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Agrandir Bold" charset="1" panose="00000800000000000000"/>
      <p:regular r:id="rId24"/>
    </p:embeddedFont>
    <p:embeddedFont>
      <p:font typeface="Agrandir" charset="1" panose="00000500000000000000"/>
      <p:regular r:id="rId25"/>
    </p:embeddedFont>
    <p:embeddedFont>
      <p:font typeface="Agrandir Medium" charset="1" panose="00000600000000000000"/>
      <p:regular r:id="rId26"/>
    </p:embeddedFont>
    <p:embeddedFont>
      <p:font typeface="Abril Fatface" charset="1" panose="02000503000000020003"/>
      <p:regular r:id="rId27"/>
    </p:embeddedFont>
    <p:embeddedFont>
      <p:font typeface="Paytone One" charset="1" panose="00000500000000000000"/>
      <p:regular r:id="rId28"/>
    </p:embeddedFont>
    <p:embeddedFont>
      <p:font typeface="Roboto Bold" charset="1" panose="02000000000000000000"/>
      <p:regular r:id="rId29"/>
    </p:embeddedFont>
    <p:embeddedFont>
      <p:font typeface="Mango AC" charset="1" panose="00000000000000000000"/>
      <p:regular r:id="rId30"/>
    </p:embeddedFont>
    <p:embeddedFont>
      <p:font typeface="Cocomat Pro Heavy" charset="1" panose="00000A00000000000000"/>
      <p:regular r:id="rId31"/>
    </p:embeddedFont>
    <p:embeddedFont>
      <p:font typeface="Arimo Bold" charset="1" panose="020B0704020202020204"/>
      <p:regular r:id="rId32"/>
    </p:embeddedFont>
    <p:embeddedFont>
      <p:font typeface="Baloo" charset="1" panose="030809020403020202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20.pn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20.pn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20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5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60.png" Type="http://schemas.openxmlformats.org/officeDocument/2006/relationships/image"/><Relationship Id="rId8" Target="../media/image6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Relationship Id="rId6" Target="../media/image66.jpeg" Type="http://schemas.openxmlformats.org/officeDocument/2006/relationships/image"/><Relationship Id="rId7" Target="https://defneram.meb.k12.tr" TargetMode="External" Type="http://schemas.openxmlformats.org/officeDocument/2006/relationships/hyperlink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3.pn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9.png" Type="http://schemas.openxmlformats.org/officeDocument/2006/relationships/image"/><Relationship Id="rId9" Target="../media/image4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0832" y="4603419"/>
            <a:ext cx="26442576" cy="7381886"/>
          </a:xfrm>
          <a:custGeom>
            <a:avLst/>
            <a:gdLst/>
            <a:ahLst/>
            <a:cxnLst/>
            <a:rect r="r" b="b" t="t" l="l"/>
            <a:pathLst>
              <a:path h="7381886" w="26442576">
                <a:moveTo>
                  <a:pt x="0" y="0"/>
                </a:moveTo>
                <a:lnTo>
                  <a:pt x="26442576" y="0"/>
                </a:lnTo>
                <a:lnTo>
                  <a:pt x="26442576" y="7381886"/>
                </a:lnTo>
                <a:lnTo>
                  <a:pt x="0" y="7381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441164"/>
            <a:ext cx="4542531" cy="702336"/>
            <a:chOff x="0" y="0"/>
            <a:chExt cx="1196387" cy="1849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96387" cy="184977"/>
            </a:xfrm>
            <a:custGeom>
              <a:avLst/>
              <a:gdLst/>
              <a:ahLst/>
              <a:cxnLst/>
              <a:rect r="r" b="b" t="t" l="l"/>
              <a:pathLst>
                <a:path h="184977" w="1196387">
                  <a:moveTo>
                    <a:pt x="44312" y="0"/>
                  </a:moveTo>
                  <a:lnTo>
                    <a:pt x="1152075" y="0"/>
                  </a:lnTo>
                  <a:cubicBezTo>
                    <a:pt x="1163827" y="0"/>
                    <a:pt x="1175098" y="4669"/>
                    <a:pt x="1183408" y="12979"/>
                  </a:cubicBezTo>
                  <a:cubicBezTo>
                    <a:pt x="1191718" y="21289"/>
                    <a:pt x="1196387" y="32560"/>
                    <a:pt x="1196387" y="44312"/>
                  </a:cubicBezTo>
                  <a:lnTo>
                    <a:pt x="1196387" y="140665"/>
                  </a:lnTo>
                  <a:cubicBezTo>
                    <a:pt x="1196387" y="165138"/>
                    <a:pt x="1176548" y="184977"/>
                    <a:pt x="1152075" y="184977"/>
                  </a:cubicBezTo>
                  <a:lnTo>
                    <a:pt x="44312" y="184977"/>
                  </a:lnTo>
                  <a:cubicBezTo>
                    <a:pt x="19839" y="184977"/>
                    <a:pt x="0" y="165138"/>
                    <a:pt x="0" y="140665"/>
                  </a:cubicBezTo>
                  <a:lnTo>
                    <a:pt x="0" y="44312"/>
                  </a:lnTo>
                  <a:cubicBezTo>
                    <a:pt x="0" y="19839"/>
                    <a:pt x="19839" y="0"/>
                    <a:pt x="44312" y="0"/>
                  </a:cubicBezTo>
                  <a:close/>
                </a:path>
              </a:pathLst>
            </a:custGeom>
            <a:solidFill>
              <a:srgbClr val="920B0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52400"/>
              <a:ext cx="1196387" cy="337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8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436286" y="2845942"/>
            <a:ext cx="12421846" cy="7965509"/>
          </a:xfrm>
          <a:custGeom>
            <a:avLst/>
            <a:gdLst/>
            <a:ahLst/>
            <a:cxnLst/>
            <a:rect r="r" b="b" t="t" l="l"/>
            <a:pathLst>
              <a:path h="7965509" w="12421846">
                <a:moveTo>
                  <a:pt x="0" y="0"/>
                </a:moveTo>
                <a:lnTo>
                  <a:pt x="12421846" y="0"/>
                </a:lnTo>
                <a:lnTo>
                  <a:pt x="12421846" y="7965509"/>
                </a:lnTo>
                <a:lnTo>
                  <a:pt x="0" y="7965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5409146"/>
            <a:ext cx="4542531" cy="702336"/>
            <a:chOff x="0" y="0"/>
            <a:chExt cx="1196387" cy="1849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96387" cy="184977"/>
            </a:xfrm>
            <a:custGeom>
              <a:avLst/>
              <a:gdLst/>
              <a:ahLst/>
              <a:cxnLst/>
              <a:rect r="r" b="b" t="t" l="l"/>
              <a:pathLst>
                <a:path h="184977" w="1196387">
                  <a:moveTo>
                    <a:pt x="44312" y="0"/>
                  </a:moveTo>
                  <a:lnTo>
                    <a:pt x="1152075" y="0"/>
                  </a:lnTo>
                  <a:cubicBezTo>
                    <a:pt x="1163827" y="0"/>
                    <a:pt x="1175098" y="4669"/>
                    <a:pt x="1183408" y="12979"/>
                  </a:cubicBezTo>
                  <a:cubicBezTo>
                    <a:pt x="1191718" y="21289"/>
                    <a:pt x="1196387" y="32560"/>
                    <a:pt x="1196387" y="44312"/>
                  </a:cubicBezTo>
                  <a:lnTo>
                    <a:pt x="1196387" y="140665"/>
                  </a:lnTo>
                  <a:cubicBezTo>
                    <a:pt x="1196387" y="165138"/>
                    <a:pt x="1176548" y="184977"/>
                    <a:pt x="1152075" y="184977"/>
                  </a:cubicBezTo>
                  <a:lnTo>
                    <a:pt x="44312" y="184977"/>
                  </a:lnTo>
                  <a:cubicBezTo>
                    <a:pt x="19839" y="184977"/>
                    <a:pt x="0" y="165138"/>
                    <a:pt x="0" y="140665"/>
                  </a:cubicBezTo>
                  <a:lnTo>
                    <a:pt x="0" y="44312"/>
                  </a:lnTo>
                  <a:cubicBezTo>
                    <a:pt x="0" y="19839"/>
                    <a:pt x="19839" y="0"/>
                    <a:pt x="44312" y="0"/>
                  </a:cubicBezTo>
                  <a:close/>
                </a:path>
              </a:pathLst>
            </a:custGeom>
            <a:solidFill>
              <a:srgbClr val="920B0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52400"/>
              <a:ext cx="1196387" cy="337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8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20630" y="8850230"/>
            <a:ext cx="1340534" cy="1340534"/>
            <a:chOff x="0" y="0"/>
            <a:chExt cx="13716000" cy="13716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811" r="0" b="-1811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65890" y="1630645"/>
            <a:ext cx="12889930" cy="2219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80"/>
              </a:lnSpc>
            </a:pPr>
            <a:r>
              <a:rPr lang="en-US" b="true" sz="8800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YÜKSEKÖĞRETİM KURUMLARI SINAVI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5890" y="327974"/>
            <a:ext cx="15480489" cy="782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60"/>
              </a:lnSpc>
            </a:pPr>
            <a:r>
              <a:rPr lang="en-US" sz="46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19623" y="4489119"/>
            <a:ext cx="3330830" cy="53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TYT:      21.06.2025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74162" y="5435194"/>
            <a:ext cx="3821753" cy="535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AYT:      22.06.2025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36248" y="9223000"/>
            <a:ext cx="876369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DEFNE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33922" y="6152685"/>
            <a:ext cx="6536111" cy="6536111"/>
          </a:xfrm>
          <a:custGeom>
            <a:avLst/>
            <a:gdLst/>
            <a:ahLst/>
            <a:cxnLst/>
            <a:rect r="r" b="b" t="t" l="l"/>
            <a:pathLst>
              <a:path h="6536111" w="6536111">
                <a:moveTo>
                  <a:pt x="0" y="0"/>
                </a:moveTo>
                <a:lnTo>
                  <a:pt x="6536110" y="0"/>
                </a:lnTo>
                <a:lnTo>
                  <a:pt x="6536110" y="6536110"/>
                </a:lnTo>
                <a:lnTo>
                  <a:pt x="0" y="6536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6532193" y="9225415"/>
            <a:ext cx="1897484" cy="1061551"/>
            <a:chOff x="0" y="0"/>
            <a:chExt cx="726425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6" y="279400"/>
                    <a:pt x="701026" y="180340"/>
                  </a:cubicBezTo>
                  <a:close/>
                </a:path>
              </a:pathLst>
            </a:custGeom>
            <a:solidFill>
              <a:srgbClr val="920B07">
                <a:alpha val="7843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259300" y="9368290"/>
            <a:ext cx="775800" cy="775800"/>
            <a:chOff x="0" y="0"/>
            <a:chExt cx="1034400" cy="1034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34400" cy="1034400"/>
            </a:xfrm>
            <a:custGeom>
              <a:avLst/>
              <a:gdLst/>
              <a:ahLst/>
              <a:cxnLst/>
              <a:rect r="r" b="b" t="t" l="l"/>
              <a:pathLst>
                <a:path h="1034400" w="1034400">
                  <a:moveTo>
                    <a:pt x="0" y="0"/>
                  </a:moveTo>
                  <a:lnTo>
                    <a:pt x="1034400" y="0"/>
                  </a:lnTo>
                  <a:lnTo>
                    <a:pt x="1034400" y="1034400"/>
                  </a:lnTo>
                  <a:lnTo>
                    <a:pt x="0" y="103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3923" y="153923"/>
              <a:ext cx="726554" cy="726554"/>
            </a:xfrm>
            <a:custGeom>
              <a:avLst/>
              <a:gdLst/>
              <a:ahLst/>
              <a:cxnLst/>
              <a:rect r="r" b="b" t="t" l="l"/>
              <a:pathLst>
                <a:path h="726554" w="726554">
                  <a:moveTo>
                    <a:pt x="0" y="0"/>
                  </a:moveTo>
                  <a:lnTo>
                    <a:pt x="726554" y="0"/>
                  </a:lnTo>
                  <a:lnTo>
                    <a:pt x="726554" y="726554"/>
                  </a:lnTo>
                  <a:lnTo>
                    <a:pt x="0" y="72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0800000">
            <a:off x="-655001" y="9756207"/>
            <a:ext cx="2123171" cy="1061585"/>
          </a:xfrm>
          <a:custGeom>
            <a:avLst/>
            <a:gdLst/>
            <a:ahLst/>
            <a:cxnLst/>
            <a:rect r="r" b="b" t="t" l="l"/>
            <a:pathLst>
              <a:path h="1061585" w="2123171">
                <a:moveTo>
                  <a:pt x="0" y="0"/>
                </a:moveTo>
                <a:lnTo>
                  <a:pt x="2123171" y="0"/>
                </a:lnTo>
                <a:lnTo>
                  <a:pt x="2123171" y="1061586"/>
                </a:lnTo>
                <a:lnTo>
                  <a:pt x="0" y="1061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8170" y="2468680"/>
            <a:ext cx="6903366" cy="5980041"/>
          </a:xfrm>
          <a:custGeom>
            <a:avLst/>
            <a:gdLst/>
            <a:ahLst/>
            <a:cxnLst/>
            <a:rect r="r" b="b" t="t" l="l"/>
            <a:pathLst>
              <a:path h="5980041" w="6903366">
                <a:moveTo>
                  <a:pt x="0" y="0"/>
                </a:moveTo>
                <a:lnTo>
                  <a:pt x="6903367" y="0"/>
                </a:lnTo>
                <a:lnTo>
                  <a:pt x="6903367" y="5980041"/>
                </a:lnTo>
                <a:lnTo>
                  <a:pt x="0" y="59800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898172" y="2468680"/>
            <a:ext cx="7004072" cy="6067277"/>
          </a:xfrm>
          <a:custGeom>
            <a:avLst/>
            <a:gdLst/>
            <a:ahLst/>
            <a:cxnLst/>
            <a:rect r="r" b="b" t="t" l="l"/>
            <a:pathLst>
              <a:path h="6067277" w="7004072">
                <a:moveTo>
                  <a:pt x="0" y="0"/>
                </a:moveTo>
                <a:lnTo>
                  <a:pt x="7004072" y="0"/>
                </a:lnTo>
                <a:lnTo>
                  <a:pt x="7004072" y="6067277"/>
                </a:lnTo>
                <a:lnTo>
                  <a:pt x="0" y="6067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9766" y="-1765738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8"/>
                </a:lnTo>
                <a:lnTo>
                  <a:pt x="0" y="4234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5291" r="0" b="-1189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14983" y="356035"/>
            <a:ext cx="17508268" cy="1979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920B07"/>
                </a:solidFill>
                <a:latin typeface="Abril Fatface"/>
                <a:ea typeface="Abril Fatface"/>
                <a:cs typeface="Abril Fatface"/>
                <a:sym typeface="Abril Fatface"/>
              </a:rPr>
              <a:t>HANGİ PUAN TÜRÜ İÇİN HANGİ TESTLERİ ÇÖZMELİYİM ?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683874" y="8859216"/>
            <a:ext cx="4111210" cy="896991"/>
          </a:xfrm>
          <a:custGeom>
            <a:avLst/>
            <a:gdLst/>
            <a:ahLst/>
            <a:cxnLst/>
            <a:rect r="r" b="b" t="t" l="l"/>
            <a:pathLst>
              <a:path h="896991" w="4111210">
                <a:moveTo>
                  <a:pt x="0" y="0"/>
                </a:moveTo>
                <a:lnTo>
                  <a:pt x="4111210" y="0"/>
                </a:lnTo>
                <a:lnTo>
                  <a:pt x="4111210" y="896991"/>
                </a:lnTo>
                <a:lnTo>
                  <a:pt x="0" y="896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82552" y="8871425"/>
            <a:ext cx="2476976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SAYISAL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121456" y="8859199"/>
            <a:ext cx="4679016" cy="1020876"/>
          </a:xfrm>
          <a:custGeom>
            <a:avLst/>
            <a:gdLst/>
            <a:ahLst/>
            <a:cxnLst/>
            <a:rect r="r" b="b" t="t" l="l"/>
            <a:pathLst>
              <a:path h="1020876" w="4679016">
                <a:moveTo>
                  <a:pt x="0" y="0"/>
                </a:moveTo>
                <a:lnTo>
                  <a:pt x="4679016" y="0"/>
                </a:lnTo>
                <a:lnTo>
                  <a:pt x="4679016" y="1020876"/>
                </a:lnTo>
                <a:lnTo>
                  <a:pt x="0" y="10208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823616" y="8976518"/>
            <a:ext cx="3274695" cy="681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EŞİT AĞIRLIK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59652" y="3744196"/>
            <a:ext cx="1320403" cy="974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6"/>
              </a:lnSpc>
            </a:pPr>
            <a:r>
              <a:rPr lang="en-US" sz="5504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17059" y="6584929"/>
            <a:ext cx="2502813" cy="832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22"/>
              </a:lnSpc>
            </a:pPr>
            <a:r>
              <a:rPr lang="en-US" sz="473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FEN BİL.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83874" y="6513010"/>
            <a:ext cx="1497092" cy="957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9"/>
              </a:lnSpc>
            </a:pPr>
            <a:r>
              <a:rPr lang="en-US" sz="5442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40601" y="3744196"/>
            <a:ext cx="1319212" cy="97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16560" y="6551110"/>
            <a:ext cx="2560501" cy="133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EDEBİYAT</a:t>
            </a:r>
          </a:p>
          <a:p>
            <a:pPr algn="ctr">
              <a:lnSpc>
                <a:spcPts val="5320"/>
              </a:lnSpc>
            </a:pPr>
            <a:r>
              <a:rPr lang="en-US" sz="38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SOSYAL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152894" y="6503485"/>
            <a:ext cx="1512927" cy="97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MAT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-5507411" y="2844388"/>
            <a:ext cx="6536111" cy="6536111"/>
          </a:xfrm>
          <a:custGeom>
            <a:avLst/>
            <a:gdLst/>
            <a:ahLst/>
            <a:cxnLst/>
            <a:rect r="r" b="b" t="t" l="l"/>
            <a:pathLst>
              <a:path h="6536111" w="6536111">
                <a:moveTo>
                  <a:pt x="0" y="0"/>
                </a:moveTo>
                <a:lnTo>
                  <a:pt x="6536111" y="0"/>
                </a:lnTo>
                <a:lnTo>
                  <a:pt x="6536111" y="6536111"/>
                </a:lnTo>
                <a:lnTo>
                  <a:pt x="0" y="6536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33922" y="6152685"/>
            <a:ext cx="6536111" cy="6536111"/>
          </a:xfrm>
          <a:custGeom>
            <a:avLst/>
            <a:gdLst/>
            <a:ahLst/>
            <a:cxnLst/>
            <a:rect r="r" b="b" t="t" l="l"/>
            <a:pathLst>
              <a:path h="6536111" w="6536111">
                <a:moveTo>
                  <a:pt x="0" y="0"/>
                </a:moveTo>
                <a:lnTo>
                  <a:pt x="6536110" y="0"/>
                </a:lnTo>
                <a:lnTo>
                  <a:pt x="6536110" y="6536110"/>
                </a:lnTo>
                <a:lnTo>
                  <a:pt x="0" y="6536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6532193" y="9225415"/>
            <a:ext cx="1897484" cy="1061551"/>
            <a:chOff x="0" y="0"/>
            <a:chExt cx="726425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6" y="279400"/>
                    <a:pt x="701026" y="180340"/>
                  </a:cubicBezTo>
                  <a:close/>
                </a:path>
              </a:pathLst>
            </a:custGeom>
            <a:solidFill>
              <a:srgbClr val="920B07">
                <a:alpha val="7843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259300" y="9368290"/>
            <a:ext cx="775800" cy="775800"/>
            <a:chOff x="0" y="0"/>
            <a:chExt cx="1034400" cy="1034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34400" cy="1034400"/>
            </a:xfrm>
            <a:custGeom>
              <a:avLst/>
              <a:gdLst/>
              <a:ahLst/>
              <a:cxnLst/>
              <a:rect r="r" b="b" t="t" l="l"/>
              <a:pathLst>
                <a:path h="1034400" w="1034400">
                  <a:moveTo>
                    <a:pt x="0" y="0"/>
                  </a:moveTo>
                  <a:lnTo>
                    <a:pt x="1034400" y="0"/>
                  </a:lnTo>
                  <a:lnTo>
                    <a:pt x="1034400" y="1034400"/>
                  </a:lnTo>
                  <a:lnTo>
                    <a:pt x="0" y="103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3923" y="153923"/>
              <a:ext cx="726554" cy="726554"/>
            </a:xfrm>
            <a:custGeom>
              <a:avLst/>
              <a:gdLst/>
              <a:ahLst/>
              <a:cxnLst/>
              <a:rect r="r" b="b" t="t" l="l"/>
              <a:pathLst>
                <a:path h="726554" w="726554">
                  <a:moveTo>
                    <a:pt x="0" y="0"/>
                  </a:moveTo>
                  <a:lnTo>
                    <a:pt x="726554" y="0"/>
                  </a:lnTo>
                  <a:lnTo>
                    <a:pt x="726554" y="726554"/>
                  </a:lnTo>
                  <a:lnTo>
                    <a:pt x="0" y="72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0800000">
            <a:off x="-655001" y="9756207"/>
            <a:ext cx="2123171" cy="1061585"/>
          </a:xfrm>
          <a:custGeom>
            <a:avLst/>
            <a:gdLst/>
            <a:ahLst/>
            <a:cxnLst/>
            <a:rect r="r" b="b" t="t" l="l"/>
            <a:pathLst>
              <a:path h="1061585" w="2123171">
                <a:moveTo>
                  <a:pt x="0" y="0"/>
                </a:moveTo>
                <a:lnTo>
                  <a:pt x="2123171" y="0"/>
                </a:lnTo>
                <a:lnTo>
                  <a:pt x="2123171" y="1061586"/>
                </a:lnTo>
                <a:lnTo>
                  <a:pt x="0" y="1061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0518" y="2468680"/>
            <a:ext cx="6903366" cy="5980041"/>
          </a:xfrm>
          <a:custGeom>
            <a:avLst/>
            <a:gdLst/>
            <a:ahLst/>
            <a:cxnLst/>
            <a:rect r="r" b="b" t="t" l="l"/>
            <a:pathLst>
              <a:path h="5980041" w="6903366">
                <a:moveTo>
                  <a:pt x="0" y="0"/>
                </a:moveTo>
                <a:lnTo>
                  <a:pt x="6903366" y="0"/>
                </a:lnTo>
                <a:lnTo>
                  <a:pt x="6903366" y="5980041"/>
                </a:lnTo>
                <a:lnTo>
                  <a:pt x="0" y="59800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39225" y="2643313"/>
            <a:ext cx="6903366" cy="5980041"/>
          </a:xfrm>
          <a:custGeom>
            <a:avLst/>
            <a:gdLst/>
            <a:ahLst/>
            <a:cxnLst/>
            <a:rect r="r" b="b" t="t" l="l"/>
            <a:pathLst>
              <a:path h="5980041" w="6903366">
                <a:moveTo>
                  <a:pt x="0" y="0"/>
                </a:moveTo>
                <a:lnTo>
                  <a:pt x="6903366" y="0"/>
                </a:lnTo>
                <a:lnTo>
                  <a:pt x="6903366" y="5980041"/>
                </a:lnTo>
                <a:lnTo>
                  <a:pt x="0" y="59800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9766" y="-1765738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8"/>
                </a:lnTo>
                <a:lnTo>
                  <a:pt x="0" y="42344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5291" r="0" b="-11897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5507411" y="2844388"/>
            <a:ext cx="6536111" cy="6536111"/>
          </a:xfrm>
          <a:custGeom>
            <a:avLst/>
            <a:gdLst/>
            <a:ahLst/>
            <a:cxnLst/>
            <a:rect r="r" b="b" t="t" l="l"/>
            <a:pathLst>
              <a:path h="6536111" w="6536111">
                <a:moveTo>
                  <a:pt x="0" y="0"/>
                </a:moveTo>
                <a:lnTo>
                  <a:pt x="6536111" y="0"/>
                </a:lnTo>
                <a:lnTo>
                  <a:pt x="6536111" y="6536111"/>
                </a:lnTo>
                <a:lnTo>
                  <a:pt x="0" y="6536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37152" y="8892658"/>
            <a:ext cx="3730098" cy="813840"/>
          </a:xfrm>
          <a:custGeom>
            <a:avLst/>
            <a:gdLst/>
            <a:ahLst/>
            <a:cxnLst/>
            <a:rect r="r" b="b" t="t" l="l"/>
            <a:pathLst>
              <a:path h="813840" w="3730098">
                <a:moveTo>
                  <a:pt x="0" y="0"/>
                </a:moveTo>
                <a:lnTo>
                  <a:pt x="3730098" y="0"/>
                </a:lnTo>
                <a:lnTo>
                  <a:pt x="3730098" y="813840"/>
                </a:lnTo>
                <a:lnTo>
                  <a:pt x="0" y="8138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676478" y="8827068"/>
            <a:ext cx="2051447" cy="848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3"/>
              </a:lnSpc>
            </a:pPr>
            <a:r>
              <a:rPr lang="en-US" sz="4845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SÖZEL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608833" y="8942368"/>
            <a:ext cx="3730098" cy="813840"/>
          </a:xfrm>
          <a:custGeom>
            <a:avLst/>
            <a:gdLst/>
            <a:ahLst/>
            <a:cxnLst/>
            <a:rect r="r" b="b" t="t" l="l"/>
            <a:pathLst>
              <a:path h="813840" w="3730098">
                <a:moveTo>
                  <a:pt x="0" y="0"/>
                </a:moveTo>
                <a:lnTo>
                  <a:pt x="3730099" y="0"/>
                </a:lnTo>
                <a:lnTo>
                  <a:pt x="3730099" y="813839"/>
                </a:lnTo>
                <a:lnTo>
                  <a:pt x="0" y="8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891838" y="8813854"/>
            <a:ext cx="998141" cy="857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0"/>
              </a:lnSpc>
            </a:pPr>
            <a:r>
              <a:rPr lang="en-US" sz="4879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DİL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82945" y="7037680"/>
            <a:ext cx="2544733" cy="701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4006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SOSYAL-2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76639" y="6786557"/>
            <a:ext cx="2202682" cy="1213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2"/>
              </a:lnSpc>
            </a:pPr>
            <a:r>
              <a:rPr lang="en-US" sz="343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EDEBİYAT</a:t>
            </a:r>
          </a:p>
          <a:p>
            <a:pPr algn="ctr">
              <a:lnSpc>
                <a:spcPts val="4802"/>
              </a:lnSpc>
            </a:pPr>
            <a:r>
              <a:rPr lang="en-US" sz="343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SOSYAL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72381" y="3951603"/>
            <a:ext cx="1137524" cy="833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9"/>
              </a:lnSpc>
            </a:pPr>
            <a:r>
              <a:rPr lang="en-US" sz="4742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42885" y="4186777"/>
            <a:ext cx="3896047" cy="904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2"/>
              </a:lnSpc>
            </a:pPr>
            <a:r>
              <a:rPr lang="en-US" sz="5208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TYT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442885" y="6856575"/>
            <a:ext cx="1023938" cy="882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6"/>
              </a:lnSpc>
            </a:pPr>
            <a:r>
              <a:rPr lang="en-US" sz="5004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DİL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4983" y="356035"/>
            <a:ext cx="17508268" cy="1979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920B07"/>
                </a:solidFill>
                <a:latin typeface="Abril Fatface"/>
                <a:ea typeface="Abril Fatface"/>
                <a:cs typeface="Abril Fatface"/>
                <a:sym typeface="Abril Fatface"/>
              </a:rPr>
              <a:t>HANGİ PUAN TÜRÜ İÇİN HANGİ TESTLERİ ÇÖZMELİYİM ?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A6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538010">
            <a:off x="-348294" y="2395637"/>
            <a:ext cx="2694869" cy="2694869"/>
          </a:xfrm>
          <a:custGeom>
            <a:avLst/>
            <a:gdLst/>
            <a:ahLst/>
            <a:cxnLst/>
            <a:rect r="r" b="b" t="t" l="l"/>
            <a:pathLst>
              <a:path h="2694869" w="2694869">
                <a:moveTo>
                  <a:pt x="2694869" y="0"/>
                </a:moveTo>
                <a:lnTo>
                  <a:pt x="0" y="0"/>
                </a:lnTo>
                <a:lnTo>
                  <a:pt x="0" y="2694870"/>
                </a:lnTo>
                <a:lnTo>
                  <a:pt x="2694869" y="2694870"/>
                </a:lnTo>
                <a:lnTo>
                  <a:pt x="2694869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9766" y="-1765738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8"/>
                </a:lnTo>
                <a:lnTo>
                  <a:pt x="0" y="4234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291" r="0" b="-1189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70655" y="821464"/>
            <a:ext cx="16146691" cy="191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69"/>
              </a:lnSpc>
            </a:pPr>
            <a:r>
              <a:rPr lang="en-US" sz="5899" spc="-58">
                <a:solidFill>
                  <a:srgbClr val="920B07"/>
                </a:solidFill>
                <a:latin typeface="Abril Fatface"/>
                <a:ea typeface="Abril Fatface"/>
                <a:cs typeface="Abril Fatface"/>
                <a:sym typeface="Abril Fatface"/>
              </a:rPr>
              <a:t>SINAV SÜRELERİ VE TOPLAM SORU SAYILARI</a:t>
            </a:r>
          </a:p>
          <a:p>
            <a:pPr algn="l" marL="0" indent="0" lvl="0">
              <a:lnSpc>
                <a:spcPts val="7669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5500174">
            <a:off x="15397346" y="6051744"/>
            <a:ext cx="4454005" cy="2227003"/>
          </a:xfrm>
          <a:custGeom>
            <a:avLst/>
            <a:gdLst/>
            <a:ahLst/>
            <a:cxnLst/>
            <a:rect r="r" b="b" t="t" l="l"/>
            <a:pathLst>
              <a:path h="2227003" w="4454005">
                <a:moveTo>
                  <a:pt x="0" y="0"/>
                </a:moveTo>
                <a:lnTo>
                  <a:pt x="4454005" y="0"/>
                </a:lnTo>
                <a:lnTo>
                  <a:pt x="4454005" y="2227002"/>
                </a:lnTo>
                <a:lnTo>
                  <a:pt x="0" y="2227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3205848"/>
            <a:ext cx="4637512" cy="4386282"/>
            <a:chOff x="0" y="0"/>
            <a:chExt cx="1173225" cy="11096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3225" cy="1109667"/>
            </a:xfrm>
            <a:custGeom>
              <a:avLst/>
              <a:gdLst/>
              <a:ahLst/>
              <a:cxnLst/>
              <a:rect r="r" b="b" t="t" l="l"/>
              <a:pathLst>
                <a:path h="1109667" w="1173225">
                  <a:moveTo>
                    <a:pt x="1048765" y="1109667"/>
                  </a:moveTo>
                  <a:lnTo>
                    <a:pt x="124460" y="1109667"/>
                  </a:lnTo>
                  <a:cubicBezTo>
                    <a:pt x="55880" y="1109667"/>
                    <a:pt x="0" y="1053787"/>
                    <a:pt x="0" y="9852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985207"/>
                  </a:lnTo>
                  <a:cubicBezTo>
                    <a:pt x="1173225" y="1053787"/>
                    <a:pt x="1117345" y="1109667"/>
                    <a:pt x="1048765" y="110966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32289" y="3205848"/>
            <a:ext cx="4656125" cy="4403886"/>
            <a:chOff x="0" y="0"/>
            <a:chExt cx="1173225" cy="11096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3225" cy="1109667"/>
            </a:xfrm>
            <a:custGeom>
              <a:avLst/>
              <a:gdLst/>
              <a:ahLst/>
              <a:cxnLst/>
              <a:rect r="r" b="b" t="t" l="l"/>
              <a:pathLst>
                <a:path h="1109667" w="1173225">
                  <a:moveTo>
                    <a:pt x="1048765" y="1109667"/>
                  </a:moveTo>
                  <a:lnTo>
                    <a:pt x="124460" y="1109667"/>
                  </a:lnTo>
                  <a:cubicBezTo>
                    <a:pt x="55880" y="1109667"/>
                    <a:pt x="0" y="1053787"/>
                    <a:pt x="0" y="9852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985207"/>
                  </a:lnTo>
                  <a:cubicBezTo>
                    <a:pt x="1173225" y="1053787"/>
                    <a:pt x="1117345" y="1109667"/>
                    <a:pt x="1048765" y="110966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204074" y="3205848"/>
            <a:ext cx="4565418" cy="4318094"/>
            <a:chOff x="0" y="0"/>
            <a:chExt cx="1173225" cy="11096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3225" cy="1109667"/>
            </a:xfrm>
            <a:custGeom>
              <a:avLst/>
              <a:gdLst/>
              <a:ahLst/>
              <a:cxnLst/>
              <a:rect r="r" b="b" t="t" l="l"/>
              <a:pathLst>
                <a:path h="1109667" w="1173225">
                  <a:moveTo>
                    <a:pt x="1048765" y="1109667"/>
                  </a:moveTo>
                  <a:lnTo>
                    <a:pt x="124460" y="1109667"/>
                  </a:lnTo>
                  <a:cubicBezTo>
                    <a:pt x="55880" y="1109667"/>
                    <a:pt x="0" y="1053787"/>
                    <a:pt x="0" y="9852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985207"/>
                  </a:lnTo>
                  <a:cubicBezTo>
                    <a:pt x="1173225" y="1053787"/>
                    <a:pt x="1117345" y="1109667"/>
                    <a:pt x="1048765" y="110966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495467" y="4197392"/>
            <a:ext cx="3736646" cy="260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TYT OTURUMU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120 SORU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165 DAKİKA</a:t>
            </a:r>
          </a:p>
          <a:p>
            <a:pPr algn="ctr" marL="0" indent="0" lvl="0">
              <a:lnSpc>
                <a:spcPts val="5199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066820" y="3868780"/>
            <a:ext cx="3736646" cy="326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YDT OTURUMU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80 SORU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120 DAKİKA</a:t>
            </a:r>
          </a:p>
          <a:p>
            <a:pPr algn="ctr" marL="0" indent="0" lvl="0">
              <a:lnSpc>
                <a:spcPts val="519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618460" y="4197392"/>
            <a:ext cx="3736646" cy="260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AYT OTURUMU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160 SORU</a:t>
            </a:r>
          </a:p>
          <a:p>
            <a:pPr algn="ctr">
              <a:lnSpc>
                <a:spcPts val="5199"/>
              </a:lnSpc>
            </a:pPr>
            <a:r>
              <a:rPr lang="en-US" sz="3999" spc="-3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180 DAKİKA</a:t>
            </a:r>
          </a:p>
          <a:p>
            <a:pPr algn="ctr" marL="0" indent="0" lvl="0">
              <a:lnSpc>
                <a:spcPts val="5199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2399569" y="7972409"/>
            <a:ext cx="13121565" cy="2839676"/>
            <a:chOff x="0" y="0"/>
            <a:chExt cx="3051574" cy="660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51574" cy="660400"/>
            </a:xfrm>
            <a:custGeom>
              <a:avLst/>
              <a:gdLst/>
              <a:ahLst/>
              <a:cxnLst/>
              <a:rect r="r" b="b" t="t" l="l"/>
              <a:pathLst>
                <a:path h="660400" w="3051574">
                  <a:moveTo>
                    <a:pt x="292711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7114" y="0"/>
                  </a:lnTo>
                  <a:cubicBezTo>
                    <a:pt x="2995694" y="0"/>
                    <a:pt x="3051574" y="55880"/>
                    <a:pt x="3051574" y="124460"/>
                  </a:cubicBezTo>
                  <a:lnTo>
                    <a:pt x="3051574" y="535940"/>
                  </a:lnTo>
                  <a:cubicBezTo>
                    <a:pt x="3051574" y="604520"/>
                    <a:pt x="2995694" y="660400"/>
                    <a:pt x="2927114" y="66040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2769475" y="8314585"/>
            <a:ext cx="12331337" cy="274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0"/>
              </a:lnSpc>
            </a:pPr>
            <a:r>
              <a:rPr lang="en-US" sz="3377" spc="-33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AYT OTURUMLARINDA HER PUAN TÜRÜ İÇİN ADAYIN ÇÖZMESİ GEREKEN SORU SAYISI 80 OLUP, TOPLAM SORU SAYISI VE SINAV SÜREVİ VERİLMİŞTİR.</a:t>
            </a:r>
          </a:p>
          <a:p>
            <a:pPr algn="ctr">
              <a:lnSpc>
                <a:spcPts val="4390"/>
              </a:lnSpc>
            </a:pPr>
          </a:p>
          <a:p>
            <a:pPr algn="ctr" marL="0" indent="0" lvl="0">
              <a:lnSpc>
                <a:spcPts val="4390"/>
              </a:lnSpc>
              <a:spcBef>
                <a:spcPct val="0"/>
              </a:spcBef>
            </a:pPr>
          </a:p>
        </p:txBody>
      </p:sp>
      <p:sp>
        <p:nvSpPr>
          <p:cNvPr name="Freeform 18" id="18"/>
          <p:cNvSpPr/>
          <p:nvPr/>
        </p:nvSpPr>
        <p:spPr>
          <a:xfrm flipH="true" flipV="false" rot="-5400000">
            <a:off x="16276914" y="8939565"/>
            <a:ext cx="2694869" cy="2694869"/>
          </a:xfrm>
          <a:custGeom>
            <a:avLst/>
            <a:gdLst/>
            <a:ahLst/>
            <a:cxnLst/>
            <a:rect r="r" b="b" t="t" l="l"/>
            <a:pathLst>
              <a:path h="2694869" w="2694869">
                <a:moveTo>
                  <a:pt x="2694869" y="0"/>
                </a:moveTo>
                <a:lnTo>
                  <a:pt x="0" y="0"/>
                </a:lnTo>
                <a:lnTo>
                  <a:pt x="0" y="2694870"/>
                </a:lnTo>
                <a:lnTo>
                  <a:pt x="2694869" y="2694870"/>
                </a:lnTo>
                <a:lnTo>
                  <a:pt x="2694869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83654" y="-2579772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7"/>
                </a:lnTo>
                <a:lnTo>
                  <a:pt x="0" y="4234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291" r="0" b="-11897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6361209" cy="10287000"/>
          </a:xfrm>
          <a:prstGeom prst="rect">
            <a:avLst/>
          </a:prstGeom>
          <a:solidFill>
            <a:srgbClr val="70A684"/>
          </a:solidFill>
        </p:spPr>
      </p:sp>
      <p:sp>
        <p:nvSpPr>
          <p:cNvPr name="AutoShape 4" id="4"/>
          <p:cNvSpPr/>
          <p:nvPr/>
        </p:nvSpPr>
        <p:spPr>
          <a:xfrm rot="0">
            <a:off x="12256161" y="0"/>
            <a:ext cx="6771868" cy="10287000"/>
          </a:xfrm>
          <a:prstGeom prst="rect">
            <a:avLst/>
          </a:prstGeom>
          <a:solidFill>
            <a:srgbClr val="70A684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-54530" y="-2832886"/>
            <a:ext cx="18726430" cy="4897106"/>
            <a:chOff x="0" y="0"/>
            <a:chExt cx="4932064" cy="12897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32064" cy="1289773"/>
            </a:xfrm>
            <a:custGeom>
              <a:avLst/>
              <a:gdLst/>
              <a:ahLst/>
              <a:cxnLst/>
              <a:rect r="r" b="b" t="t" l="l"/>
              <a:pathLst>
                <a:path h="1289773" w="4932064">
                  <a:moveTo>
                    <a:pt x="0" y="0"/>
                  </a:moveTo>
                  <a:lnTo>
                    <a:pt x="4932064" y="0"/>
                  </a:lnTo>
                  <a:lnTo>
                    <a:pt x="4932064" y="1289773"/>
                  </a:lnTo>
                  <a:lnTo>
                    <a:pt x="0" y="1289773"/>
                  </a:ln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932064" cy="13469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308060"/>
            <a:ext cx="4465773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3600" spc="-36">
                <a:solidFill>
                  <a:srgbClr val="454699"/>
                </a:solidFill>
                <a:latin typeface="Paytone One"/>
                <a:ea typeface="Paytone One"/>
                <a:cs typeface="Paytone One"/>
                <a:sym typeface="Paytone One"/>
              </a:rPr>
              <a:t>OBP PUANI NEDİR?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2734" y="485947"/>
            <a:ext cx="16264990" cy="1439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 spc="-44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ORTAÖĞRETİM BAŞARI PUANININ (OBP) HESAPLANMASI</a:t>
            </a:r>
          </a:p>
          <a:p>
            <a:pPr algn="ctr" marL="0" indent="0" lvl="0">
              <a:lnSpc>
                <a:spcPts val="5720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27284" y="3183259"/>
            <a:ext cx="5906641" cy="693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454699"/>
                </a:solidFill>
                <a:latin typeface="Arimo Bold"/>
                <a:ea typeface="Arimo Bold"/>
                <a:cs typeface="Arimo Bold"/>
                <a:sym typeface="Arimo Bold"/>
              </a:rPr>
              <a:t>OBP HESAPLANMASINDA DİPLOMA NOTU ÖNEMLİDİR. BU NEDENLE SON SINIF ADAYLARININ DİPLOMA NOTLARINA DİKKAT ETMESİ GEREKMEKTEDİR. DİPLOMA PUANI HESAPLAMASI AŞAĞIDAKİ GİBİ YAPILIR;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454699"/>
                </a:solidFill>
                <a:latin typeface="Arimo Bold"/>
                <a:ea typeface="Arimo Bold"/>
                <a:cs typeface="Arimo Bold"/>
                <a:sym typeface="Arimo Bold"/>
              </a:rPr>
              <a:t>DİPLOMA NOTU 50’NİN ALTINDA OLAN ADAYLARIN DİPLOMA PUANLARI 50 OLARAK KABUL EDİLİR.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688580" y="2316315"/>
            <a:ext cx="520997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19"/>
              </a:lnSpc>
              <a:spcBef>
                <a:spcPct val="0"/>
              </a:spcBef>
            </a:pPr>
            <a:r>
              <a:rPr lang="en-US" sz="3399" spc="-33">
                <a:solidFill>
                  <a:srgbClr val="454699"/>
                </a:solidFill>
                <a:latin typeface="Paytone One"/>
                <a:ea typeface="Paytone One"/>
                <a:cs typeface="Paytone One"/>
                <a:sym typeface="Paytone One"/>
              </a:rPr>
              <a:t>OBP PUANI HESAPLAMA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693046" y="2316315"/>
            <a:ext cx="5116120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19"/>
              </a:lnSpc>
              <a:spcBef>
                <a:spcPct val="0"/>
              </a:spcBef>
            </a:pPr>
            <a:r>
              <a:rPr lang="en-US" sz="3399" spc="-33">
                <a:solidFill>
                  <a:srgbClr val="454699"/>
                </a:solidFill>
                <a:latin typeface="Paytone One"/>
                <a:ea typeface="Paytone One"/>
                <a:cs typeface="Paytone One"/>
                <a:sym typeface="Paytone One"/>
              </a:rPr>
              <a:t>BP PUANI HESAPLAMA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88580" y="4632085"/>
            <a:ext cx="5366519" cy="1912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6"/>
              </a:lnSpc>
            </a:pPr>
            <a:r>
              <a:rPr lang="en-US" sz="2719" b="true">
                <a:solidFill>
                  <a:srgbClr val="454699"/>
                </a:solidFill>
                <a:latin typeface="Arimo Bold"/>
                <a:ea typeface="Arimo Bold"/>
                <a:cs typeface="Arimo Bold"/>
                <a:sym typeface="Arimo Bold"/>
              </a:rPr>
              <a:t>OBP = DİPLOMA NOTU X 5 </a:t>
            </a:r>
          </a:p>
          <a:p>
            <a:pPr algn="ctr">
              <a:lnSpc>
                <a:spcPts val="3806"/>
              </a:lnSpc>
            </a:pPr>
            <a:r>
              <a:rPr lang="en-US" sz="2719" b="true">
                <a:solidFill>
                  <a:srgbClr val="454699"/>
                </a:solidFill>
                <a:latin typeface="Arimo Bold"/>
                <a:ea typeface="Arimo Bold"/>
                <a:cs typeface="Arimo Bold"/>
                <a:sym typeface="Arimo Bold"/>
              </a:rPr>
              <a:t>EKLENECEK PUAN=OBP X 0,12</a:t>
            </a:r>
          </a:p>
          <a:p>
            <a:pPr algn="ctr">
              <a:lnSpc>
                <a:spcPts val="3806"/>
              </a:lnSpc>
            </a:pPr>
          </a:p>
          <a:p>
            <a:pPr algn="ctr">
              <a:lnSpc>
                <a:spcPts val="3806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382469" y="4632085"/>
            <a:ext cx="5906641" cy="297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454699"/>
                </a:solidFill>
                <a:latin typeface="Arimo Bold"/>
                <a:ea typeface="Arimo Bold"/>
                <a:cs typeface="Arimo Bold"/>
                <a:sym typeface="Arimo Bold"/>
              </a:rPr>
              <a:t>KISA YOLU</a:t>
            </a:r>
          </a:p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454699"/>
                </a:solidFill>
                <a:latin typeface="Arimo Bold"/>
                <a:ea typeface="Arimo Bold"/>
                <a:cs typeface="Arimo Bold"/>
                <a:sym typeface="Arimo Bold"/>
              </a:rPr>
              <a:t>DİPLOMA NOTU X 0,6= EKLENECEK PUAN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26521" y="8282643"/>
            <a:ext cx="2004357" cy="2004357"/>
          </a:xfrm>
          <a:custGeom>
            <a:avLst/>
            <a:gdLst/>
            <a:ahLst/>
            <a:cxnLst/>
            <a:rect r="r" b="b" t="t" l="l"/>
            <a:pathLst>
              <a:path h="2004357" w="2004357">
                <a:moveTo>
                  <a:pt x="2004358" y="0"/>
                </a:moveTo>
                <a:lnTo>
                  <a:pt x="0" y="0"/>
                </a:lnTo>
                <a:lnTo>
                  <a:pt x="0" y="2004357"/>
                </a:lnTo>
                <a:lnTo>
                  <a:pt x="2004358" y="2004357"/>
                </a:lnTo>
                <a:lnTo>
                  <a:pt x="20043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948787" y="3273823"/>
            <a:ext cx="6678427" cy="3339213"/>
          </a:xfrm>
          <a:custGeom>
            <a:avLst/>
            <a:gdLst/>
            <a:ahLst/>
            <a:cxnLst/>
            <a:rect r="r" b="b" t="t" l="l"/>
            <a:pathLst>
              <a:path h="3339213" w="6678427">
                <a:moveTo>
                  <a:pt x="0" y="0"/>
                </a:moveTo>
                <a:lnTo>
                  <a:pt x="6678426" y="0"/>
                </a:lnTo>
                <a:lnTo>
                  <a:pt x="6678426" y="3339213"/>
                </a:lnTo>
                <a:lnTo>
                  <a:pt x="0" y="3339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231129" y="2104652"/>
            <a:ext cx="11400522" cy="1680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415" spc="-34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Belirli bir baraj yoktur. Puanı hesaplanan tüm adaylar tercih yapabilir.</a:t>
            </a:r>
          </a:p>
          <a:p>
            <a:pPr algn="just" marL="0" indent="0" lvl="0">
              <a:lnSpc>
                <a:spcPts val="4440"/>
              </a:lnSpc>
              <a:spcBef>
                <a:spcPct val="0"/>
              </a:spcBef>
            </a:pPr>
          </a:p>
        </p:txBody>
      </p:sp>
      <p:grpSp>
        <p:nvGrpSpPr>
          <p:cNvPr name="Group 5" id="5"/>
          <p:cNvGrpSpPr/>
          <p:nvPr/>
        </p:nvGrpSpPr>
        <p:grpSpPr>
          <a:xfrm rot="-5400000">
            <a:off x="269527" y="5262372"/>
            <a:ext cx="6948639" cy="520344"/>
            <a:chOff x="0" y="0"/>
            <a:chExt cx="5427042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7780" y="22860"/>
              <a:ext cx="5401642" cy="360680"/>
            </a:xfrm>
            <a:custGeom>
              <a:avLst/>
              <a:gdLst/>
              <a:ahLst/>
              <a:cxnLst/>
              <a:rect r="r" b="b" t="t" l="l"/>
              <a:pathLst>
                <a:path h="360680" w="5401642">
                  <a:moveTo>
                    <a:pt x="5401642" y="180340"/>
                  </a:moveTo>
                  <a:cubicBezTo>
                    <a:pt x="5401642" y="81280"/>
                    <a:pt x="5321632" y="0"/>
                    <a:pt x="5221301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21301" y="360680"/>
                  </a:lnTo>
                  <a:cubicBezTo>
                    <a:pt x="5320361" y="360680"/>
                    <a:pt x="5401642" y="279400"/>
                    <a:pt x="5401642" y="180340"/>
                  </a:cubicBezTo>
                  <a:close/>
                </a:path>
              </a:pathLst>
            </a:custGeom>
            <a:solidFill>
              <a:srgbClr val="920B07">
                <a:alpha val="3922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932385" y="1802844"/>
            <a:ext cx="1693360" cy="1693360"/>
          </a:xfrm>
          <a:custGeom>
            <a:avLst/>
            <a:gdLst/>
            <a:ahLst/>
            <a:cxnLst/>
            <a:rect r="r" b="b" t="t" l="l"/>
            <a:pathLst>
              <a:path h="1693360" w="1693360">
                <a:moveTo>
                  <a:pt x="0" y="0"/>
                </a:moveTo>
                <a:lnTo>
                  <a:pt x="1693360" y="0"/>
                </a:lnTo>
                <a:lnTo>
                  <a:pt x="1693360" y="1693359"/>
                </a:lnTo>
                <a:lnTo>
                  <a:pt x="0" y="1693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85006" y="5102975"/>
            <a:ext cx="1535233" cy="1535233"/>
          </a:xfrm>
          <a:custGeom>
            <a:avLst/>
            <a:gdLst/>
            <a:ahLst/>
            <a:cxnLst/>
            <a:rect r="r" b="b" t="t" l="l"/>
            <a:pathLst>
              <a:path h="1535233" w="1535233">
                <a:moveTo>
                  <a:pt x="0" y="0"/>
                </a:moveTo>
                <a:lnTo>
                  <a:pt x="1535234" y="0"/>
                </a:lnTo>
                <a:lnTo>
                  <a:pt x="1535234" y="1535233"/>
                </a:lnTo>
                <a:lnTo>
                  <a:pt x="0" y="1535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90511" y="8034730"/>
            <a:ext cx="1535233" cy="1535233"/>
          </a:xfrm>
          <a:custGeom>
            <a:avLst/>
            <a:gdLst/>
            <a:ahLst/>
            <a:cxnLst/>
            <a:rect r="r" b="b" t="t" l="l"/>
            <a:pathLst>
              <a:path h="1535233" w="1535233">
                <a:moveTo>
                  <a:pt x="0" y="0"/>
                </a:moveTo>
                <a:lnTo>
                  <a:pt x="1535234" y="0"/>
                </a:lnTo>
                <a:lnTo>
                  <a:pt x="1535234" y="1535233"/>
                </a:lnTo>
                <a:lnTo>
                  <a:pt x="0" y="1535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172538" y="2162047"/>
            <a:ext cx="1142617" cy="801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42"/>
              </a:lnSpc>
              <a:spcBef>
                <a:spcPct val="0"/>
              </a:spcBef>
            </a:pPr>
            <a:r>
              <a:rPr lang="en-US" sz="5032" spc="-5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TYT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174883" y="-2636010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7"/>
                </a:lnTo>
                <a:lnTo>
                  <a:pt x="0" y="42344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5291" r="0" b="-11897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38761" y="401229"/>
            <a:ext cx="17210477" cy="1952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7"/>
              </a:lnSpc>
            </a:pPr>
            <a:r>
              <a:rPr lang="en-US" sz="6036" spc="-60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TYT/AYT/YDT BARAJ PUANLARI AÇIKLAMASI</a:t>
            </a:r>
          </a:p>
          <a:p>
            <a:pPr algn="ctr" marL="0" indent="0" lvl="0">
              <a:lnSpc>
                <a:spcPts val="7847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261250" y="5484443"/>
            <a:ext cx="1035629" cy="689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3"/>
              </a:lnSpc>
              <a:spcBef>
                <a:spcPct val="0"/>
              </a:spcBef>
            </a:pPr>
            <a:r>
              <a:rPr lang="en-US" sz="4333" spc="-43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AYT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00041" y="8382645"/>
            <a:ext cx="1116175" cy="64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00"/>
              </a:lnSpc>
              <a:spcBef>
                <a:spcPct val="0"/>
              </a:spcBef>
            </a:pPr>
            <a:r>
              <a:rPr lang="en-US" sz="4000" spc="-4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YDT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31129" y="5177384"/>
            <a:ext cx="11400522" cy="170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50"/>
              </a:lnSpc>
            </a:pPr>
            <a:r>
              <a:rPr lang="en-US" sz="3500" spc="-35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Belirli bir baraj yoktur. Puanı hesaplanan tüm adaylar tercih yapabilir.</a:t>
            </a:r>
          </a:p>
          <a:p>
            <a:pPr algn="just" marL="0" indent="0" lvl="0">
              <a:lnSpc>
                <a:spcPts val="4550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5231129" y="8123738"/>
            <a:ext cx="11400522" cy="170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50"/>
              </a:lnSpc>
            </a:pPr>
            <a:r>
              <a:rPr lang="en-US" sz="3500" spc="-35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Belirli bir baraj yoktur. Puanı hesaplanan tüm adaylar tercih yapabilir.</a:t>
            </a:r>
          </a:p>
          <a:p>
            <a:pPr algn="just" marL="0" indent="0" lvl="0">
              <a:lnSpc>
                <a:spcPts val="45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694178"/>
            <a:ext cx="16230600" cy="8468976"/>
          </a:xfrm>
          <a:custGeom>
            <a:avLst/>
            <a:gdLst/>
            <a:ahLst/>
            <a:cxnLst/>
            <a:rect r="r" b="b" t="t" l="l"/>
            <a:pathLst>
              <a:path h="8468976" w="16230600">
                <a:moveTo>
                  <a:pt x="0" y="0"/>
                </a:moveTo>
                <a:lnTo>
                  <a:pt x="16230600" y="0"/>
                </a:lnTo>
                <a:lnTo>
                  <a:pt x="16230600" y="8468977"/>
                </a:lnTo>
                <a:lnTo>
                  <a:pt x="0" y="8468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755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914889"/>
            <a:ext cx="7118953" cy="7131088"/>
            <a:chOff x="0" y="0"/>
            <a:chExt cx="1874951" cy="187814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74951" cy="1878147"/>
            </a:xfrm>
            <a:custGeom>
              <a:avLst/>
              <a:gdLst/>
              <a:ahLst/>
              <a:cxnLst/>
              <a:rect r="r" b="b" t="t" l="l"/>
              <a:pathLst>
                <a:path h="1878147" w="1874951">
                  <a:moveTo>
                    <a:pt x="55463" y="0"/>
                  </a:moveTo>
                  <a:lnTo>
                    <a:pt x="1819488" y="0"/>
                  </a:lnTo>
                  <a:cubicBezTo>
                    <a:pt x="1850119" y="0"/>
                    <a:pt x="1874951" y="24832"/>
                    <a:pt x="1874951" y="55463"/>
                  </a:cubicBezTo>
                  <a:lnTo>
                    <a:pt x="1874951" y="1822684"/>
                  </a:lnTo>
                  <a:cubicBezTo>
                    <a:pt x="1874951" y="1837393"/>
                    <a:pt x="1869107" y="1851501"/>
                    <a:pt x="1858706" y="1861902"/>
                  </a:cubicBezTo>
                  <a:cubicBezTo>
                    <a:pt x="1848305" y="1872303"/>
                    <a:pt x="1834197" y="1878147"/>
                    <a:pt x="1819488" y="1878147"/>
                  </a:cubicBezTo>
                  <a:lnTo>
                    <a:pt x="55463" y="1878147"/>
                  </a:lnTo>
                  <a:cubicBezTo>
                    <a:pt x="40753" y="1878147"/>
                    <a:pt x="26646" y="1872303"/>
                    <a:pt x="16245" y="1861902"/>
                  </a:cubicBezTo>
                  <a:cubicBezTo>
                    <a:pt x="5843" y="1851501"/>
                    <a:pt x="0" y="1837393"/>
                    <a:pt x="0" y="1822684"/>
                  </a:cubicBezTo>
                  <a:lnTo>
                    <a:pt x="0" y="55463"/>
                  </a:lnTo>
                  <a:cubicBezTo>
                    <a:pt x="0" y="40753"/>
                    <a:pt x="5843" y="26646"/>
                    <a:pt x="16245" y="16245"/>
                  </a:cubicBezTo>
                  <a:cubicBezTo>
                    <a:pt x="26646" y="5843"/>
                    <a:pt x="40753" y="0"/>
                    <a:pt x="55463" y="0"/>
                  </a:cubicBezTo>
                  <a:close/>
                </a:path>
              </a:pathLst>
            </a:custGeom>
            <a:solidFill>
              <a:srgbClr val="70A68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874951" cy="1944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08"/>
                </a:lnSpc>
              </a:pPr>
            </a:p>
            <a:p>
              <a:pPr algn="just" marL="518160" indent="-259080" lvl="1">
                <a:lnSpc>
                  <a:spcPts val="3408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TYT PUAN TÜRÜNDE ADAYLARIN PUANLARININ HESAPLANABİLMESİ İÇİN TÜRKÇE DERSİ VEYA MATEMATİK DERSİNİN HERHANGİ BİRİNDEN 0,5 NET(HAM PUAN) YAPMALARI GEREKMEKTEDİR.</a:t>
              </a:r>
            </a:p>
            <a:p>
              <a:pPr algn="just">
                <a:lnSpc>
                  <a:spcPts val="3408"/>
                </a:lnSpc>
              </a:pPr>
            </a:p>
            <a:p>
              <a:pPr algn="just" marL="518160" indent="-259080" lvl="1">
                <a:lnSpc>
                  <a:spcPts val="3408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EĞER ADAYLAR 0,5 NET YAPMAZLARSA TYT PUANLARI HESAPLANMAYACAKTIR. TYT TESTİNDE 0,5 NET KURALINA TAKILAN ADAYLAR AYT KISMINDA FULL YAPMIŞ OLSALAR DAHİ AYT PUANLARI HESAPLANMAYACAKTIR. </a:t>
              </a:r>
            </a:p>
            <a:p>
              <a:pPr algn="ctr">
                <a:lnSpc>
                  <a:spcPts val="3408"/>
                </a:lnSpc>
              </a:pPr>
            </a:p>
            <a:p>
              <a:pPr algn="ctr">
                <a:lnSpc>
                  <a:spcPts val="340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736139" y="2914889"/>
            <a:ext cx="7389697" cy="7030716"/>
            <a:chOff x="0" y="0"/>
            <a:chExt cx="1946258" cy="1851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46258" cy="1851711"/>
            </a:xfrm>
            <a:custGeom>
              <a:avLst/>
              <a:gdLst/>
              <a:ahLst/>
              <a:cxnLst/>
              <a:rect r="r" b="b" t="t" l="l"/>
              <a:pathLst>
                <a:path h="1851711" w="1946258">
                  <a:moveTo>
                    <a:pt x="53431" y="0"/>
                  </a:moveTo>
                  <a:lnTo>
                    <a:pt x="1892827" y="0"/>
                  </a:lnTo>
                  <a:cubicBezTo>
                    <a:pt x="1922336" y="0"/>
                    <a:pt x="1946258" y="23922"/>
                    <a:pt x="1946258" y="53431"/>
                  </a:cubicBezTo>
                  <a:lnTo>
                    <a:pt x="1946258" y="1798280"/>
                  </a:lnTo>
                  <a:cubicBezTo>
                    <a:pt x="1946258" y="1827789"/>
                    <a:pt x="1922336" y="1851711"/>
                    <a:pt x="1892827" y="1851711"/>
                  </a:cubicBezTo>
                  <a:lnTo>
                    <a:pt x="53431" y="1851711"/>
                  </a:lnTo>
                  <a:cubicBezTo>
                    <a:pt x="39260" y="1851711"/>
                    <a:pt x="25670" y="1846082"/>
                    <a:pt x="15650" y="1836062"/>
                  </a:cubicBezTo>
                  <a:cubicBezTo>
                    <a:pt x="5629" y="1826041"/>
                    <a:pt x="0" y="1812451"/>
                    <a:pt x="0" y="1798280"/>
                  </a:cubicBezTo>
                  <a:lnTo>
                    <a:pt x="0" y="53431"/>
                  </a:lnTo>
                  <a:cubicBezTo>
                    <a:pt x="0" y="23922"/>
                    <a:pt x="23922" y="0"/>
                    <a:pt x="53431" y="0"/>
                  </a:cubicBezTo>
                  <a:close/>
                </a:path>
              </a:pathLst>
            </a:custGeom>
            <a:solidFill>
              <a:srgbClr val="70A68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946258" cy="1908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9"/>
                </a:lnSpc>
              </a:pPr>
            </a:p>
            <a:p>
              <a:pPr algn="just" marL="518160" indent="-259080" lvl="1">
                <a:lnSpc>
                  <a:spcPts val="3408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AYT PUAN TÜRÜNDE ADAYLARIN PUANLARININ HESAPLANABİLMESİ İÇİN, PUAN GETİREN TESTLERİN HERHANGİ BİRİNDEN 0,5 NET YAPMIŞ OLMALARI GEREKMEKTEDİR. </a:t>
              </a:r>
            </a:p>
            <a:p>
              <a:pPr algn="just">
                <a:lnSpc>
                  <a:spcPts val="3408"/>
                </a:lnSpc>
              </a:pPr>
            </a:p>
            <a:p>
              <a:pPr algn="just" marL="518160" indent="-259080" lvl="1">
                <a:lnSpc>
                  <a:spcPts val="3408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ÖRNEĞİN; SÖZEL PUAN TÜRÜNÜN HESAPLANABİLMESİ İÇİN T.D.EDEBİYATI -SOSYAL-1 TESTİNDEN VEYA SOSYAL-2 TESTİNİN HERHANGİ BİRİNDEN 0,5 NET YAPMIŞ OLMASI GEREKMETEDİR. YDT İÇİN DE DİL TESTİNDEN 0,5 NET YAPMASI GEREKMETKEDİR. AKSİ TAKDİRDE ADAYIN AYT PUANI HESAPLANMAYACAKTIR…</a:t>
              </a:r>
            </a:p>
            <a:p>
              <a:pPr algn="ctr">
                <a:lnSpc>
                  <a:spcPts val="340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13009" y="1891083"/>
            <a:ext cx="4441274" cy="1666877"/>
            <a:chOff x="0" y="0"/>
            <a:chExt cx="1169718" cy="4390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69718" cy="439013"/>
            </a:xfrm>
            <a:custGeom>
              <a:avLst/>
              <a:gdLst/>
              <a:ahLst/>
              <a:cxnLst/>
              <a:rect r="r" b="b" t="t" l="l"/>
              <a:pathLst>
                <a:path h="439013" w="1169718">
                  <a:moveTo>
                    <a:pt x="88902" y="0"/>
                  </a:moveTo>
                  <a:lnTo>
                    <a:pt x="1080816" y="0"/>
                  </a:lnTo>
                  <a:cubicBezTo>
                    <a:pt x="1129915" y="0"/>
                    <a:pt x="1169718" y="39803"/>
                    <a:pt x="1169718" y="88902"/>
                  </a:cubicBezTo>
                  <a:lnTo>
                    <a:pt x="1169718" y="350111"/>
                  </a:lnTo>
                  <a:cubicBezTo>
                    <a:pt x="1169718" y="399210"/>
                    <a:pt x="1129915" y="439013"/>
                    <a:pt x="1080816" y="439013"/>
                  </a:cubicBezTo>
                  <a:lnTo>
                    <a:pt x="88902" y="439013"/>
                  </a:lnTo>
                  <a:cubicBezTo>
                    <a:pt x="39803" y="439013"/>
                    <a:pt x="0" y="399210"/>
                    <a:pt x="0" y="350111"/>
                  </a:cubicBezTo>
                  <a:lnTo>
                    <a:pt x="0" y="88902"/>
                  </a:lnTo>
                  <a:cubicBezTo>
                    <a:pt x="0" y="39803"/>
                    <a:pt x="39803" y="0"/>
                    <a:pt x="88902" y="0"/>
                  </a:cubicBezTo>
                  <a:close/>
                </a:path>
              </a:pathLst>
            </a:custGeom>
            <a:solidFill>
              <a:srgbClr val="FAE4C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169718" cy="524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01"/>
                </a:lnSpc>
              </a:pPr>
            </a:p>
            <a:p>
              <a:pPr algn="ctr">
                <a:lnSpc>
                  <a:spcPts val="4401"/>
                </a:lnSpc>
              </a:pPr>
              <a:r>
                <a:rPr lang="en-US" sz="3099" b="true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TYT 0,5 NET KURALI</a:t>
              </a:r>
            </a:p>
            <a:p>
              <a:pPr algn="ctr">
                <a:lnSpc>
                  <a:spcPts val="354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60749" y="1891083"/>
            <a:ext cx="4831399" cy="1666877"/>
            <a:chOff x="0" y="0"/>
            <a:chExt cx="1272467" cy="43901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2467" cy="439013"/>
            </a:xfrm>
            <a:custGeom>
              <a:avLst/>
              <a:gdLst/>
              <a:ahLst/>
              <a:cxnLst/>
              <a:rect r="r" b="b" t="t" l="l"/>
              <a:pathLst>
                <a:path h="439013" w="1272467">
                  <a:moveTo>
                    <a:pt x="81723" y="0"/>
                  </a:moveTo>
                  <a:lnTo>
                    <a:pt x="1190744" y="0"/>
                  </a:lnTo>
                  <a:cubicBezTo>
                    <a:pt x="1235879" y="0"/>
                    <a:pt x="1272467" y="36589"/>
                    <a:pt x="1272467" y="81723"/>
                  </a:cubicBezTo>
                  <a:lnTo>
                    <a:pt x="1272467" y="357290"/>
                  </a:lnTo>
                  <a:cubicBezTo>
                    <a:pt x="1272467" y="402424"/>
                    <a:pt x="1235879" y="439013"/>
                    <a:pt x="1190744" y="439013"/>
                  </a:cubicBezTo>
                  <a:lnTo>
                    <a:pt x="81723" y="439013"/>
                  </a:lnTo>
                  <a:cubicBezTo>
                    <a:pt x="36589" y="439013"/>
                    <a:pt x="0" y="402424"/>
                    <a:pt x="0" y="357290"/>
                  </a:cubicBezTo>
                  <a:lnTo>
                    <a:pt x="0" y="81723"/>
                  </a:lnTo>
                  <a:cubicBezTo>
                    <a:pt x="0" y="36589"/>
                    <a:pt x="36589" y="0"/>
                    <a:pt x="81723" y="0"/>
                  </a:cubicBezTo>
                  <a:close/>
                </a:path>
              </a:pathLst>
            </a:custGeom>
            <a:solidFill>
              <a:srgbClr val="FAE4C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272467" cy="524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01"/>
                </a:lnSpc>
              </a:pPr>
            </a:p>
            <a:p>
              <a:pPr algn="ctr">
                <a:lnSpc>
                  <a:spcPts val="4401"/>
                </a:lnSpc>
              </a:pPr>
              <a:r>
                <a:rPr lang="en-US" sz="3099" b="true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AYT/YDT 0,5 NET KURALI</a:t>
              </a:r>
            </a:p>
            <a:p>
              <a:pPr algn="ctr">
                <a:lnSpc>
                  <a:spcPts val="354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656146" y="224206"/>
            <a:ext cx="4359142" cy="1666877"/>
            <a:chOff x="0" y="0"/>
            <a:chExt cx="1148087" cy="43901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48087" cy="439013"/>
            </a:xfrm>
            <a:custGeom>
              <a:avLst/>
              <a:gdLst/>
              <a:ahLst/>
              <a:cxnLst/>
              <a:rect r="r" b="b" t="t" l="l"/>
              <a:pathLst>
                <a:path h="439013" w="1148087">
                  <a:moveTo>
                    <a:pt x="90577" y="0"/>
                  </a:moveTo>
                  <a:lnTo>
                    <a:pt x="1057510" y="0"/>
                  </a:lnTo>
                  <a:cubicBezTo>
                    <a:pt x="1081532" y="0"/>
                    <a:pt x="1104571" y="9543"/>
                    <a:pt x="1121557" y="26529"/>
                  </a:cubicBezTo>
                  <a:cubicBezTo>
                    <a:pt x="1138544" y="43516"/>
                    <a:pt x="1148087" y="66554"/>
                    <a:pt x="1148087" y="90577"/>
                  </a:cubicBezTo>
                  <a:lnTo>
                    <a:pt x="1148087" y="348436"/>
                  </a:lnTo>
                  <a:cubicBezTo>
                    <a:pt x="1148087" y="372458"/>
                    <a:pt x="1138544" y="395497"/>
                    <a:pt x="1121557" y="412483"/>
                  </a:cubicBezTo>
                  <a:cubicBezTo>
                    <a:pt x="1104571" y="429470"/>
                    <a:pt x="1081532" y="439013"/>
                    <a:pt x="1057510" y="439013"/>
                  </a:cubicBezTo>
                  <a:lnTo>
                    <a:pt x="90577" y="439013"/>
                  </a:lnTo>
                  <a:cubicBezTo>
                    <a:pt x="66554" y="439013"/>
                    <a:pt x="43516" y="429470"/>
                    <a:pt x="26529" y="412483"/>
                  </a:cubicBezTo>
                  <a:cubicBezTo>
                    <a:pt x="9543" y="395497"/>
                    <a:pt x="0" y="372458"/>
                    <a:pt x="0" y="348436"/>
                  </a:cubicBezTo>
                  <a:lnTo>
                    <a:pt x="0" y="90577"/>
                  </a:lnTo>
                  <a:cubicBezTo>
                    <a:pt x="0" y="66554"/>
                    <a:pt x="9543" y="43516"/>
                    <a:pt x="26529" y="26529"/>
                  </a:cubicBezTo>
                  <a:cubicBezTo>
                    <a:pt x="43516" y="9543"/>
                    <a:pt x="66554" y="0"/>
                    <a:pt x="90577" y="0"/>
                  </a:cubicBezTo>
                  <a:close/>
                </a:path>
              </a:pathLst>
            </a:custGeom>
            <a:solidFill>
              <a:srgbClr val="FAE4C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1148087" cy="524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01"/>
                </a:lnSpc>
              </a:pPr>
            </a:p>
            <a:p>
              <a:pPr algn="ctr">
                <a:lnSpc>
                  <a:spcPts val="4401"/>
                </a:lnSpc>
              </a:pPr>
              <a:r>
                <a:rPr lang="en-US" sz="3099" b="true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0,5 NET KURALI</a:t>
              </a:r>
            </a:p>
            <a:p>
              <a:pPr algn="ctr">
                <a:lnSpc>
                  <a:spcPts val="3549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A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3110" y="2190971"/>
            <a:ext cx="17921780" cy="6591024"/>
          </a:xfrm>
          <a:custGeom>
            <a:avLst/>
            <a:gdLst/>
            <a:ahLst/>
            <a:cxnLst/>
            <a:rect r="r" b="b" t="t" l="l"/>
            <a:pathLst>
              <a:path h="6591024" w="17921780">
                <a:moveTo>
                  <a:pt x="0" y="0"/>
                </a:moveTo>
                <a:lnTo>
                  <a:pt x="17921780" y="0"/>
                </a:lnTo>
                <a:lnTo>
                  <a:pt x="17921780" y="6591024"/>
                </a:lnTo>
                <a:lnTo>
                  <a:pt x="0" y="659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0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9950" y="2190971"/>
            <a:ext cx="2141585" cy="1320268"/>
            <a:chOff x="0" y="0"/>
            <a:chExt cx="564039" cy="347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64039" cy="347725"/>
            </a:xfrm>
            <a:custGeom>
              <a:avLst/>
              <a:gdLst/>
              <a:ahLst/>
              <a:cxnLst/>
              <a:rect r="r" b="b" t="t" l="l"/>
              <a:pathLst>
                <a:path h="347725" w="564039">
                  <a:moveTo>
                    <a:pt x="173862" y="0"/>
                  </a:moveTo>
                  <a:lnTo>
                    <a:pt x="390176" y="0"/>
                  </a:lnTo>
                  <a:cubicBezTo>
                    <a:pt x="436288" y="0"/>
                    <a:pt x="480510" y="18318"/>
                    <a:pt x="513116" y="50923"/>
                  </a:cubicBezTo>
                  <a:cubicBezTo>
                    <a:pt x="545721" y="83529"/>
                    <a:pt x="564039" y="127751"/>
                    <a:pt x="564039" y="173862"/>
                  </a:cubicBezTo>
                  <a:lnTo>
                    <a:pt x="564039" y="173862"/>
                  </a:lnTo>
                  <a:cubicBezTo>
                    <a:pt x="564039" y="219974"/>
                    <a:pt x="545721" y="264196"/>
                    <a:pt x="513116" y="296802"/>
                  </a:cubicBezTo>
                  <a:cubicBezTo>
                    <a:pt x="480510" y="329407"/>
                    <a:pt x="436288" y="347725"/>
                    <a:pt x="390176" y="347725"/>
                  </a:cubicBezTo>
                  <a:lnTo>
                    <a:pt x="173862" y="347725"/>
                  </a:lnTo>
                  <a:cubicBezTo>
                    <a:pt x="127751" y="347725"/>
                    <a:pt x="83529" y="329407"/>
                    <a:pt x="50923" y="296802"/>
                  </a:cubicBezTo>
                  <a:cubicBezTo>
                    <a:pt x="18318" y="264196"/>
                    <a:pt x="0" y="219974"/>
                    <a:pt x="0" y="173862"/>
                  </a:cubicBezTo>
                  <a:lnTo>
                    <a:pt x="0" y="173862"/>
                  </a:lnTo>
                  <a:cubicBezTo>
                    <a:pt x="0" y="127751"/>
                    <a:pt x="18318" y="83529"/>
                    <a:pt x="50923" y="50923"/>
                  </a:cubicBezTo>
                  <a:cubicBezTo>
                    <a:pt x="83529" y="18318"/>
                    <a:pt x="127751" y="0"/>
                    <a:pt x="173862" y="0"/>
                  </a:cubicBezTo>
                  <a:close/>
                </a:path>
              </a:pathLst>
            </a:custGeom>
            <a:solidFill>
              <a:srgbClr val="920B0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564039" cy="404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9"/>
                </a:lnSpc>
              </a:pPr>
              <a:r>
                <a:rPr lang="en-US" b="true" sz="24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HAM PUAN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557494" y="2190971"/>
            <a:ext cx="2141585" cy="1320268"/>
            <a:chOff x="0" y="0"/>
            <a:chExt cx="564039" cy="347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4039" cy="347725"/>
            </a:xfrm>
            <a:custGeom>
              <a:avLst/>
              <a:gdLst/>
              <a:ahLst/>
              <a:cxnLst/>
              <a:rect r="r" b="b" t="t" l="l"/>
              <a:pathLst>
                <a:path h="347725" w="564039">
                  <a:moveTo>
                    <a:pt x="173862" y="0"/>
                  </a:moveTo>
                  <a:lnTo>
                    <a:pt x="390176" y="0"/>
                  </a:lnTo>
                  <a:cubicBezTo>
                    <a:pt x="436288" y="0"/>
                    <a:pt x="480510" y="18318"/>
                    <a:pt x="513116" y="50923"/>
                  </a:cubicBezTo>
                  <a:cubicBezTo>
                    <a:pt x="545721" y="83529"/>
                    <a:pt x="564039" y="127751"/>
                    <a:pt x="564039" y="173862"/>
                  </a:cubicBezTo>
                  <a:lnTo>
                    <a:pt x="564039" y="173862"/>
                  </a:lnTo>
                  <a:cubicBezTo>
                    <a:pt x="564039" y="219974"/>
                    <a:pt x="545721" y="264196"/>
                    <a:pt x="513116" y="296802"/>
                  </a:cubicBezTo>
                  <a:cubicBezTo>
                    <a:pt x="480510" y="329407"/>
                    <a:pt x="436288" y="347725"/>
                    <a:pt x="390176" y="347725"/>
                  </a:cubicBezTo>
                  <a:lnTo>
                    <a:pt x="173862" y="347725"/>
                  </a:lnTo>
                  <a:cubicBezTo>
                    <a:pt x="127751" y="347725"/>
                    <a:pt x="83529" y="329407"/>
                    <a:pt x="50923" y="296802"/>
                  </a:cubicBezTo>
                  <a:cubicBezTo>
                    <a:pt x="18318" y="264196"/>
                    <a:pt x="0" y="219974"/>
                    <a:pt x="0" y="173862"/>
                  </a:cubicBezTo>
                  <a:lnTo>
                    <a:pt x="0" y="173862"/>
                  </a:lnTo>
                  <a:cubicBezTo>
                    <a:pt x="0" y="127751"/>
                    <a:pt x="18318" y="83529"/>
                    <a:pt x="50923" y="50923"/>
                  </a:cubicBezTo>
                  <a:cubicBezTo>
                    <a:pt x="83529" y="18318"/>
                    <a:pt x="127751" y="0"/>
                    <a:pt x="173862" y="0"/>
                  </a:cubicBezTo>
                  <a:close/>
                </a:path>
              </a:pathLst>
            </a:custGeom>
            <a:solidFill>
              <a:srgbClr val="920B0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564039" cy="4048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9"/>
                </a:lnSpc>
              </a:pPr>
              <a:r>
                <a:rPr lang="en-US" b="true" sz="24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EK PUAN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500174">
            <a:off x="15196514" y="8595618"/>
            <a:ext cx="4454005" cy="2227003"/>
          </a:xfrm>
          <a:custGeom>
            <a:avLst/>
            <a:gdLst/>
            <a:ahLst/>
            <a:cxnLst/>
            <a:rect r="r" b="b" t="t" l="l"/>
            <a:pathLst>
              <a:path h="2227003" w="4454005">
                <a:moveTo>
                  <a:pt x="0" y="0"/>
                </a:moveTo>
                <a:lnTo>
                  <a:pt x="4454005" y="0"/>
                </a:lnTo>
                <a:lnTo>
                  <a:pt x="4454005" y="2227002"/>
                </a:lnTo>
                <a:lnTo>
                  <a:pt x="0" y="22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934325">
            <a:off x="-1537788" y="-672631"/>
            <a:ext cx="4454005" cy="2227003"/>
          </a:xfrm>
          <a:custGeom>
            <a:avLst/>
            <a:gdLst/>
            <a:ahLst/>
            <a:cxnLst/>
            <a:rect r="r" b="b" t="t" l="l"/>
            <a:pathLst>
              <a:path h="2227003" w="4454005">
                <a:moveTo>
                  <a:pt x="0" y="0"/>
                </a:moveTo>
                <a:lnTo>
                  <a:pt x="4454005" y="0"/>
                </a:lnTo>
                <a:lnTo>
                  <a:pt x="4454005" y="2227002"/>
                </a:lnTo>
                <a:lnTo>
                  <a:pt x="0" y="22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6807260">
            <a:off x="-246168" y="-1553987"/>
            <a:ext cx="3653821" cy="3653821"/>
          </a:xfrm>
          <a:custGeom>
            <a:avLst/>
            <a:gdLst/>
            <a:ahLst/>
            <a:cxnLst/>
            <a:rect r="r" b="b" t="t" l="l"/>
            <a:pathLst>
              <a:path h="3653821" w="3653821">
                <a:moveTo>
                  <a:pt x="3653821" y="0"/>
                </a:moveTo>
                <a:lnTo>
                  <a:pt x="0" y="0"/>
                </a:lnTo>
                <a:lnTo>
                  <a:pt x="0" y="3653821"/>
                </a:lnTo>
                <a:lnTo>
                  <a:pt x="3653821" y="3653821"/>
                </a:lnTo>
                <a:lnTo>
                  <a:pt x="3653821" y="0"/>
                </a:lnTo>
                <a:close/>
              </a:path>
            </a:pathLst>
          </a:custGeom>
          <a:blipFill>
            <a:blip r:embed="rId5">
              <a:alphaModFix amt="3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-833581" y="5802141"/>
            <a:ext cx="4828648" cy="4902181"/>
          </a:xfrm>
          <a:custGeom>
            <a:avLst/>
            <a:gdLst/>
            <a:ahLst/>
            <a:cxnLst/>
            <a:rect r="r" b="b" t="t" l="l"/>
            <a:pathLst>
              <a:path h="4902181" w="4828648">
                <a:moveTo>
                  <a:pt x="0" y="0"/>
                </a:moveTo>
                <a:lnTo>
                  <a:pt x="4828648" y="0"/>
                </a:lnTo>
                <a:lnTo>
                  <a:pt x="4828648" y="4902180"/>
                </a:lnTo>
                <a:lnTo>
                  <a:pt x="0" y="490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A6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0" y="0"/>
            <a:ext cx="2004357" cy="2004357"/>
          </a:xfrm>
          <a:custGeom>
            <a:avLst/>
            <a:gdLst/>
            <a:ahLst/>
            <a:cxnLst/>
            <a:rect r="r" b="b" t="t" l="l"/>
            <a:pathLst>
              <a:path h="2004357" w="2004357">
                <a:moveTo>
                  <a:pt x="2004357" y="0"/>
                </a:moveTo>
                <a:lnTo>
                  <a:pt x="0" y="0"/>
                </a:lnTo>
                <a:lnTo>
                  <a:pt x="0" y="2004357"/>
                </a:lnTo>
                <a:lnTo>
                  <a:pt x="2004357" y="2004357"/>
                </a:lnTo>
                <a:lnTo>
                  <a:pt x="200435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324624" y="4307479"/>
            <a:ext cx="5975093" cy="2987547"/>
          </a:xfrm>
          <a:custGeom>
            <a:avLst/>
            <a:gdLst/>
            <a:ahLst/>
            <a:cxnLst/>
            <a:rect r="r" b="b" t="t" l="l"/>
            <a:pathLst>
              <a:path h="2987547" w="5975093">
                <a:moveTo>
                  <a:pt x="0" y="0"/>
                </a:moveTo>
                <a:lnTo>
                  <a:pt x="5975093" y="0"/>
                </a:lnTo>
                <a:lnTo>
                  <a:pt x="5975093" y="2987546"/>
                </a:lnTo>
                <a:lnTo>
                  <a:pt x="0" y="2987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0432024" y="1677075"/>
            <a:ext cx="5975093" cy="597509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0" y="6350000"/>
                  </a:lnTo>
                  <a:lnTo>
                    <a:pt x="3175000" y="6350000"/>
                  </a:lnTo>
                  <a:cubicBezTo>
                    <a:pt x="4928870" y="6350000"/>
                    <a:pt x="6350000" y="4928870"/>
                    <a:pt x="6350000" y="3175000"/>
                  </a:cubicBez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27013" y="387928"/>
              <a:ext cx="5895974" cy="5627483"/>
            </a:xfrm>
            <a:custGeom>
              <a:avLst/>
              <a:gdLst/>
              <a:ahLst/>
              <a:cxnLst/>
              <a:rect r="r" b="b" t="t" l="l"/>
              <a:pathLst>
                <a:path h="5627483" w="5895974">
                  <a:moveTo>
                    <a:pt x="2947987" y="4502"/>
                  </a:moveTo>
                  <a:cubicBezTo>
                    <a:pt x="1941349" y="0"/>
                    <a:pt x="1009246" y="534452"/>
                    <a:pt x="504623" y="1405483"/>
                  </a:cubicBezTo>
                  <a:cubicBezTo>
                    <a:pt x="0" y="2276514"/>
                    <a:pt x="0" y="3350970"/>
                    <a:pt x="504623" y="4222001"/>
                  </a:cubicBezTo>
                  <a:cubicBezTo>
                    <a:pt x="1009246" y="5093032"/>
                    <a:pt x="1941349" y="5627484"/>
                    <a:pt x="2947987" y="5622982"/>
                  </a:cubicBezTo>
                  <a:cubicBezTo>
                    <a:pt x="3954625" y="5627484"/>
                    <a:pt x="4886728" y="5093032"/>
                    <a:pt x="5391351" y="4222001"/>
                  </a:cubicBezTo>
                  <a:cubicBezTo>
                    <a:pt x="5895974" y="3350970"/>
                    <a:pt x="5895974" y="2276514"/>
                    <a:pt x="5391351" y="1405483"/>
                  </a:cubicBezTo>
                  <a:cubicBezTo>
                    <a:pt x="4886728" y="534451"/>
                    <a:pt x="3954625" y="0"/>
                    <a:pt x="2947987" y="4502"/>
                  </a:cubicBezTo>
                  <a:close/>
                </a:path>
              </a:pathLst>
            </a:custGeom>
            <a:blipFill>
              <a:blip r:embed="rId6"/>
              <a:stretch>
                <a:fillRect l="223" t="-1811" r="223" b="-181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02179" y="2454333"/>
            <a:ext cx="7692538" cy="125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000" u="non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ILETIŞIM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6545" y="4333266"/>
            <a:ext cx="1854202" cy="4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>
                <a:solidFill>
                  <a:srgbClr val="E5C4B8"/>
                </a:solidFill>
                <a:latin typeface="Baloo"/>
                <a:ea typeface="Baloo"/>
                <a:cs typeface="Baloo"/>
                <a:sym typeface="Baloo"/>
              </a:rPr>
              <a:t>Web Sitesi: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6545" y="5050444"/>
            <a:ext cx="1436233" cy="4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>
                <a:solidFill>
                  <a:srgbClr val="E5C4B8"/>
                </a:solidFill>
                <a:latin typeface="Baloo"/>
                <a:ea typeface="Baloo"/>
                <a:cs typeface="Baloo"/>
                <a:sym typeface="Baloo"/>
              </a:rPr>
              <a:t>E-Posta: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6545" y="5881922"/>
            <a:ext cx="2872465" cy="4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>
                <a:solidFill>
                  <a:srgbClr val="E5C4B8"/>
                </a:solidFill>
                <a:latin typeface="Baloo"/>
                <a:ea typeface="Baloo"/>
                <a:cs typeface="Baloo"/>
                <a:sym typeface="Baloo"/>
              </a:rPr>
              <a:t>Adres: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10746" y="5810777"/>
            <a:ext cx="7101958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Tavla, Eski Tavla Belediyesi Binası, Hazal Hüseyinoğlu Caddesi No 1, 31820 Defne/Hatay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6545" y="6823788"/>
            <a:ext cx="2872465" cy="4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571">
                <a:solidFill>
                  <a:srgbClr val="E5C4B8"/>
                </a:solidFill>
                <a:latin typeface="Baloo"/>
                <a:ea typeface="Baloo"/>
                <a:cs typeface="Baloo"/>
                <a:sym typeface="Baloo"/>
              </a:rPr>
              <a:t>İnstagram: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10746" y="6887102"/>
            <a:ext cx="1792447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defne_ram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10746" y="5107594"/>
            <a:ext cx="2882860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spc="-49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 768502@meb.k12.tr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01054" y="4351944"/>
            <a:ext cx="7143036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u="sng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  <a:hlinkClick r:id="rId7" tooltip="https://defneram.meb.k12.tr"/>
              </a:rPr>
              <a:t>https://defneram.meb.k12.tr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5400000">
            <a:off x="-409967" y="5445106"/>
            <a:ext cx="4828648" cy="4902181"/>
          </a:xfrm>
          <a:custGeom>
            <a:avLst/>
            <a:gdLst/>
            <a:ahLst/>
            <a:cxnLst/>
            <a:rect r="r" b="b" t="t" l="l"/>
            <a:pathLst>
              <a:path h="4902181" w="4828648">
                <a:moveTo>
                  <a:pt x="0" y="0"/>
                </a:moveTo>
                <a:lnTo>
                  <a:pt x="4828648" y="0"/>
                </a:lnTo>
                <a:lnTo>
                  <a:pt x="4828648" y="4902180"/>
                </a:lnTo>
                <a:lnTo>
                  <a:pt x="0" y="4902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400000">
            <a:off x="15818397" y="7896196"/>
            <a:ext cx="2694869" cy="2694869"/>
          </a:xfrm>
          <a:custGeom>
            <a:avLst/>
            <a:gdLst/>
            <a:ahLst/>
            <a:cxnLst/>
            <a:rect r="r" b="b" t="t" l="l"/>
            <a:pathLst>
              <a:path h="2694869" w="2694869">
                <a:moveTo>
                  <a:pt x="2694869" y="0"/>
                </a:moveTo>
                <a:lnTo>
                  <a:pt x="0" y="0"/>
                </a:lnTo>
                <a:lnTo>
                  <a:pt x="0" y="2694869"/>
                </a:lnTo>
                <a:lnTo>
                  <a:pt x="2694869" y="2694869"/>
                </a:lnTo>
                <a:lnTo>
                  <a:pt x="2694869" y="0"/>
                </a:lnTo>
                <a:close/>
              </a:path>
            </a:pathLst>
          </a:custGeom>
          <a:blipFill>
            <a:blip r:embed="rId10">
              <a:alphaModFix amt="39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26829" y="-143731"/>
            <a:ext cx="1701713" cy="1701713"/>
          </a:xfrm>
          <a:custGeom>
            <a:avLst/>
            <a:gdLst/>
            <a:ahLst/>
            <a:cxnLst/>
            <a:rect r="r" b="b" t="t" l="l"/>
            <a:pathLst>
              <a:path h="1701713" w="1701713">
                <a:moveTo>
                  <a:pt x="0" y="0"/>
                </a:moveTo>
                <a:lnTo>
                  <a:pt x="1701713" y="0"/>
                </a:lnTo>
                <a:lnTo>
                  <a:pt x="1701713" y="1701714"/>
                </a:lnTo>
                <a:lnTo>
                  <a:pt x="0" y="170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3279180" y="1906354"/>
            <a:ext cx="6678427" cy="3339213"/>
          </a:xfrm>
          <a:custGeom>
            <a:avLst/>
            <a:gdLst/>
            <a:ahLst/>
            <a:cxnLst/>
            <a:rect r="r" b="b" t="t" l="l"/>
            <a:pathLst>
              <a:path h="3339213" w="6678427">
                <a:moveTo>
                  <a:pt x="0" y="0"/>
                </a:moveTo>
                <a:lnTo>
                  <a:pt x="6678427" y="0"/>
                </a:lnTo>
                <a:lnTo>
                  <a:pt x="6678427" y="3339213"/>
                </a:lnTo>
                <a:lnTo>
                  <a:pt x="0" y="3339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0" y="7151921"/>
            <a:ext cx="18288000" cy="3135079"/>
          </a:xfrm>
          <a:prstGeom prst="rect">
            <a:avLst/>
          </a:prstGeom>
          <a:solidFill>
            <a:srgbClr val="F8F4EB"/>
          </a:solid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1751" y="5577036"/>
            <a:ext cx="1574884" cy="1574884"/>
          </a:xfrm>
          <a:custGeom>
            <a:avLst/>
            <a:gdLst/>
            <a:ahLst/>
            <a:cxnLst/>
            <a:rect r="r" b="b" t="t" l="l"/>
            <a:pathLst>
              <a:path h="1574884" w="1574884">
                <a:moveTo>
                  <a:pt x="0" y="0"/>
                </a:moveTo>
                <a:lnTo>
                  <a:pt x="1574884" y="0"/>
                </a:lnTo>
                <a:lnTo>
                  <a:pt x="1574884" y="1574885"/>
                </a:lnTo>
                <a:lnTo>
                  <a:pt x="0" y="1574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64504" y="7362849"/>
            <a:ext cx="12958991" cy="2256248"/>
            <a:chOff x="0" y="0"/>
            <a:chExt cx="2334200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7780" y="22860"/>
              <a:ext cx="2308800" cy="360680"/>
            </a:xfrm>
            <a:custGeom>
              <a:avLst/>
              <a:gdLst/>
              <a:ahLst/>
              <a:cxnLst/>
              <a:rect r="r" b="b" t="t" l="l"/>
              <a:pathLst>
                <a:path h="360680" w="2308800">
                  <a:moveTo>
                    <a:pt x="2308800" y="180340"/>
                  </a:moveTo>
                  <a:cubicBezTo>
                    <a:pt x="2308800" y="81280"/>
                    <a:pt x="2228791" y="0"/>
                    <a:pt x="212846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128460" y="360680"/>
                  </a:lnTo>
                  <a:cubicBezTo>
                    <a:pt x="2227520" y="360680"/>
                    <a:pt x="2308800" y="279400"/>
                    <a:pt x="2308800" y="180340"/>
                  </a:cubicBezTo>
                  <a:close/>
                </a:path>
              </a:pathLst>
            </a:custGeom>
            <a:solidFill>
              <a:srgbClr val="70A684">
                <a:alpha val="11765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269188" y="8224404"/>
            <a:ext cx="990112" cy="990112"/>
            <a:chOff x="0" y="0"/>
            <a:chExt cx="1320150" cy="13201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0150" cy="1320150"/>
            </a:xfrm>
            <a:custGeom>
              <a:avLst/>
              <a:gdLst/>
              <a:ahLst/>
              <a:cxnLst/>
              <a:rect r="r" b="b" t="t" l="l"/>
              <a:pathLst>
                <a:path h="1320150" w="1320150">
                  <a:moveTo>
                    <a:pt x="0" y="0"/>
                  </a:moveTo>
                  <a:lnTo>
                    <a:pt x="1320150" y="0"/>
                  </a:lnTo>
                  <a:lnTo>
                    <a:pt x="1320150" y="1320150"/>
                  </a:lnTo>
                  <a:lnTo>
                    <a:pt x="0" y="1320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96443" y="196443"/>
              <a:ext cx="927263" cy="927263"/>
            </a:xfrm>
            <a:custGeom>
              <a:avLst/>
              <a:gdLst/>
              <a:ahLst/>
              <a:cxnLst/>
              <a:rect r="r" b="b" t="t" l="l"/>
              <a:pathLst>
                <a:path h="927263" w="927263">
                  <a:moveTo>
                    <a:pt x="0" y="0"/>
                  </a:moveTo>
                  <a:lnTo>
                    <a:pt x="927264" y="0"/>
                  </a:lnTo>
                  <a:lnTo>
                    <a:pt x="927264" y="927264"/>
                  </a:lnTo>
                  <a:lnTo>
                    <a:pt x="0" y="927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189940" y="2035990"/>
            <a:ext cx="12758846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23"/>
              </a:lnSpc>
            </a:pPr>
            <a:r>
              <a:rPr lang="en-US" sz="8102" spc="-8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YÜKSEKÖĞRETİM KURUMLAR SINAVI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05398" y="4938861"/>
            <a:ext cx="12758846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82"/>
              </a:lnSpc>
            </a:pPr>
            <a:r>
              <a:rPr lang="en-US" sz="8402" spc="-84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YKS 2024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03196" y="7498736"/>
            <a:ext cx="12281608" cy="2487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3882" indent="-376941" lvl="1">
              <a:lnSpc>
                <a:spcPts val="4958"/>
              </a:lnSpc>
              <a:buFont typeface="Arial"/>
              <a:buChar char="•"/>
            </a:pPr>
            <a:r>
              <a:rPr lang="en-US" b="true" sz="3491">
                <a:solidFill>
                  <a:srgbClr val="70A684"/>
                </a:solidFill>
                <a:latin typeface="Roboto Bold"/>
                <a:ea typeface="Roboto Bold"/>
                <a:cs typeface="Roboto Bold"/>
                <a:sym typeface="Roboto Bold"/>
              </a:rPr>
              <a:t>YKS OTURUMLARI</a:t>
            </a:r>
          </a:p>
          <a:p>
            <a:pPr algn="l" marL="753882" indent="-376941" lvl="1">
              <a:lnSpc>
                <a:spcPts val="4958"/>
              </a:lnSpc>
              <a:buFont typeface="Arial"/>
              <a:buChar char="•"/>
            </a:pPr>
            <a:r>
              <a:rPr lang="en-US" b="true" sz="3491">
                <a:solidFill>
                  <a:srgbClr val="70A684"/>
                </a:solidFill>
                <a:latin typeface="Roboto Bold"/>
                <a:ea typeface="Roboto Bold"/>
                <a:cs typeface="Roboto Bold"/>
                <a:sym typeface="Roboto Bold"/>
              </a:rPr>
              <a:t>SINAV SÜRELERİ</a:t>
            </a:r>
          </a:p>
          <a:p>
            <a:pPr algn="l" marL="753882" indent="-376941" lvl="1">
              <a:lnSpc>
                <a:spcPts val="4958"/>
              </a:lnSpc>
              <a:buFont typeface="Arial"/>
              <a:buChar char="•"/>
            </a:pPr>
            <a:r>
              <a:rPr lang="en-US" b="true" sz="3491">
                <a:solidFill>
                  <a:srgbClr val="70A684"/>
                </a:solidFill>
                <a:latin typeface="Roboto Bold"/>
                <a:ea typeface="Roboto Bold"/>
                <a:cs typeface="Roboto Bold"/>
                <a:sym typeface="Roboto Bold"/>
              </a:rPr>
              <a:t>SINAV İÇERİĞİNDEKİ SORU SAYILARI</a:t>
            </a:r>
          </a:p>
          <a:p>
            <a:pPr algn="l" marL="0" indent="0" lvl="0">
              <a:lnSpc>
                <a:spcPts val="4958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A6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6540" y="0"/>
            <a:ext cx="14474921" cy="10108320"/>
          </a:xfrm>
          <a:custGeom>
            <a:avLst/>
            <a:gdLst/>
            <a:ahLst/>
            <a:cxnLst/>
            <a:rect r="r" b="b" t="t" l="l"/>
            <a:pathLst>
              <a:path h="10108320" w="14474921">
                <a:moveTo>
                  <a:pt x="0" y="0"/>
                </a:moveTo>
                <a:lnTo>
                  <a:pt x="14474920" y="0"/>
                </a:lnTo>
                <a:lnTo>
                  <a:pt x="14474920" y="10108320"/>
                </a:lnTo>
                <a:lnTo>
                  <a:pt x="0" y="1010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47207" y="2466577"/>
            <a:ext cx="3714935" cy="396720"/>
            <a:chOff x="0" y="0"/>
            <a:chExt cx="2244672" cy="23970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44672" cy="239709"/>
            </a:xfrm>
            <a:custGeom>
              <a:avLst/>
              <a:gdLst/>
              <a:ahLst/>
              <a:cxnLst/>
              <a:rect r="r" b="b" t="t" l="l"/>
              <a:pathLst>
                <a:path h="239709" w="2244672">
                  <a:moveTo>
                    <a:pt x="0" y="0"/>
                  </a:moveTo>
                  <a:lnTo>
                    <a:pt x="2244672" y="0"/>
                  </a:lnTo>
                  <a:lnTo>
                    <a:pt x="2244672" y="239709"/>
                  </a:lnTo>
                  <a:lnTo>
                    <a:pt x="0" y="2397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290885" y="2429996"/>
            <a:ext cx="4400038" cy="469882"/>
            <a:chOff x="0" y="0"/>
            <a:chExt cx="2244672" cy="2397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44672" cy="239709"/>
            </a:xfrm>
            <a:custGeom>
              <a:avLst/>
              <a:gdLst/>
              <a:ahLst/>
              <a:cxnLst/>
              <a:rect r="r" b="b" t="t" l="l"/>
              <a:pathLst>
                <a:path h="239709" w="2244672">
                  <a:moveTo>
                    <a:pt x="0" y="0"/>
                  </a:moveTo>
                  <a:lnTo>
                    <a:pt x="2244672" y="0"/>
                  </a:lnTo>
                  <a:lnTo>
                    <a:pt x="2244672" y="239709"/>
                  </a:lnTo>
                  <a:lnTo>
                    <a:pt x="0" y="2397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52807" y="4445714"/>
            <a:ext cx="3714935" cy="396720"/>
            <a:chOff x="0" y="0"/>
            <a:chExt cx="2244672" cy="2397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44672" cy="239709"/>
            </a:xfrm>
            <a:custGeom>
              <a:avLst/>
              <a:gdLst/>
              <a:ahLst/>
              <a:cxnLst/>
              <a:rect r="r" b="b" t="t" l="l"/>
              <a:pathLst>
                <a:path h="239709" w="2244672">
                  <a:moveTo>
                    <a:pt x="0" y="0"/>
                  </a:moveTo>
                  <a:lnTo>
                    <a:pt x="2244672" y="0"/>
                  </a:lnTo>
                  <a:lnTo>
                    <a:pt x="2244672" y="239709"/>
                  </a:lnTo>
                  <a:lnTo>
                    <a:pt x="0" y="2397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89328" y="6824316"/>
            <a:ext cx="3714935" cy="396720"/>
            <a:chOff x="0" y="0"/>
            <a:chExt cx="2244672" cy="23970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44672" cy="239709"/>
            </a:xfrm>
            <a:custGeom>
              <a:avLst/>
              <a:gdLst/>
              <a:ahLst/>
              <a:cxnLst/>
              <a:rect r="r" b="b" t="t" l="l"/>
              <a:pathLst>
                <a:path h="239709" w="2244672">
                  <a:moveTo>
                    <a:pt x="0" y="0"/>
                  </a:moveTo>
                  <a:lnTo>
                    <a:pt x="2244672" y="0"/>
                  </a:lnTo>
                  <a:lnTo>
                    <a:pt x="2244672" y="239709"/>
                  </a:lnTo>
                  <a:lnTo>
                    <a:pt x="0" y="2397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047207" y="8188131"/>
            <a:ext cx="3714935" cy="396720"/>
            <a:chOff x="0" y="0"/>
            <a:chExt cx="2244672" cy="2397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44672" cy="239709"/>
            </a:xfrm>
            <a:custGeom>
              <a:avLst/>
              <a:gdLst/>
              <a:ahLst/>
              <a:cxnLst/>
              <a:rect r="r" b="b" t="t" l="l"/>
              <a:pathLst>
                <a:path h="239709" w="2244672">
                  <a:moveTo>
                    <a:pt x="0" y="0"/>
                  </a:moveTo>
                  <a:lnTo>
                    <a:pt x="2244672" y="0"/>
                  </a:lnTo>
                  <a:lnTo>
                    <a:pt x="2244672" y="239709"/>
                  </a:lnTo>
                  <a:lnTo>
                    <a:pt x="0" y="2397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394386" y="4402857"/>
            <a:ext cx="4400038" cy="469882"/>
            <a:chOff x="0" y="0"/>
            <a:chExt cx="2244672" cy="2397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44672" cy="239709"/>
            </a:xfrm>
            <a:custGeom>
              <a:avLst/>
              <a:gdLst/>
              <a:ahLst/>
              <a:cxnLst/>
              <a:rect r="r" b="b" t="t" l="l"/>
              <a:pathLst>
                <a:path h="239709" w="2244672">
                  <a:moveTo>
                    <a:pt x="0" y="0"/>
                  </a:moveTo>
                  <a:lnTo>
                    <a:pt x="2244672" y="0"/>
                  </a:lnTo>
                  <a:lnTo>
                    <a:pt x="2244672" y="239709"/>
                  </a:lnTo>
                  <a:lnTo>
                    <a:pt x="0" y="2397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7614830" y="6667539"/>
            <a:ext cx="1775685" cy="355137"/>
          </a:xfrm>
          <a:custGeom>
            <a:avLst/>
            <a:gdLst/>
            <a:ahLst/>
            <a:cxnLst/>
            <a:rect r="r" b="b" t="t" l="l"/>
            <a:pathLst>
              <a:path h="355137" w="1775685">
                <a:moveTo>
                  <a:pt x="0" y="0"/>
                </a:moveTo>
                <a:lnTo>
                  <a:pt x="1775684" y="0"/>
                </a:lnTo>
                <a:lnTo>
                  <a:pt x="1775684" y="355137"/>
                </a:lnTo>
                <a:lnTo>
                  <a:pt x="0" y="355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191288" y="2774733"/>
            <a:ext cx="3511014" cy="465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938">
                <a:solidFill>
                  <a:srgbClr val="403939"/>
                </a:solidFill>
                <a:latin typeface="Mango AC"/>
                <a:ea typeface="Mango AC"/>
                <a:cs typeface="Mango AC"/>
                <a:sym typeface="Mango AC"/>
              </a:rPr>
              <a:t>SINAV   TARIHI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56719" y="2680955"/>
            <a:ext cx="3477885" cy="542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459">
                <a:solidFill>
                  <a:srgbClr val="F9A01B"/>
                </a:solidFill>
                <a:latin typeface="Mango AC"/>
                <a:ea typeface="Mango AC"/>
                <a:cs typeface="Mango AC"/>
                <a:sym typeface="Mango AC"/>
              </a:rPr>
              <a:t>21.06.2025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03180" y="4556358"/>
            <a:ext cx="3667319" cy="465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938">
                <a:solidFill>
                  <a:srgbClr val="403939"/>
                </a:solidFill>
                <a:latin typeface="Mango AC"/>
                <a:ea typeface="Mango AC"/>
                <a:cs typeface="Mango AC"/>
                <a:sym typeface="Mango AC"/>
              </a:rPr>
              <a:t> SINAV TARIHİ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03180" y="7978518"/>
            <a:ext cx="3667319" cy="806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3"/>
              </a:lnSpc>
            </a:pPr>
            <a:r>
              <a:rPr lang="en-US" sz="2831">
                <a:solidFill>
                  <a:srgbClr val="403939"/>
                </a:solidFill>
                <a:latin typeface="Mango AC"/>
                <a:ea typeface="Mango AC"/>
                <a:cs typeface="Mango AC"/>
                <a:sym typeface="Mango AC"/>
              </a:rPr>
              <a:t> GEÇ BAŞVURU TARIHLERI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303180" y="9404000"/>
            <a:ext cx="3667319" cy="434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3"/>
              </a:lnSpc>
            </a:pPr>
            <a:r>
              <a:rPr lang="en-US" sz="2831">
                <a:solidFill>
                  <a:srgbClr val="403939"/>
                </a:solidFill>
                <a:latin typeface="Mango AC"/>
                <a:ea typeface="Mango AC"/>
                <a:cs typeface="Mango AC"/>
                <a:sym typeface="Mango AC"/>
              </a:rPr>
              <a:t>SONUÇ TARIHİ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056719" y="8001920"/>
            <a:ext cx="3920722" cy="47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US" sz="3024">
                <a:solidFill>
                  <a:srgbClr val="F9A01B"/>
                </a:solidFill>
                <a:latin typeface="Mango AC"/>
                <a:ea typeface="Mango AC"/>
                <a:cs typeface="Mango AC"/>
                <a:sym typeface="Mango AC"/>
              </a:rPr>
              <a:t> 11 - 13.03.2025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65418" y="9251600"/>
            <a:ext cx="3477885" cy="542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459">
                <a:solidFill>
                  <a:srgbClr val="F9A01B"/>
                </a:solidFill>
                <a:latin typeface="Mango AC"/>
                <a:ea typeface="Mango AC"/>
                <a:cs typeface="Mango AC"/>
                <a:sym typeface="Mango AC"/>
              </a:rPr>
              <a:t>22.07.2025 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7667742" y="8053736"/>
            <a:ext cx="1775685" cy="355137"/>
          </a:xfrm>
          <a:custGeom>
            <a:avLst/>
            <a:gdLst/>
            <a:ahLst/>
            <a:cxnLst/>
            <a:rect r="r" b="b" t="t" l="l"/>
            <a:pathLst>
              <a:path h="355137" w="1775685">
                <a:moveTo>
                  <a:pt x="0" y="0"/>
                </a:moveTo>
                <a:lnTo>
                  <a:pt x="1775684" y="0"/>
                </a:lnTo>
                <a:lnTo>
                  <a:pt x="1775684" y="355137"/>
                </a:lnTo>
                <a:lnTo>
                  <a:pt x="0" y="355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667742" y="9387326"/>
            <a:ext cx="1775685" cy="355137"/>
          </a:xfrm>
          <a:custGeom>
            <a:avLst/>
            <a:gdLst/>
            <a:ahLst/>
            <a:cxnLst/>
            <a:rect r="r" b="b" t="t" l="l"/>
            <a:pathLst>
              <a:path h="355137" w="1775685">
                <a:moveTo>
                  <a:pt x="0" y="0"/>
                </a:moveTo>
                <a:lnTo>
                  <a:pt x="1775684" y="0"/>
                </a:lnTo>
                <a:lnTo>
                  <a:pt x="1775684" y="355137"/>
                </a:lnTo>
                <a:lnTo>
                  <a:pt x="0" y="355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667742" y="4574307"/>
            <a:ext cx="1775685" cy="355137"/>
          </a:xfrm>
          <a:custGeom>
            <a:avLst/>
            <a:gdLst/>
            <a:ahLst/>
            <a:cxnLst/>
            <a:rect r="r" b="b" t="t" l="l"/>
            <a:pathLst>
              <a:path h="355137" w="1775685">
                <a:moveTo>
                  <a:pt x="0" y="0"/>
                </a:moveTo>
                <a:lnTo>
                  <a:pt x="1775684" y="0"/>
                </a:lnTo>
                <a:lnTo>
                  <a:pt x="1775684" y="355137"/>
                </a:lnTo>
                <a:lnTo>
                  <a:pt x="0" y="355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614830" y="2744021"/>
            <a:ext cx="1775685" cy="355137"/>
          </a:xfrm>
          <a:custGeom>
            <a:avLst/>
            <a:gdLst/>
            <a:ahLst/>
            <a:cxnLst/>
            <a:rect r="r" b="b" t="t" l="l"/>
            <a:pathLst>
              <a:path h="355137" w="1775685">
                <a:moveTo>
                  <a:pt x="0" y="0"/>
                </a:moveTo>
                <a:lnTo>
                  <a:pt x="1775684" y="0"/>
                </a:lnTo>
                <a:lnTo>
                  <a:pt x="1775684" y="355136"/>
                </a:lnTo>
                <a:lnTo>
                  <a:pt x="0" y="355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9597302" y="4618748"/>
            <a:ext cx="3477885" cy="542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459">
                <a:solidFill>
                  <a:srgbClr val="F9A01B"/>
                </a:solidFill>
                <a:latin typeface="Mango AC"/>
                <a:ea typeface="Mango AC"/>
                <a:cs typeface="Mango AC"/>
                <a:sym typeface="Mango AC"/>
              </a:rPr>
              <a:t>21.06.2025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136840" y="5538089"/>
            <a:ext cx="5676007" cy="69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7"/>
              </a:lnSpc>
              <a:spcBef>
                <a:spcPct val="0"/>
              </a:spcBef>
            </a:pPr>
            <a:r>
              <a:rPr lang="en-US" sz="4435">
                <a:solidFill>
                  <a:srgbClr val="920B07"/>
                </a:solidFill>
                <a:latin typeface="Mango AC"/>
                <a:ea typeface="Mango AC"/>
                <a:cs typeface="Mango AC"/>
                <a:sym typeface="Mango AC"/>
              </a:rPr>
              <a:t>ÖNEMLİ TARİHLER!!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909630" y="1186200"/>
            <a:ext cx="10468741" cy="95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4"/>
              </a:lnSpc>
              <a:spcBef>
                <a:spcPct val="0"/>
              </a:spcBef>
            </a:pPr>
            <a:r>
              <a:rPr lang="en-US" b="true" sz="5848">
                <a:solidFill>
                  <a:srgbClr val="920B07"/>
                </a:solidFill>
                <a:latin typeface="Cocomat Pro Heavy"/>
                <a:ea typeface="Cocomat Pro Heavy"/>
                <a:cs typeface="Cocomat Pro Heavy"/>
                <a:sym typeface="Cocomat Pro Heavy"/>
              </a:rPr>
              <a:t>YKS 2025 BAŞVURULARI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882954" y="2073421"/>
            <a:ext cx="7737277" cy="69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7"/>
              </a:lnSpc>
              <a:spcBef>
                <a:spcPct val="0"/>
              </a:spcBef>
            </a:pPr>
            <a:r>
              <a:rPr lang="en-US" sz="4435">
                <a:solidFill>
                  <a:srgbClr val="920B07"/>
                </a:solidFill>
                <a:latin typeface="Mango AC"/>
                <a:ea typeface="Mango AC"/>
                <a:cs typeface="Mango AC"/>
                <a:sym typeface="Mango AC"/>
              </a:rPr>
              <a:t>2025-YKS 1. oturum (TYT)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822708" y="3518257"/>
            <a:ext cx="7857768" cy="69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7"/>
              </a:lnSpc>
              <a:spcBef>
                <a:spcPct val="0"/>
              </a:spcBef>
            </a:pPr>
            <a:r>
              <a:rPr lang="en-US" sz="4435">
                <a:solidFill>
                  <a:srgbClr val="920B07"/>
                </a:solidFill>
                <a:latin typeface="Mango AC"/>
                <a:ea typeface="Mango AC"/>
                <a:cs typeface="Mango AC"/>
                <a:sym typeface="Mango AC"/>
              </a:rPr>
              <a:t>2025-YKS 2. oturum (AYT)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303180" y="6503313"/>
            <a:ext cx="3667319" cy="856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938">
                <a:solidFill>
                  <a:srgbClr val="403939"/>
                </a:solidFill>
                <a:latin typeface="Mango AC"/>
                <a:ea typeface="Mango AC"/>
                <a:cs typeface="Mango AC"/>
                <a:sym typeface="Mango AC"/>
              </a:rPr>
              <a:t>  BAŞVURU TARIHLERI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144000" y="6458002"/>
            <a:ext cx="3477885" cy="959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3345">
                <a:solidFill>
                  <a:srgbClr val="F9A01B"/>
                </a:solidFill>
                <a:latin typeface="Mango AC"/>
                <a:ea typeface="Mango AC"/>
                <a:cs typeface="Mango AC"/>
                <a:sym typeface="Mango AC"/>
              </a:rPr>
              <a:t>06.02.2025 03.03.2025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6953" y="620577"/>
            <a:ext cx="18172140" cy="9505616"/>
          </a:xfrm>
          <a:custGeom>
            <a:avLst/>
            <a:gdLst/>
            <a:ahLst/>
            <a:cxnLst/>
            <a:rect r="r" b="b" t="t" l="l"/>
            <a:pathLst>
              <a:path h="9505616" w="18172140">
                <a:moveTo>
                  <a:pt x="0" y="0"/>
                </a:moveTo>
                <a:lnTo>
                  <a:pt x="18172140" y="0"/>
                </a:lnTo>
                <a:lnTo>
                  <a:pt x="18172140" y="9505616"/>
                </a:lnTo>
                <a:lnTo>
                  <a:pt x="0" y="9505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0" r="0" b="-32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9766" y="-2841331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7"/>
                </a:lnTo>
                <a:lnTo>
                  <a:pt x="0" y="4234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291" r="0" b="-1189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0456" y="183879"/>
            <a:ext cx="16927089" cy="84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0"/>
              </a:lnSpc>
              <a:spcBef>
                <a:spcPct val="0"/>
              </a:spcBef>
            </a:pPr>
            <a:r>
              <a:rPr lang="en-US" sz="538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TEMEL YETERLILIK TESTI (TYT) SORU DAĞILIMLARI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A6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372216"/>
            <a:ext cx="775800" cy="775800"/>
            <a:chOff x="0" y="0"/>
            <a:chExt cx="1034400" cy="1034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4400" cy="1034400"/>
            </a:xfrm>
            <a:custGeom>
              <a:avLst/>
              <a:gdLst/>
              <a:ahLst/>
              <a:cxnLst/>
              <a:rect r="r" b="b" t="t" l="l"/>
              <a:pathLst>
                <a:path h="1034400" w="1034400">
                  <a:moveTo>
                    <a:pt x="0" y="0"/>
                  </a:moveTo>
                  <a:lnTo>
                    <a:pt x="1034400" y="0"/>
                  </a:lnTo>
                  <a:lnTo>
                    <a:pt x="1034400" y="1034400"/>
                  </a:lnTo>
                  <a:lnTo>
                    <a:pt x="0" y="103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53923" y="153923"/>
              <a:ext cx="726554" cy="726554"/>
            </a:xfrm>
            <a:custGeom>
              <a:avLst/>
              <a:gdLst/>
              <a:ahLst/>
              <a:cxnLst/>
              <a:rect r="r" b="b" t="t" l="l"/>
              <a:pathLst>
                <a:path h="726554" w="726554">
                  <a:moveTo>
                    <a:pt x="0" y="0"/>
                  </a:moveTo>
                  <a:lnTo>
                    <a:pt x="726554" y="0"/>
                  </a:lnTo>
                  <a:lnTo>
                    <a:pt x="726554" y="726554"/>
                  </a:lnTo>
                  <a:lnTo>
                    <a:pt x="0" y="72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true" flipV="false" rot="-10800000">
            <a:off x="16828775" y="0"/>
            <a:ext cx="1459225" cy="1459225"/>
          </a:xfrm>
          <a:custGeom>
            <a:avLst/>
            <a:gdLst/>
            <a:ahLst/>
            <a:cxnLst/>
            <a:rect r="r" b="b" t="t" l="l"/>
            <a:pathLst>
              <a:path h="1459225" w="1459225">
                <a:moveTo>
                  <a:pt x="1459225" y="0"/>
                </a:moveTo>
                <a:lnTo>
                  <a:pt x="0" y="0"/>
                </a:lnTo>
                <a:lnTo>
                  <a:pt x="0" y="1459225"/>
                </a:lnTo>
                <a:lnTo>
                  <a:pt x="1459225" y="1459225"/>
                </a:lnTo>
                <a:lnTo>
                  <a:pt x="14592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526884" y="9760116"/>
            <a:ext cx="1053769" cy="1053769"/>
          </a:xfrm>
          <a:custGeom>
            <a:avLst/>
            <a:gdLst/>
            <a:ahLst/>
            <a:cxnLst/>
            <a:rect r="r" b="b" t="t" l="l"/>
            <a:pathLst>
              <a:path h="1053769" w="1053769">
                <a:moveTo>
                  <a:pt x="0" y="0"/>
                </a:moveTo>
                <a:lnTo>
                  <a:pt x="1053768" y="0"/>
                </a:lnTo>
                <a:lnTo>
                  <a:pt x="1053768" y="1053768"/>
                </a:lnTo>
                <a:lnTo>
                  <a:pt x="0" y="1053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81703" y="0"/>
            <a:ext cx="13106297" cy="8725897"/>
          </a:xfrm>
          <a:custGeom>
            <a:avLst/>
            <a:gdLst/>
            <a:ahLst/>
            <a:cxnLst/>
            <a:rect r="r" b="b" t="t" l="l"/>
            <a:pathLst>
              <a:path h="8725897" w="13106297">
                <a:moveTo>
                  <a:pt x="0" y="0"/>
                </a:moveTo>
                <a:lnTo>
                  <a:pt x="13106297" y="0"/>
                </a:lnTo>
                <a:lnTo>
                  <a:pt x="13106297" y="8725897"/>
                </a:lnTo>
                <a:lnTo>
                  <a:pt x="0" y="8725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552728" y="8569694"/>
            <a:ext cx="13195110" cy="8785027"/>
          </a:xfrm>
          <a:custGeom>
            <a:avLst/>
            <a:gdLst/>
            <a:ahLst/>
            <a:cxnLst/>
            <a:rect r="r" b="b" t="t" l="l"/>
            <a:pathLst>
              <a:path h="8785027" w="13195110">
                <a:moveTo>
                  <a:pt x="0" y="0"/>
                </a:moveTo>
                <a:lnTo>
                  <a:pt x="13195110" y="0"/>
                </a:lnTo>
                <a:lnTo>
                  <a:pt x="13195110" y="8785027"/>
                </a:lnTo>
                <a:lnTo>
                  <a:pt x="0" y="87850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1090624" y="1459225"/>
            <a:ext cx="6052742" cy="60527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514350" y="8194348"/>
            <a:ext cx="3379255" cy="3379255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4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999114" y="329311"/>
            <a:ext cx="9227439" cy="1322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SORULAR ORTAK MÜFREDATTAN OLACAK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887034" y="2486667"/>
            <a:ext cx="8983313" cy="133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2"/>
              </a:lnSpc>
              <a:spcBef>
                <a:spcPct val="0"/>
              </a:spcBef>
            </a:pPr>
            <a:r>
              <a:rPr lang="en-US" sz="376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OKUDUĞUNU ANLAMA VE YORUMLAMA BECERİLERİNİ ÖLÇECEK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59321" y="4821492"/>
            <a:ext cx="8907024" cy="123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3"/>
              </a:lnSpc>
              <a:spcBef>
                <a:spcPct val="0"/>
              </a:spcBef>
            </a:pPr>
            <a:r>
              <a:rPr lang="en-US" sz="353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FEN BİLİMLERİ ALANINA YATKINLIĞI VE YORUMLAMA BECERİLERİNİ ÖLÇECEK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67898" y="7056466"/>
            <a:ext cx="9420102" cy="1094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1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SOSYAL ALANLARDA YİNE ADAYLARIN OKUDUĞUNU ANLAMA BECERİLERİ ÖLÇÜLECEK.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56014" y="8944221"/>
            <a:ext cx="9316902" cy="98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MATEMATİK KAVRAMLARINI KULLANMA VE TEMEL MATEMATİK İŞLEMLERİ YAPMA BECERİSİ ÖLÇÜLECEK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-185730" y="3170492"/>
            <a:ext cx="4242954" cy="2341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1"/>
              </a:lnSpc>
              <a:spcBef>
                <a:spcPct val="0"/>
              </a:spcBef>
            </a:pPr>
            <a:r>
              <a:rPr lang="en-US" sz="3290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TEMEL YETERLİLİK TESTİ (TYT) SORU TARZLARI NASIL OLACAK?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-946199" y="9046105"/>
            <a:ext cx="4242954" cy="630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9"/>
              </a:lnSpc>
              <a:spcBef>
                <a:spcPct val="0"/>
              </a:spcBef>
            </a:pPr>
            <a:r>
              <a:rPr lang="en-US" sz="3690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TYT 2025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-2697359" y="5036875"/>
            <a:ext cx="4988260" cy="2494130"/>
          </a:xfrm>
          <a:custGeom>
            <a:avLst/>
            <a:gdLst/>
            <a:ahLst/>
            <a:cxnLst/>
            <a:rect r="r" b="b" t="t" l="l"/>
            <a:pathLst>
              <a:path h="2494130" w="4988260">
                <a:moveTo>
                  <a:pt x="0" y="0"/>
                </a:moveTo>
                <a:lnTo>
                  <a:pt x="4988260" y="0"/>
                </a:lnTo>
                <a:lnTo>
                  <a:pt x="4988260" y="2494130"/>
                </a:lnTo>
                <a:lnTo>
                  <a:pt x="0" y="2494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10536" y="4204969"/>
            <a:ext cx="5044789" cy="4771496"/>
            <a:chOff x="0" y="0"/>
            <a:chExt cx="1173225" cy="11096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73225" cy="1109667"/>
            </a:xfrm>
            <a:custGeom>
              <a:avLst/>
              <a:gdLst/>
              <a:ahLst/>
              <a:cxnLst/>
              <a:rect r="r" b="b" t="t" l="l"/>
              <a:pathLst>
                <a:path h="1109667" w="1173225">
                  <a:moveTo>
                    <a:pt x="1048765" y="1109667"/>
                  </a:moveTo>
                  <a:lnTo>
                    <a:pt x="124460" y="1109667"/>
                  </a:lnTo>
                  <a:cubicBezTo>
                    <a:pt x="55880" y="1109667"/>
                    <a:pt x="0" y="1053787"/>
                    <a:pt x="0" y="9852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985207"/>
                  </a:lnTo>
                  <a:cubicBezTo>
                    <a:pt x="1173225" y="1053787"/>
                    <a:pt x="1117345" y="1109667"/>
                    <a:pt x="1048765" y="110966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621605" y="4204969"/>
            <a:ext cx="5044789" cy="4771496"/>
            <a:chOff x="0" y="0"/>
            <a:chExt cx="1173225" cy="11096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3225" cy="1109667"/>
            </a:xfrm>
            <a:custGeom>
              <a:avLst/>
              <a:gdLst/>
              <a:ahLst/>
              <a:cxnLst/>
              <a:rect r="r" b="b" t="t" l="l"/>
              <a:pathLst>
                <a:path h="1109667" w="1173225">
                  <a:moveTo>
                    <a:pt x="1048765" y="1109667"/>
                  </a:moveTo>
                  <a:lnTo>
                    <a:pt x="124460" y="1109667"/>
                  </a:lnTo>
                  <a:cubicBezTo>
                    <a:pt x="55880" y="1109667"/>
                    <a:pt x="0" y="1053787"/>
                    <a:pt x="0" y="9852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985207"/>
                  </a:lnTo>
                  <a:cubicBezTo>
                    <a:pt x="1173225" y="1053787"/>
                    <a:pt x="1117345" y="1109667"/>
                    <a:pt x="1048765" y="110966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-5400000">
            <a:off x="15338244" y="7901306"/>
            <a:ext cx="5494003" cy="2713989"/>
          </a:xfrm>
          <a:custGeom>
            <a:avLst/>
            <a:gdLst/>
            <a:ahLst/>
            <a:cxnLst/>
            <a:rect r="r" b="b" t="t" l="l"/>
            <a:pathLst>
              <a:path h="2713989" w="5494003">
                <a:moveTo>
                  <a:pt x="0" y="0"/>
                </a:moveTo>
                <a:lnTo>
                  <a:pt x="5494003" y="0"/>
                </a:lnTo>
                <a:lnTo>
                  <a:pt x="5494003" y="2713988"/>
                </a:lnTo>
                <a:lnTo>
                  <a:pt x="0" y="2713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02432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932675" y="4204969"/>
            <a:ext cx="5044789" cy="4771496"/>
            <a:chOff x="0" y="0"/>
            <a:chExt cx="1173225" cy="11096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3225" cy="1109667"/>
            </a:xfrm>
            <a:custGeom>
              <a:avLst/>
              <a:gdLst/>
              <a:ahLst/>
              <a:cxnLst/>
              <a:rect r="r" b="b" t="t" l="l"/>
              <a:pathLst>
                <a:path h="1109667" w="1173225">
                  <a:moveTo>
                    <a:pt x="1048765" y="1109667"/>
                  </a:moveTo>
                  <a:lnTo>
                    <a:pt x="124460" y="1109667"/>
                  </a:lnTo>
                  <a:cubicBezTo>
                    <a:pt x="55880" y="1109667"/>
                    <a:pt x="0" y="1053787"/>
                    <a:pt x="0" y="9852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985207"/>
                  </a:lnTo>
                  <a:cubicBezTo>
                    <a:pt x="1173225" y="1053787"/>
                    <a:pt x="1117345" y="1109667"/>
                    <a:pt x="1048765" y="110966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89880" y="3246911"/>
            <a:ext cx="3086100" cy="1715840"/>
            <a:chOff x="0" y="0"/>
            <a:chExt cx="812800" cy="45190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451908"/>
            </a:xfrm>
            <a:custGeom>
              <a:avLst/>
              <a:gdLst/>
              <a:ahLst/>
              <a:cxnLst/>
              <a:rect r="r" b="b" t="t" l="l"/>
              <a:pathLst>
                <a:path h="451908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323968"/>
                  </a:lnTo>
                  <a:cubicBezTo>
                    <a:pt x="812800" y="357900"/>
                    <a:pt x="799321" y="390442"/>
                    <a:pt x="775327" y="414436"/>
                  </a:cubicBezTo>
                  <a:cubicBezTo>
                    <a:pt x="751333" y="438429"/>
                    <a:pt x="718791" y="451908"/>
                    <a:pt x="684859" y="451908"/>
                  </a:cubicBezTo>
                  <a:lnTo>
                    <a:pt x="127941" y="451908"/>
                  </a:lnTo>
                  <a:cubicBezTo>
                    <a:pt x="94009" y="451908"/>
                    <a:pt x="61467" y="438429"/>
                    <a:pt x="37473" y="414436"/>
                  </a:cubicBezTo>
                  <a:cubicBezTo>
                    <a:pt x="13479" y="390442"/>
                    <a:pt x="0" y="357900"/>
                    <a:pt x="0" y="32396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70A68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812800" cy="528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75"/>
                </a:lnSpc>
              </a:pPr>
              <a:r>
                <a:rPr lang="en-US" b="true" sz="27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TYT PUAN TÜRÜ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514853" y="5479612"/>
            <a:ext cx="4592402" cy="2512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9"/>
              </a:lnSpc>
            </a:pPr>
            <a:r>
              <a:rPr lang="en-US" b="true" sz="2809">
                <a:solidFill>
                  <a:srgbClr val="403939"/>
                </a:solidFill>
                <a:latin typeface="Roboto Bold"/>
                <a:ea typeface="Roboto Bold"/>
                <a:cs typeface="Roboto Bold"/>
                <a:sym typeface="Roboto Bold"/>
              </a:rPr>
              <a:t>Üniversiteye girişte için yapılan Temel Yeterlilik Testi sonucu oluşan puandır. Tek puan türüdür.</a:t>
            </a:r>
          </a:p>
          <a:p>
            <a:pPr algn="ctr" marL="0" indent="0" lvl="0">
              <a:lnSpc>
                <a:spcPts val="398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017786" y="5470087"/>
            <a:ext cx="4185484" cy="252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b="true" sz="2799">
                <a:solidFill>
                  <a:srgbClr val="403939"/>
                </a:solidFill>
                <a:latin typeface="Roboto Bold"/>
                <a:ea typeface="Roboto Bold"/>
                <a:cs typeface="Roboto Bold"/>
                <a:sym typeface="Roboto Bold"/>
              </a:rPr>
              <a:t>•Ön Lisans Bölümlerini </a:t>
            </a:r>
          </a:p>
          <a:p>
            <a:pPr algn="ctr">
              <a:lnSpc>
                <a:spcPts val="3975"/>
              </a:lnSpc>
            </a:pPr>
            <a:r>
              <a:rPr lang="en-US" sz="2799" b="true">
                <a:solidFill>
                  <a:srgbClr val="403939"/>
                </a:solidFill>
                <a:latin typeface="Roboto Bold"/>
                <a:ea typeface="Roboto Bold"/>
                <a:cs typeface="Roboto Bold"/>
                <a:sym typeface="Roboto Bold"/>
              </a:rPr>
              <a:t>tercih ederken</a:t>
            </a:r>
          </a:p>
          <a:p>
            <a:pPr algn="ctr">
              <a:lnSpc>
                <a:spcPts val="3975"/>
              </a:lnSpc>
            </a:pPr>
            <a:r>
              <a:rPr lang="en-US" sz="2799" b="true">
                <a:solidFill>
                  <a:srgbClr val="403939"/>
                </a:solidFill>
                <a:latin typeface="Roboto Bold"/>
                <a:ea typeface="Roboto Bold"/>
                <a:cs typeface="Roboto Bold"/>
                <a:sym typeface="Roboto Bold"/>
              </a:rPr>
              <a:t>•Açık öğretim Ön lisans tercihlerinde</a:t>
            </a:r>
          </a:p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2181888" y="5664841"/>
            <a:ext cx="4546363" cy="2522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b="true" sz="2799">
                <a:solidFill>
                  <a:srgbClr val="403939"/>
                </a:solidFill>
                <a:latin typeface="Roboto Bold"/>
                <a:ea typeface="Roboto Bold"/>
                <a:cs typeface="Roboto Bold"/>
                <a:sym typeface="Roboto Bold"/>
              </a:rPr>
              <a:t>Özel Yetenek Sınavına başvuru yaparken öğrencilerin TYT puan türündeki puanlarına bakılır.</a:t>
            </a:r>
          </a:p>
          <a:p>
            <a:pPr algn="ctr" marL="0" indent="0" lvl="0">
              <a:lnSpc>
                <a:spcPts val="3975"/>
              </a:lnSpc>
              <a:spcBef>
                <a:spcPct val="0"/>
              </a:spcBef>
            </a:pPr>
          </a:p>
        </p:txBody>
      </p:sp>
      <p:grpSp>
        <p:nvGrpSpPr>
          <p:cNvPr name="Group 16" id="16"/>
          <p:cNvGrpSpPr/>
          <p:nvPr/>
        </p:nvGrpSpPr>
        <p:grpSpPr>
          <a:xfrm rot="0">
            <a:off x="7600950" y="3427660"/>
            <a:ext cx="3086100" cy="1715840"/>
            <a:chOff x="0" y="0"/>
            <a:chExt cx="812800" cy="4519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451908"/>
            </a:xfrm>
            <a:custGeom>
              <a:avLst/>
              <a:gdLst/>
              <a:ahLst/>
              <a:cxnLst/>
              <a:rect r="r" b="b" t="t" l="l"/>
              <a:pathLst>
                <a:path h="451908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323968"/>
                  </a:lnTo>
                  <a:cubicBezTo>
                    <a:pt x="812800" y="357900"/>
                    <a:pt x="799321" y="390442"/>
                    <a:pt x="775327" y="414436"/>
                  </a:cubicBezTo>
                  <a:cubicBezTo>
                    <a:pt x="751333" y="438429"/>
                    <a:pt x="718791" y="451908"/>
                    <a:pt x="684859" y="451908"/>
                  </a:cubicBezTo>
                  <a:lnTo>
                    <a:pt x="127941" y="451908"/>
                  </a:lnTo>
                  <a:cubicBezTo>
                    <a:pt x="94009" y="451908"/>
                    <a:pt x="61467" y="438429"/>
                    <a:pt x="37473" y="414436"/>
                  </a:cubicBezTo>
                  <a:cubicBezTo>
                    <a:pt x="13479" y="390442"/>
                    <a:pt x="0" y="357900"/>
                    <a:pt x="0" y="32396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70A68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812800" cy="509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1"/>
                </a:lnSpc>
              </a:pPr>
              <a:r>
                <a:rPr lang="en-US" b="true" sz="25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KULLANILDIĞI YER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912020" y="3427660"/>
            <a:ext cx="3086100" cy="1715840"/>
            <a:chOff x="0" y="0"/>
            <a:chExt cx="812800" cy="45190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451908"/>
            </a:xfrm>
            <a:custGeom>
              <a:avLst/>
              <a:gdLst/>
              <a:ahLst/>
              <a:cxnLst/>
              <a:rect r="r" b="b" t="t" l="l"/>
              <a:pathLst>
                <a:path h="451908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323968"/>
                  </a:lnTo>
                  <a:cubicBezTo>
                    <a:pt x="812800" y="357900"/>
                    <a:pt x="799321" y="390442"/>
                    <a:pt x="775327" y="414436"/>
                  </a:cubicBezTo>
                  <a:cubicBezTo>
                    <a:pt x="751333" y="438429"/>
                    <a:pt x="718791" y="451908"/>
                    <a:pt x="684859" y="451908"/>
                  </a:cubicBezTo>
                  <a:lnTo>
                    <a:pt x="127941" y="451908"/>
                  </a:lnTo>
                  <a:cubicBezTo>
                    <a:pt x="94009" y="451908"/>
                    <a:pt x="61467" y="438429"/>
                    <a:pt x="37473" y="414436"/>
                  </a:cubicBezTo>
                  <a:cubicBezTo>
                    <a:pt x="13479" y="390442"/>
                    <a:pt x="0" y="357900"/>
                    <a:pt x="0" y="323968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70A684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812800" cy="5090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1"/>
                </a:lnSpc>
              </a:pPr>
              <a:r>
                <a:rPr lang="en-US" b="true" sz="2599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KULL﻿ANILDIĞI YER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-349766" y="-1768557"/>
            <a:ext cx="18637766" cy="4234418"/>
          </a:xfrm>
          <a:custGeom>
            <a:avLst/>
            <a:gdLst/>
            <a:ahLst/>
            <a:cxnLst/>
            <a:rect r="r" b="b" t="t" l="l"/>
            <a:pathLst>
              <a:path h="4234418" w="18637766">
                <a:moveTo>
                  <a:pt x="0" y="0"/>
                </a:moveTo>
                <a:lnTo>
                  <a:pt x="18637766" y="0"/>
                </a:lnTo>
                <a:lnTo>
                  <a:pt x="18637766" y="4234418"/>
                </a:lnTo>
                <a:lnTo>
                  <a:pt x="0" y="4234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291" r="0" b="-11897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686041" y="223108"/>
            <a:ext cx="13312079" cy="3088423"/>
            <a:chOff x="0" y="0"/>
            <a:chExt cx="17749438" cy="4117897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59247"/>
              <a:ext cx="17749438" cy="34345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89"/>
                </a:lnSpc>
              </a:pPr>
              <a:r>
                <a:rPr lang="en-US" sz="5299" spc="-52">
                  <a:solidFill>
                    <a:srgbClr val="920B07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TEMEL YETERLİLİK TESTİ (TYT) PUAN TÜRÜ NEDİR? NERELERDE KULLANILIR?</a:t>
              </a:r>
            </a:p>
            <a:p>
              <a:pPr algn="ctr" marL="0" indent="0" lvl="0">
                <a:lnSpc>
                  <a:spcPts val="6889"/>
                </a:lnSpc>
                <a:spcBef>
                  <a:spcPct val="0"/>
                </a:spcBef>
              </a:pP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3553445"/>
              <a:ext cx="17749438" cy="5714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91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5C4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0359" y="1970952"/>
            <a:ext cx="518435" cy="518435"/>
          </a:xfrm>
          <a:custGeom>
            <a:avLst/>
            <a:gdLst/>
            <a:ahLst/>
            <a:cxnLst/>
            <a:rect r="r" b="b" t="t" l="l"/>
            <a:pathLst>
              <a:path h="518435" w="518435">
                <a:moveTo>
                  <a:pt x="0" y="0"/>
                </a:moveTo>
                <a:lnTo>
                  <a:pt x="518436" y="0"/>
                </a:lnTo>
                <a:lnTo>
                  <a:pt x="518436" y="518435"/>
                </a:lnTo>
                <a:lnTo>
                  <a:pt x="0" y="518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22809" y="-490923"/>
            <a:ext cx="13942674" cy="6971337"/>
          </a:xfrm>
          <a:custGeom>
            <a:avLst/>
            <a:gdLst/>
            <a:ahLst/>
            <a:cxnLst/>
            <a:rect r="r" b="b" t="t" l="l"/>
            <a:pathLst>
              <a:path h="6971337" w="13942674">
                <a:moveTo>
                  <a:pt x="0" y="0"/>
                </a:moveTo>
                <a:lnTo>
                  <a:pt x="13942674" y="0"/>
                </a:lnTo>
                <a:lnTo>
                  <a:pt x="13942674" y="6971337"/>
                </a:lnTo>
                <a:lnTo>
                  <a:pt x="0" y="6971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512200" y="9055846"/>
            <a:ext cx="775800" cy="775800"/>
            <a:chOff x="0" y="0"/>
            <a:chExt cx="1034400" cy="1034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34400" cy="1034400"/>
            </a:xfrm>
            <a:custGeom>
              <a:avLst/>
              <a:gdLst/>
              <a:ahLst/>
              <a:cxnLst/>
              <a:rect r="r" b="b" t="t" l="l"/>
              <a:pathLst>
                <a:path h="1034400" w="1034400">
                  <a:moveTo>
                    <a:pt x="0" y="0"/>
                  </a:moveTo>
                  <a:lnTo>
                    <a:pt x="1034400" y="0"/>
                  </a:lnTo>
                  <a:lnTo>
                    <a:pt x="1034400" y="1034400"/>
                  </a:lnTo>
                  <a:lnTo>
                    <a:pt x="0" y="103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3923" y="153923"/>
              <a:ext cx="726554" cy="726554"/>
            </a:xfrm>
            <a:custGeom>
              <a:avLst/>
              <a:gdLst/>
              <a:ahLst/>
              <a:cxnLst/>
              <a:rect r="r" b="b" t="t" l="l"/>
              <a:pathLst>
                <a:path h="726554" w="726554">
                  <a:moveTo>
                    <a:pt x="0" y="0"/>
                  </a:moveTo>
                  <a:lnTo>
                    <a:pt x="726554" y="0"/>
                  </a:lnTo>
                  <a:lnTo>
                    <a:pt x="726554" y="726554"/>
                  </a:lnTo>
                  <a:lnTo>
                    <a:pt x="0" y="72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6179706" y="-4423136"/>
            <a:ext cx="12249840" cy="14100536"/>
          </a:xfrm>
          <a:custGeom>
            <a:avLst/>
            <a:gdLst/>
            <a:ahLst/>
            <a:cxnLst/>
            <a:rect r="r" b="b" t="t" l="l"/>
            <a:pathLst>
              <a:path h="14100536" w="12249840">
                <a:moveTo>
                  <a:pt x="0" y="0"/>
                </a:moveTo>
                <a:lnTo>
                  <a:pt x="12249840" y="0"/>
                </a:lnTo>
                <a:lnTo>
                  <a:pt x="12249840" y="14100536"/>
                </a:lnTo>
                <a:lnTo>
                  <a:pt x="0" y="141005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6685" y="18348"/>
            <a:ext cx="7060002" cy="5179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7"/>
              </a:lnSpc>
            </a:pPr>
            <a:r>
              <a:rPr lang="en-US" sz="6529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ALAN YETERLİLİK TESTİ (AYT) SORU SAYILARI</a:t>
            </a:r>
          </a:p>
          <a:p>
            <a:pPr algn="l" marL="0" indent="0" lvl="0">
              <a:lnSpc>
                <a:spcPts val="8227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901250" y="1722453"/>
            <a:ext cx="3899095" cy="1790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9"/>
              </a:lnSpc>
            </a:pPr>
            <a:r>
              <a:rPr lang="en-US" sz="380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MATEMATIK</a:t>
            </a:r>
          </a:p>
          <a:p>
            <a:pPr algn="ctr">
              <a:lnSpc>
                <a:spcPts val="4789"/>
              </a:lnSpc>
            </a:pPr>
          </a:p>
          <a:p>
            <a:pPr algn="ctr" marL="0" indent="0" lvl="0">
              <a:lnSpc>
                <a:spcPts val="4789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40 SORU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63976" y="1437176"/>
            <a:ext cx="9611912" cy="413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48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EDEBIYAT – SOS.-1</a:t>
            </a:r>
          </a:p>
          <a:p>
            <a:pPr algn="ctr">
              <a:lnSpc>
                <a:spcPts val="4387"/>
              </a:lnSpc>
            </a:pPr>
          </a:p>
          <a:p>
            <a:pPr algn="ctr">
              <a:lnSpc>
                <a:spcPts val="3653"/>
              </a:lnSpc>
            </a:pPr>
            <a:r>
              <a:rPr lang="en-US" sz="28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EDEBIYAT:24 SORU</a:t>
            </a:r>
          </a:p>
          <a:p>
            <a:pPr algn="ctr">
              <a:lnSpc>
                <a:spcPts val="3653"/>
              </a:lnSpc>
            </a:pPr>
            <a:r>
              <a:rPr lang="en-US" sz="28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TARIH-1:10 SORU</a:t>
            </a:r>
          </a:p>
          <a:p>
            <a:pPr algn="ctr">
              <a:lnSpc>
                <a:spcPts val="3653"/>
              </a:lnSpc>
            </a:pPr>
            <a:r>
              <a:rPr lang="en-US" sz="28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COĞRAFYA-1:6 SORU</a:t>
            </a:r>
          </a:p>
          <a:p>
            <a:pPr algn="ctr">
              <a:lnSpc>
                <a:spcPts val="4387"/>
              </a:lnSpc>
            </a:pPr>
          </a:p>
          <a:p>
            <a:pPr algn="ctr">
              <a:lnSpc>
                <a:spcPts val="4387"/>
              </a:lnSpc>
            </a:pPr>
          </a:p>
          <a:p>
            <a:pPr algn="ctr" marL="0" indent="0" lvl="0">
              <a:lnSpc>
                <a:spcPts val="4387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020110" y="5820944"/>
            <a:ext cx="8780235" cy="4804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4"/>
              </a:lnSpc>
            </a:pPr>
            <a:r>
              <a:rPr lang="en-US" sz="328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SOSYAL BILGILER-2</a:t>
            </a:r>
          </a:p>
          <a:p>
            <a:pPr algn="ctr">
              <a:lnSpc>
                <a:spcPts val="4134"/>
              </a:lnSpc>
            </a:pPr>
          </a:p>
          <a:p>
            <a:pPr algn="ctr">
              <a:lnSpc>
                <a:spcPts val="3463"/>
              </a:lnSpc>
            </a:pPr>
            <a:r>
              <a:rPr lang="en-US" sz="27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TARIH-1:11 SORU</a:t>
            </a:r>
          </a:p>
          <a:p>
            <a:pPr algn="ctr">
              <a:lnSpc>
                <a:spcPts val="3463"/>
              </a:lnSpc>
            </a:pPr>
            <a:r>
              <a:rPr lang="en-US" sz="27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COĞ.-2:11 SORU</a:t>
            </a:r>
          </a:p>
          <a:p>
            <a:pPr algn="ctr">
              <a:lnSpc>
                <a:spcPts val="3463"/>
              </a:lnSpc>
            </a:pPr>
            <a:r>
              <a:rPr lang="en-US" sz="27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DIN KÜL.:6 SORU</a:t>
            </a:r>
          </a:p>
          <a:p>
            <a:pPr algn="ctr">
              <a:lnSpc>
                <a:spcPts val="3463"/>
              </a:lnSpc>
            </a:pPr>
            <a:r>
              <a:rPr lang="en-US" sz="27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FEL. GRB.:12 SORU</a:t>
            </a:r>
          </a:p>
          <a:p>
            <a:pPr algn="ctr">
              <a:lnSpc>
                <a:spcPts val="3463"/>
              </a:lnSpc>
            </a:pPr>
          </a:p>
          <a:p>
            <a:pPr algn="ctr">
              <a:lnSpc>
                <a:spcPts val="4134"/>
              </a:lnSpc>
            </a:pPr>
          </a:p>
          <a:p>
            <a:pPr algn="ctr">
              <a:lnSpc>
                <a:spcPts val="4134"/>
              </a:lnSpc>
            </a:pPr>
          </a:p>
          <a:p>
            <a:pPr algn="ctr" marL="0" indent="0" lvl="0">
              <a:lnSpc>
                <a:spcPts val="4134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119865" y="5820944"/>
            <a:ext cx="8780235" cy="5278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2"/>
              </a:lnSpc>
            </a:pPr>
            <a:r>
              <a:rPr lang="en-US" sz="358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FEN BİLGİSİ</a:t>
            </a:r>
          </a:p>
          <a:p>
            <a:pPr algn="ctr">
              <a:lnSpc>
                <a:spcPts val="4512"/>
              </a:lnSpc>
            </a:pPr>
          </a:p>
          <a:p>
            <a:pPr algn="ctr">
              <a:lnSpc>
                <a:spcPts val="3841"/>
              </a:lnSpc>
            </a:pPr>
            <a:r>
              <a:rPr lang="en-US" sz="30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FIZIK: 14 SORU</a:t>
            </a:r>
          </a:p>
          <a:p>
            <a:pPr algn="ctr">
              <a:lnSpc>
                <a:spcPts val="3841"/>
              </a:lnSpc>
            </a:pPr>
            <a:r>
              <a:rPr lang="en-US" sz="30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KIMYA: 13 SORU</a:t>
            </a:r>
          </a:p>
          <a:p>
            <a:pPr algn="ctr">
              <a:lnSpc>
                <a:spcPts val="3841"/>
              </a:lnSpc>
            </a:pPr>
            <a:r>
              <a:rPr lang="en-US" sz="3048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BIYOLOJI 13 SORU</a:t>
            </a:r>
          </a:p>
          <a:p>
            <a:pPr algn="ctr">
              <a:lnSpc>
                <a:spcPts val="3841"/>
              </a:lnSpc>
            </a:pPr>
          </a:p>
          <a:p>
            <a:pPr algn="ctr">
              <a:lnSpc>
                <a:spcPts val="3841"/>
              </a:lnSpc>
            </a:pPr>
          </a:p>
          <a:p>
            <a:pPr algn="ctr">
              <a:lnSpc>
                <a:spcPts val="4512"/>
              </a:lnSpc>
            </a:pPr>
          </a:p>
          <a:p>
            <a:pPr algn="ctr">
              <a:lnSpc>
                <a:spcPts val="4512"/>
              </a:lnSpc>
            </a:pPr>
          </a:p>
          <a:p>
            <a:pPr algn="ctr" marL="0" indent="0" lvl="0">
              <a:lnSpc>
                <a:spcPts val="451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0A6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686302" y="861440"/>
            <a:ext cx="518435" cy="518435"/>
          </a:xfrm>
          <a:custGeom>
            <a:avLst/>
            <a:gdLst/>
            <a:ahLst/>
            <a:cxnLst/>
            <a:rect r="r" b="b" t="t" l="l"/>
            <a:pathLst>
              <a:path h="518435" w="518435">
                <a:moveTo>
                  <a:pt x="0" y="0"/>
                </a:moveTo>
                <a:lnTo>
                  <a:pt x="518435" y="0"/>
                </a:lnTo>
                <a:lnTo>
                  <a:pt x="518435" y="518435"/>
                </a:lnTo>
                <a:lnTo>
                  <a:pt x="0" y="518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46083" y="-1143574"/>
            <a:ext cx="1936133" cy="1936133"/>
          </a:xfrm>
          <a:custGeom>
            <a:avLst/>
            <a:gdLst/>
            <a:ahLst/>
            <a:cxnLst/>
            <a:rect r="r" b="b" t="t" l="l"/>
            <a:pathLst>
              <a:path h="1936133" w="1936133">
                <a:moveTo>
                  <a:pt x="0" y="0"/>
                </a:moveTo>
                <a:lnTo>
                  <a:pt x="1936133" y="0"/>
                </a:lnTo>
                <a:lnTo>
                  <a:pt x="1936133" y="1936133"/>
                </a:lnTo>
                <a:lnTo>
                  <a:pt x="0" y="19361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816485" y="-335718"/>
            <a:ext cx="8908560" cy="4454280"/>
          </a:xfrm>
          <a:custGeom>
            <a:avLst/>
            <a:gdLst/>
            <a:ahLst/>
            <a:cxnLst/>
            <a:rect r="r" b="b" t="t" l="l"/>
            <a:pathLst>
              <a:path h="4454280" w="8908560">
                <a:moveTo>
                  <a:pt x="0" y="0"/>
                </a:moveTo>
                <a:lnTo>
                  <a:pt x="8908560" y="0"/>
                </a:lnTo>
                <a:lnTo>
                  <a:pt x="8908560" y="4454280"/>
                </a:lnTo>
                <a:lnTo>
                  <a:pt x="0" y="4454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361816" y="8306739"/>
            <a:ext cx="1897484" cy="1061551"/>
            <a:chOff x="0" y="0"/>
            <a:chExt cx="726425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6" y="279400"/>
                    <a:pt x="701026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358183" y="8449615"/>
            <a:ext cx="775800" cy="775800"/>
            <a:chOff x="0" y="0"/>
            <a:chExt cx="1034400" cy="1034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34400" cy="1034400"/>
            </a:xfrm>
            <a:custGeom>
              <a:avLst/>
              <a:gdLst/>
              <a:ahLst/>
              <a:cxnLst/>
              <a:rect r="r" b="b" t="t" l="l"/>
              <a:pathLst>
                <a:path h="1034400" w="1034400">
                  <a:moveTo>
                    <a:pt x="0" y="0"/>
                  </a:moveTo>
                  <a:lnTo>
                    <a:pt x="1034400" y="0"/>
                  </a:lnTo>
                  <a:lnTo>
                    <a:pt x="1034400" y="1034400"/>
                  </a:lnTo>
                  <a:lnTo>
                    <a:pt x="0" y="103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53923" y="153923"/>
              <a:ext cx="726554" cy="726554"/>
            </a:xfrm>
            <a:custGeom>
              <a:avLst/>
              <a:gdLst/>
              <a:ahLst/>
              <a:cxnLst/>
              <a:rect r="r" b="b" t="t" l="l"/>
              <a:pathLst>
                <a:path h="726554" w="726554">
                  <a:moveTo>
                    <a:pt x="0" y="0"/>
                  </a:moveTo>
                  <a:lnTo>
                    <a:pt x="726554" y="0"/>
                  </a:lnTo>
                  <a:lnTo>
                    <a:pt x="726554" y="726554"/>
                  </a:lnTo>
                  <a:lnTo>
                    <a:pt x="0" y="72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181314" y="861440"/>
            <a:ext cx="13106686" cy="12860935"/>
          </a:xfrm>
          <a:custGeom>
            <a:avLst/>
            <a:gdLst/>
            <a:ahLst/>
            <a:cxnLst/>
            <a:rect r="r" b="b" t="t" l="l"/>
            <a:pathLst>
              <a:path h="12860935" w="13106686">
                <a:moveTo>
                  <a:pt x="0" y="0"/>
                </a:moveTo>
                <a:lnTo>
                  <a:pt x="13106686" y="0"/>
                </a:lnTo>
                <a:lnTo>
                  <a:pt x="13106686" y="12860935"/>
                </a:lnTo>
                <a:lnTo>
                  <a:pt x="0" y="128609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004853" y="5770132"/>
            <a:ext cx="3459608" cy="3455283"/>
          </a:xfrm>
          <a:custGeom>
            <a:avLst/>
            <a:gdLst/>
            <a:ahLst/>
            <a:cxnLst/>
            <a:rect r="r" b="b" t="t" l="l"/>
            <a:pathLst>
              <a:path h="3455283" w="3459608">
                <a:moveTo>
                  <a:pt x="0" y="0"/>
                </a:moveTo>
                <a:lnTo>
                  <a:pt x="3459608" y="0"/>
                </a:lnTo>
                <a:lnTo>
                  <a:pt x="3459608" y="3455283"/>
                </a:lnTo>
                <a:lnTo>
                  <a:pt x="0" y="34552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-316954" y="333063"/>
            <a:ext cx="8409030" cy="2926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35"/>
              </a:lnSpc>
            </a:pPr>
            <a:r>
              <a:rPr lang="en-US" sz="463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YABANCI DİL TESTİ (YDT) SORU SAYILARI VE SINAV YAPILAN DİLLER</a:t>
            </a:r>
          </a:p>
          <a:p>
            <a:pPr algn="ctr" marL="0" indent="0" lvl="0">
              <a:lnSpc>
                <a:spcPts val="5835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6562281" y="4099512"/>
            <a:ext cx="3663398" cy="1339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8"/>
              </a:lnSpc>
            </a:pPr>
            <a:r>
              <a:rPr lang="en-US" sz="426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İNGİLİZCE</a:t>
            </a:r>
          </a:p>
          <a:p>
            <a:pPr algn="l" marL="0" indent="0" lvl="0">
              <a:lnSpc>
                <a:spcPts val="5368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473983" y="2096696"/>
            <a:ext cx="2653788" cy="763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87"/>
              </a:lnSpc>
              <a:spcBef>
                <a:spcPct val="0"/>
              </a:spcBef>
            </a:pPr>
            <a:r>
              <a:rPr lang="en-US" sz="483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ARAPÇA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208967" y="4085553"/>
            <a:ext cx="2995770" cy="626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84"/>
              </a:lnSpc>
              <a:spcBef>
                <a:spcPct val="0"/>
              </a:spcBef>
            </a:pPr>
            <a:r>
              <a:rPr lang="en-US" sz="4035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FRANSIZCA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25520" y="8287882"/>
            <a:ext cx="2921564" cy="671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57"/>
              </a:lnSpc>
              <a:spcBef>
                <a:spcPct val="0"/>
              </a:spcBef>
            </a:pPr>
            <a:r>
              <a:rPr lang="en-US" sz="433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ALMANCA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38706" y="8169391"/>
            <a:ext cx="2197167" cy="790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39"/>
              </a:lnSpc>
              <a:spcBef>
                <a:spcPct val="0"/>
              </a:spcBef>
            </a:pPr>
            <a:r>
              <a:rPr lang="en-US" sz="503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RUSÇA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25679" y="7098520"/>
            <a:ext cx="4394333" cy="1534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87"/>
              </a:lnSpc>
            </a:pPr>
            <a:r>
              <a:rPr lang="en-US" sz="4831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80 SORU</a:t>
            </a:r>
          </a:p>
          <a:p>
            <a:pPr algn="l" marL="0" indent="0" lvl="0">
              <a:lnSpc>
                <a:spcPts val="6087"/>
              </a:lnSpc>
              <a:spcBef>
                <a:spcPct val="0"/>
              </a:spcBef>
            </a:pP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-3354657" y="6438115"/>
            <a:ext cx="5640371" cy="5640371"/>
          </a:xfrm>
          <a:custGeom>
            <a:avLst/>
            <a:gdLst/>
            <a:ahLst/>
            <a:cxnLst/>
            <a:rect r="r" b="b" t="t" l="l"/>
            <a:pathLst>
              <a:path h="5640371" w="5640371">
                <a:moveTo>
                  <a:pt x="0" y="0"/>
                </a:moveTo>
                <a:lnTo>
                  <a:pt x="5640371" y="0"/>
                </a:lnTo>
                <a:lnTo>
                  <a:pt x="5640371" y="5640370"/>
                </a:lnTo>
                <a:lnTo>
                  <a:pt x="0" y="56403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4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797341" y="9330173"/>
            <a:ext cx="1897484" cy="1061551"/>
            <a:chOff x="0" y="0"/>
            <a:chExt cx="726425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7780" y="22860"/>
              <a:ext cx="701026" cy="360680"/>
            </a:xfrm>
            <a:custGeom>
              <a:avLst/>
              <a:gdLst/>
              <a:ahLst/>
              <a:cxnLst/>
              <a:rect r="r" b="b" t="t" l="l"/>
              <a:pathLst>
                <a:path h="360680" w="701026">
                  <a:moveTo>
                    <a:pt x="701026" y="180340"/>
                  </a:moveTo>
                  <a:cubicBezTo>
                    <a:pt x="701026" y="81280"/>
                    <a:pt x="621016" y="0"/>
                    <a:pt x="52068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6" y="279400"/>
                    <a:pt x="701026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358183" y="8942273"/>
            <a:ext cx="775800" cy="775800"/>
          </a:xfrm>
          <a:custGeom>
            <a:avLst/>
            <a:gdLst/>
            <a:ahLst/>
            <a:cxnLst/>
            <a:rect r="r" b="b" t="t" l="l"/>
            <a:pathLst>
              <a:path h="775800" w="775800">
                <a:moveTo>
                  <a:pt x="0" y="0"/>
                </a:moveTo>
                <a:lnTo>
                  <a:pt x="775800" y="0"/>
                </a:lnTo>
                <a:lnTo>
                  <a:pt x="775800" y="775800"/>
                </a:lnTo>
                <a:lnTo>
                  <a:pt x="0" y="77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73625" y="9057715"/>
            <a:ext cx="544916" cy="544916"/>
          </a:xfrm>
          <a:custGeom>
            <a:avLst/>
            <a:gdLst/>
            <a:ahLst/>
            <a:cxnLst/>
            <a:rect r="r" b="b" t="t" l="l"/>
            <a:pathLst>
              <a:path h="544916" w="544916">
                <a:moveTo>
                  <a:pt x="0" y="0"/>
                </a:moveTo>
                <a:lnTo>
                  <a:pt x="544916" y="0"/>
                </a:lnTo>
                <a:lnTo>
                  <a:pt x="544916" y="544916"/>
                </a:lnTo>
                <a:lnTo>
                  <a:pt x="0" y="544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0" y="3884422"/>
            <a:ext cx="18288000" cy="5833651"/>
          </a:xfrm>
          <a:prstGeom prst="rect">
            <a:avLst/>
          </a:prstGeom>
          <a:solidFill>
            <a:srgbClr val="E5C4B8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028700" y="400510"/>
            <a:ext cx="16230600" cy="3806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>
                <a:solidFill>
                  <a:srgbClr val="920B07"/>
                </a:solidFill>
                <a:latin typeface="Paytone One"/>
                <a:ea typeface="Paytone One"/>
                <a:cs typeface="Paytone One"/>
                <a:sym typeface="Paytone One"/>
              </a:rPr>
              <a:t>ALAN YETERLİLİK VE DİL TESTİ (AYT/YDT) PUAN TÜRLERİ</a:t>
            </a:r>
          </a:p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689889" y="4060823"/>
            <a:ext cx="755975" cy="755975"/>
          </a:xfrm>
          <a:custGeom>
            <a:avLst/>
            <a:gdLst/>
            <a:ahLst/>
            <a:cxnLst/>
            <a:rect r="r" b="b" t="t" l="l"/>
            <a:pathLst>
              <a:path h="755975" w="755975">
                <a:moveTo>
                  <a:pt x="0" y="0"/>
                </a:moveTo>
                <a:lnTo>
                  <a:pt x="755976" y="0"/>
                </a:lnTo>
                <a:lnTo>
                  <a:pt x="755976" y="755976"/>
                </a:lnTo>
                <a:lnTo>
                  <a:pt x="0" y="75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320" y="3429942"/>
            <a:ext cx="8054058" cy="5627773"/>
          </a:xfrm>
          <a:custGeom>
            <a:avLst/>
            <a:gdLst/>
            <a:ahLst/>
            <a:cxnLst/>
            <a:rect r="r" b="b" t="t" l="l"/>
            <a:pathLst>
              <a:path h="5627773" w="8054058">
                <a:moveTo>
                  <a:pt x="0" y="0"/>
                </a:moveTo>
                <a:lnTo>
                  <a:pt x="8054057" y="0"/>
                </a:lnTo>
                <a:lnTo>
                  <a:pt x="8054057" y="5627773"/>
                </a:lnTo>
                <a:lnTo>
                  <a:pt x="0" y="5627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01048" y="4470379"/>
            <a:ext cx="7356601" cy="4661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4549" indent="-422274" lvl="1">
              <a:lnSpc>
                <a:spcPts val="5085"/>
              </a:lnSpc>
              <a:buFont typeface="Arial"/>
              <a:buChar char="•"/>
            </a:pPr>
            <a:r>
              <a:rPr lang="en-US" sz="3911" spc="-39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EŞİT AĞIRLIK</a:t>
            </a:r>
          </a:p>
          <a:p>
            <a:pPr algn="l" marL="844549" indent="-422274" lvl="1">
              <a:lnSpc>
                <a:spcPts val="5085"/>
              </a:lnSpc>
              <a:buFont typeface="Arial"/>
              <a:buChar char="•"/>
            </a:pPr>
            <a:r>
              <a:rPr lang="en-US" sz="3911" spc="-39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 SAYISAL</a:t>
            </a:r>
          </a:p>
          <a:p>
            <a:pPr algn="l" marL="844549" indent="-422274" lvl="1">
              <a:lnSpc>
                <a:spcPts val="5085"/>
              </a:lnSpc>
              <a:buFont typeface="Arial"/>
              <a:buChar char="•"/>
            </a:pPr>
            <a:r>
              <a:rPr lang="en-US" sz="3911" spc="-39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SÖZEL </a:t>
            </a:r>
          </a:p>
          <a:p>
            <a:pPr algn="l" marL="844549" indent="-422274" lvl="1">
              <a:lnSpc>
                <a:spcPts val="5085"/>
              </a:lnSpc>
              <a:buFont typeface="Arial"/>
              <a:buChar char="•"/>
            </a:pPr>
            <a:r>
              <a:rPr lang="en-US" sz="3911" spc="-39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DİL </a:t>
            </a:r>
          </a:p>
          <a:p>
            <a:pPr algn="l">
              <a:lnSpc>
                <a:spcPts val="5085"/>
              </a:lnSpc>
            </a:pPr>
            <a:r>
              <a:rPr lang="en-US" sz="3911" spc="-39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OLMAK ÜZERE 4 E AYRILIR…</a:t>
            </a:r>
          </a:p>
          <a:p>
            <a:pPr algn="l">
              <a:lnSpc>
                <a:spcPts val="3915"/>
              </a:lnSpc>
            </a:pPr>
          </a:p>
          <a:p>
            <a:pPr algn="l">
              <a:lnSpc>
                <a:spcPts val="3915"/>
              </a:lnSpc>
            </a:pPr>
          </a:p>
          <a:p>
            <a:pPr algn="l" marL="0" indent="0" lvl="0">
              <a:lnSpc>
                <a:spcPts val="3915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689889" y="5143500"/>
            <a:ext cx="755975" cy="755975"/>
          </a:xfrm>
          <a:custGeom>
            <a:avLst/>
            <a:gdLst/>
            <a:ahLst/>
            <a:cxnLst/>
            <a:rect r="r" b="b" t="t" l="l"/>
            <a:pathLst>
              <a:path h="755975" w="755975">
                <a:moveTo>
                  <a:pt x="0" y="0"/>
                </a:moveTo>
                <a:lnTo>
                  <a:pt x="755976" y="0"/>
                </a:lnTo>
                <a:lnTo>
                  <a:pt x="755976" y="755975"/>
                </a:lnTo>
                <a:lnTo>
                  <a:pt x="0" y="755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689889" y="6243828"/>
            <a:ext cx="755975" cy="755975"/>
          </a:xfrm>
          <a:custGeom>
            <a:avLst/>
            <a:gdLst/>
            <a:ahLst/>
            <a:cxnLst/>
            <a:rect r="r" b="b" t="t" l="l"/>
            <a:pathLst>
              <a:path h="755975" w="755975">
                <a:moveTo>
                  <a:pt x="0" y="0"/>
                </a:moveTo>
                <a:lnTo>
                  <a:pt x="755976" y="0"/>
                </a:lnTo>
                <a:lnTo>
                  <a:pt x="755976" y="755976"/>
                </a:lnTo>
                <a:lnTo>
                  <a:pt x="0" y="75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689889" y="7367339"/>
            <a:ext cx="755975" cy="755975"/>
          </a:xfrm>
          <a:custGeom>
            <a:avLst/>
            <a:gdLst/>
            <a:ahLst/>
            <a:cxnLst/>
            <a:rect r="r" b="b" t="t" l="l"/>
            <a:pathLst>
              <a:path h="755975" w="755975">
                <a:moveTo>
                  <a:pt x="0" y="0"/>
                </a:moveTo>
                <a:lnTo>
                  <a:pt x="755976" y="0"/>
                </a:lnTo>
                <a:lnTo>
                  <a:pt x="755976" y="755976"/>
                </a:lnTo>
                <a:lnTo>
                  <a:pt x="0" y="75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89889" y="8679727"/>
            <a:ext cx="755975" cy="755975"/>
          </a:xfrm>
          <a:custGeom>
            <a:avLst/>
            <a:gdLst/>
            <a:ahLst/>
            <a:cxnLst/>
            <a:rect r="r" b="b" t="t" l="l"/>
            <a:pathLst>
              <a:path h="755975" w="755975">
                <a:moveTo>
                  <a:pt x="0" y="0"/>
                </a:moveTo>
                <a:lnTo>
                  <a:pt x="755976" y="0"/>
                </a:lnTo>
                <a:lnTo>
                  <a:pt x="755976" y="755976"/>
                </a:lnTo>
                <a:lnTo>
                  <a:pt x="0" y="75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29376" y="3503991"/>
            <a:ext cx="8054058" cy="5627773"/>
          </a:xfrm>
          <a:custGeom>
            <a:avLst/>
            <a:gdLst/>
            <a:ahLst/>
            <a:cxnLst/>
            <a:rect r="r" b="b" t="t" l="l"/>
            <a:pathLst>
              <a:path h="5627773" w="8054058">
                <a:moveTo>
                  <a:pt x="0" y="0"/>
                </a:moveTo>
                <a:lnTo>
                  <a:pt x="8054058" y="0"/>
                </a:lnTo>
                <a:lnTo>
                  <a:pt x="8054058" y="5627773"/>
                </a:lnTo>
                <a:lnTo>
                  <a:pt x="0" y="5627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131665" y="4410236"/>
            <a:ext cx="7527588" cy="3968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6933" indent="-383467" lvl="1">
              <a:lnSpc>
                <a:spcPts val="4617"/>
              </a:lnSpc>
              <a:buFont typeface="Arial"/>
              <a:buChar char="•"/>
            </a:pPr>
            <a:r>
              <a:rPr lang="en-US" sz="3552" spc="-35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LİSANS PROGRAMLARINI TERCİH EDERKEN KULLANILIR.</a:t>
            </a:r>
          </a:p>
          <a:p>
            <a:pPr algn="l">
              <a:lnSpc>
                <a:spcPts val="4617"/>
              </a:lnSpc>
            </a:pPr>
          </a:p>
          <a:p>
            <a:pPr algn="l" marL="766933" indent="-383467" lvl="1">
              <a:lnSpc>
                <a:spcPts val="4617"/>
              </a:lnSpc>
              <a:buFont typeface="Arial"/>
              <a:buChar char="•"/>
            </a:pPr>
            <a:r>
              <a:rPr lang="en-US" sz="3552" spc="-35">
                <a:solidFill>
                  <a:srgbClr val="70A684"/>
                </a:solidFill>
                <a:latin typeface="Paytone One"/>
                <a:ea typeface="Paytone One"/>
                <a:cs typeface="Paytone One"/>
                <a:sym typeface="Paytone One"/>
              </a:rPr>
              <a:t>AÇIKÖĞRETİM LİSANS PROGRAMLARINI TERCİH EDERKEN KULLANILIR.</a:t>
            </a:r>
          </a:p>
          <a:p>
            <a:pPr algn="l" marL="0" indent="0" lvl="0">
              <a:lnSpc>
                <a:spcPts val="396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DAF0CHqjEbY</dc:identifier>
  <dcterms:modified xsi:type="dcterms:W3CDTF">2011-08-01T06:04:30Z</dcterms:modified>
  <cp:revision>1</cp:revision>
  <dc:title>YKS</dc:title>
</cp:coreProperties>
</file>