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Klein Heavy" charset="1" panose="02000503060000020004"/>
      <p:regular r:id="rId28"/>
    </p:embeddedFont>
    <p:embeddedFont>
      <p:font typeface="Klein" charset="1" panose="02000503060000020004"/>
      <p:regular r:id="rId29"/>
    </p:embeddedFont>
    <p:embeddedFont>
      <p:font typeface="Klein Bold" charset="1" panose="02000503060000020004"/>
      <p:regular r:id="rId30"/>
    </p:embeddedFont>
    <p:embeddedFont>
      <p:font typeface="Klein Bold Italics" charset="1" panose="02000503060000020004"/>
      <p:regular r:id="rId31"/>
    </p:embeddedFont>
    <p:embeddedFont>
      <p:font typeface="Klein Italics" charset="1" panose="02000503060000020004"/>
      <p:regular r:id="rId32"/>
    </p:embeddedFont>
    <p:embeddedFont>
      <p:font typeface="Arimo Bold" charset="1" panose="020B0704020202020204"/>
      <p:regular r:id="rId33"/>
    </p:embeddedFont>
    <p:embeddedFont>
      <p:font typeface="Baloo" charset="1" panose="030809020403020202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svg" Type="http://schemas.openxmlformats.org/officeDocument/2006/relationships/image"/><Relationship Id="rId11" Target="../media/image38.pn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14" Target="https://defneram.meb.k12.tr" TargetMode="External" Type="http://schemas.openxmlformats.org/officeDocument/2006/relationships/hyperlink"/><Relationship Id="rId2" Target="../media/image29.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 Id="rId9" Target="../media/image3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png" Type="http://schemas.openxmlformats.org/officeDocument/2006/relationships/image"/><Relationship Id="rId11" Target="../media/image5.sv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4.png" Type="http://schemas.openxmlformats.org/officeDocument/2006/relationships/image"/><Relationship Id="rId12" Target="../media/image5.sv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8.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189013" y="7695299"/>
            <a:ext cx="1909973" cy="1909965"/>
            <a:chOff x="0" y="0"/>
            <a:chExt cx="6350000" cy="6349975"/>
          </a:xfrm>
        </p:grpSpPr>
        <p:sp>
          <p:nvSpPr>
            <p:cNvPr name="Freeform 3" id="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1811" r="0" b="-1811"/>
              </a:stretch>
            </a:blipFill>
          </p:spPr>
        </p:sp>
      </p:grpSp>
      <p:sp>
        <p:nvSpPr>
          <p:cNvPr name="Freeform 4" id="4"/>
          <p:cNvSpPr/>
          <p:nvPr/>
        </p:nvSpPr>
        <p:spPr>
          <a:xfrm flipH="false" flipV="false" rot="0">
            <a:off x="0" y="5525387"/>
            <a:ext cx="5780410" cy="4761613"/>
          </a:xfrm>
          <a:custGeom>
            <a:avLst/>
            <a:gdLst/>
            <a:ahLst/>
            <a:cxnLst/>
            <a:rect r="r" b="b" t="t" l="l"/>
            <a:pathLst>
              <a:path h="4761613" w="5780410">
                <a:moveTo>
                  <a:pt x="0" y="0"/>
                </a:moveTo>
                <a:lnTo>
                  <a:pt x="5780410" y="0"/>
                </a:lnTo>
                <a:lnTo>
                  <a:pt x="5780410" y="4761613"/>
                </a:lnTo>
                <a:lnTo>
                  <a:pt x="0" y="47616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3696736" y="5748534"/>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064146" y="2144719"/>
            <a:ext cx="16793203" cy="1882238"/>
          </a:xfrm>
          <a:custGeom>
            <a:avLst/>
            <a:gdLst/>
            <a:ahLst/>
            <a:cxnLst/>
            <a:rect r="r" b="b" t="t" l="l"/>
            <a:pathLst>
              <a:path h="1882238" w="16793203">
                <a:moveTo>
                  <a:pt x="0" y="0"/>
                </a:moveTo>
                <a:lnTo>
                  <a:pt x="16793203" y="0"/>
                </a:lnTo>
                <a:lnTo>
                  <a:pt x="16793203" y="1882239"/>
                </a:lnTo>
                <a:lnTo>
                  <a:pt x="0" y="18822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064146" y="236632"/>
            <a:ext cx="16159707" cy="3575979"/>
          </a:xfrm>
          <a:prstGeom prst="rect">
            <a:avLst/>
          </a:prstGeom>
        </p:spPr>
        <p:txBody>
          <a:bodyPr anchor="t" rtlCol="false" tIns="0" lIns="0" bIns="0" rIns="0">
            <a:spAutoFit/>
          </a:bodyPr>
          <a:lstStyle/>
          <a:p>
            <a:pPr algn="ctr">
              <a:lnSpc>
                <a:spcPts val="14724"/>
              </a:lnSpc>
            </a:pPr>
            <a:r>
              <a:rPr lang="en-US" b="true" sz="11326" spc="113">
                <a:solidFill>
                  <a:srgbClr val="FFFFFF"/>
                </a:solidFill>
                <a:latin typeface="Klein Heavy"/>
                <a:ea typeface="Klein Heavy"/>
                <a:cs typeface="Klein Heavy"/>
                <a:sym typeface="Klein Heavy"/>
              </a:rPr>
              <a:t>2025</a:t>
            </a:r>
          </a:p>
          <a:p>
            <a:pPr algn="ctr" marL="0" indent="0" lvl="0">
              <a:lnSpc>
                <a:spcPts val="13685"/>
              </a:lnSpc>
            </a:pPr>
            <a:r>
              <a:rPr lang="en-US" b="true" sz="10526" spc="105">
                <a:solidFill>
                  <a:srgbClr val="FFFFFF"/>
                </a:solidFill>
                <a:latin typeface="Klein Heavy"/>
                <a:ea typeface="Klein Heavy"/>
                <a:cs typeface="Klein Heavy"/>
                <a:sym typeface="Klein Heavy"/>
              </a:rPr>
              <a:t> </a:t>
            </a:r>
            <a:r>
              <a:rPr lang="en-US" b="true" sz="10526" spc="105">
                <a:solidFill>
                  <a:srgbClr val="D13B00"/>
                </a:solidFill>
                <a:latin typeface="Klein Heavy"/>
                <a:ea typeface="Klein Heavy"/>
                <a:cs typeface="Klein Heavy"/>
                <a:sym typeface="Klein Heavy"/>
              </a:rPr>
              <a:t>Liselere Geçiş Sistemi</a:t>
            </a:r>
            <a:r>
              <a:rPr lang="en-US" b="true" sz="10526" spc="105">
                <a:solidFill>
                  <a:srgbClr val="FFFFFF"/>
                </a:solidFill>
                <a:latin typeface="Klein Heavy"/>
                <a:ea typeface="Klein Heavy"/>
                <a:cs typeface="Klein Heavy"/>
                <a:sym typeface="Klein Heavy"/>
              </a:rPr>
              <a:t> </a:t>
            </a:r>
          </a:p>
        </p:txBody>
      </p:sp>
      <p:sp>
        <p:nvSpPr>
          <p:cNvPr name="TextBox 8" id="8"/>
          <p:cNvSpPr txBox="true"/>
          <p:nvPr/>
        </p:nvSpPr>
        <p:spPr>
          <a:xfrm rot="0">
            <a:off x="2374508" y="4122177"/>
            <a:ext cx="13577085" cy="759870"/>
          </a:xfrm>
          <a:prstGeom prst="rect">
            <a:avLst/>
          </a:prstGeom>
        </p:spPr>
        <p:txBody>
          <a:bodyPr anchor="t" rtlCol="false" tIns="0" lIns="0" bIns="0" rIns="0">
            <a:spAutoFit/>
          </a:bodyPr>
          <a:lstStyle/>
          <a:p>
            <a:pPr algn="ctr" marL="0" indent="0" lvl="0">
              <a:lnSpc>
                <a:spcPts val="6090"/>
              </a:lnSpc>
              <a:spcBef>
                <a:spcPct val="0"/>
              </a:spcBef>
            </a:pPr>
            <a:r>
              <a:rPr lang="en-US" b="true" sz="4685" spc="46" strike="noStrike" u="none">
                <a:solidFill>
                  <a:srgbClr val="FFFFFF"/>
                </a:solidFill>
                <a:latin typeface="Klein Heavy"/>
                <a:ea typeface="Klein Heavy"/>
                <a:cs typeface="Klein Heavy"/>
                <a:sym typeface="Klein Heavy"/>
              </a:rPr>
              <a:t>Merkezi Sınav ve Yerleştirme Türleri</a:t>
            </a:r>
          </a:p>
        </p:txBody>
      </p:sp>
      <p:sp>
        <p:nvSpPr>
          <p:cNvPr name="TextBox 9" id="9"/>
          <p:cNvSpPr txBox="true"/>
          <p:nvPr/>
        </p:nvSpPr>
        <p:spPr>
          <a:xfrm rot="0">
            <a:off x="3225300" y="9853560"/>
            <a:ext cx="11837400" cy="433440"/>
          </a:xfrm>
          <a:prstGeom prst="rect">
            <a:avLst/>
          </a:prstGeom>
        </p:spPr>
        <p:txBody>
          <a:bodyPr anchor="t" rtlCol="false" tIns="0" lIns="0" bIns="0" rIns="0">
            <a:spAutoFit/>
          </a:bodyPr>
          <a:lstStyle/>
          <a:p>
            <a:pPr algn="ctr" marL="0" indent="0" lvl="0">
              <a:lnSpc>
                <a:spcPts val="3407"/>
              </a:lnSpc>
              <a:spcBef>
                <a:spcPct val="0"/>
              </a:spcBef>
            </a:pPr>
            <a:r>
              <a:rPr lang="en-US" sz="2620" spc="26" strike="noStrike" u="none">
                <a:solidFill>
                  <a:srgbClr val="FFFFFF"/>
                </a:solidFill>
                <a:latin typeface="Klein"/>
                <a:ea typeface="Klein"/>
                <a:cs typeface="Klein"/>
                <a:sym typeface="Klein"/>
              </a:rPr>
              <a:t>DEFNE REHBERLİK VE ARAŞTIRMA MERKEZİ</a:t>
            </a:r>
          </a:p>
        </p:txBody>
      </p:sp>
      <p:sp>
        <p:nvSpPr>
          <p:cNvPr name="Freeform 10" id="10"/>
          <p:cNvSpPr/>
          <p:nvPr/>
        </p:nvSpPr>
        <p:spPr>
          <a:xfrm flipH="false" flipV="false" rot="-10590897">
            <a:off x="-432263" y="-674688"/>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5467260">
            <a:off x="-934283" y="5896471"/>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871341" y="-24029"/>
            <a:ext cx="14790780" cy="10335058"/>
          </a:xfrm>
          <a:custGeom>
            <a:avLst/>
            <a:gdLst/>
            <a:ahLst/>
            <a:cxnLst/>
            <a:rect r="r" b="b" t="t" l="l"/>
            <a:pathLst>
              <a:path h="10335058" w="14790780">
                <a:moveTo>
                  <a:pt x="0" y="0"/>
                </a:moveTo>
                <a:lnTo>
                  <a:pt x="14790780" y="0"/>
                </a:lnTo>
                <a:lnTo>
                  <a:pt x="14790780" y="10335058"/>
                </a:lnTo>
                <a:lnTo>
                  <a:pt x="0" y="103350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58832" y="1320423"/>
            <a:ext cx="13720606" cy="1537851"/>
          </a:xfrm>
          <a:custGeom>
            <a:avLst/>
            <a:gdLst/>
            <a:ahLst/>
            <a:cxnLst/>
            <a:rect r="r" b="b" t="t" l="l"/>
            <a:pathLst>
              <a:path h="1537851" w="13720606">
                <a:moveTo>
                  <a:pt x="0" y="0"/>
                </a:moveTo>
                <a:lnTo>
                  <a:pt x="13720606" y="0"/>
                </a:lnTo>
                <a:lnTo>
                  <a:pt x="13720606" y="1537851"/>
                </a:lnTo>
                <a:lnTo>
                  <a:pt x="0" y="15378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131717" y="1516579"/>
            <a:ext cx="13809741" cy="1021715"/>
          </a:xfrm>
          <a:prstGeom prst="rect">
            <a:avLst/>
          </a:prstGeom>
        </p:spPr>
        <p:txBody>
          <a:bodyPr anchor="t" rtlCol="false" tIns="0" lIns="0" bIns="0" rIns="0">
            <a:spAutoFit/>
          </a:bodyPr>
          <a:lstStyle/>
          <a:p>
            <a:pPr algn="l" marL="0" indent="0" lvl="0">
              <a:lnSpc>
                <a:spcPts val="8260"/>
              </a:lnSpc>
              <a:spcBef>
                <a:spcPct val="0"/>
              </a:spcBef>
            </a:pPr>
            <a:r>
              <a:rPr lang="en-US" b="true" sz="5900">
                <a:solidFill>
                  <a:srgbClr val="D13B00"/>
                </a:solidFill>
                <a:latin typeface="Klein Heavy"/>
                <a:ea typeface="Klein Heavy"/>
                <a:cs typeface="Klein Heavy"/>
                <a:sym typeface="Klein Heavy"/>
              </a:rPr>
              <a:t>SINAVA GIRMEK ZORUNLU MU?</a:t>
            </a:r>
          </a:p>
        </p:txBody>
      </p:sp>
      <p:sp>
        <p:nvSpPr>
          <p:cNvPr name="TextBox 6" id="6"/>
          <p:cNvSpPr txBox="true"/>
          <p:nvPr/>
        </p:nvSpPr>
        <p:spPr>
          <a:xfrm rot="0">
            <a:off x="3076854" y="3527342"/>
            <a:ext cx="13002584" cy="5645785"/>
          </a:xfrm>
          <a:prstGeom prst="rect">
            <a:avLst/>
          </a:prstGeom>
        </p:spPr>
        <p:txBody>
          <a:bodyPr anchor="t" rtlCol="false" tIns="0" lIns="0" bIns="0" rIns="0">
            <a:spAutoFit/>
          </a:bodyPr>
          <a:lstStyle/>
          <a:p>
            <a:pPr algn="just">
              <a:lnSpc>
                <a:spcPts val="6440"/>
              </a:lnSpc>
            </a:pPr>
            <a:r>
              <a:rPr lang="en-US" sz="4600" b="true">
                <a:solidFill>
                  <a:srgbClr val="22524C"/>
                </a:solidFill>
                <a:latin typeface="Klein Bold"/>
                <a:ea typeface="Klein Bold"/>
                <a:cs typeface="Klein Bold"/>
                <a:sym typeface="Klein Bold"/>
              </a:rPr>
              <a:t>Sınava girmek zorunlu değildir; isteğe bağlıdır. </a:t>
            </a:r>
          </a:p>
          <a:p>
            <a:pPr algn="just">
              <a:lnSpc>
                <a:spcPts val="6440"/>
              </a:lnSpc>
            </a:pPr>
          </a:p>
          <a:p>
            <a:pPr algn="just">
              <a:lnSpc>
                <a:spcPts val="6440"/>
              </a:lnSpc>
            </a:pPr>
            <a:r>
              <a:rPr lang="en-US" sz="4600" b="true">
                <a:solidFill>
                  <a:srgbClr val="22524C"/>
                </a:solidFill>
                <a:latin typeface="Klein Bold"/>
                <a:ea typeface="Klein Bold"/>
                <a:cs typeface="Klein Bold"/>
                <a:sym typeface="Klein Bold"/>
              </a:rPr>
              <a:t>Ancak, merkezi sınavla öğrenci alan liseleri tercih etmek için merkezi sınav puanının olması; yani sınava girmek gerektiği unutulmamalıdır.</a:t>
            </a:r>
          </a:p>
        </p:txBody>
      </p:sp>
      <p:sp>
        <p:nvSpPr>
          <p:cNvPr name="Freeform 7" id="7"/>
          <p:cNvSpPr/>
          <p:nvPr/>
        </p:nvSpPr>
        <p:spPr>
          <a:xfrm flipH="true" flipV="false" rot="2282212">
            <a:off x="1995142" y="3629514"/>
            <a:ext cx="727381" cy="731370"/>
          </a:xfrm>
          <a:custGeom>
            <a:avLst/>
            <a:gdLst/>
            <a:ahLst/>
            <a:cxnLst/>
            <a:rect r="r" b="b" t="t" l="l"/>
            <a:pathLst>
              <a:path h="731370" w="727381">
                <a:moveTo>
                  <a:pt x="727381" y="0"/>
                </a:moveTo>
                <a:lnTo>
                  <a:pt x="0" y="0"/>
                </a:lnTo>
                <a:lnTo>
                  <a:pt x="0" y="731370"/>
                </a:lnTo>
                <a:lnTo>
                  <a:pt x="727381" y="731370"/>
                </a:lnTo>
                <a:lnTo>
                  <a:pt x="72738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true" flipV="false" rot="2282212">
            <a:off x="2019422" y="6032174"/>
            <a:ext cx="727381" cy="731370"/>
          </a:xfrm>
          <a:custGeom>
            <a:avLst/>
            <a:gdLst/>
            <a:ahLst/>
            <a:cxnLst/>
            <a:rect r="r" b="b" t="t" l="l"/>
            <a:pathLst>
              <a:path h="731370" w="727381">
                <a:moveTo>
                  <a:pt x="727381" y="0"/>
                </a:moveTo>
                <a:lnTo>
                  <a:pt x="0" y="0"/>
                </a:lnTo>
                <a:lnTo>
                  <a:pt x="0" y="731370"/>
                </a:lnTo>
                <a:lnTo>
                  <a:pt x="727381" y="731370"/>
                </a:lnTo>
                <a:lnTo>
                  <a:pt x="72738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5400000">
            <a:off x="13799002" y="-1130667"/>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2282212">
            <a:off x="17084956" y="7471283"/>
            <a:ext cx="1186460" cy="1192967"/>
          </a:xfrm>
          <a:custGeom>
            <a:avLst/>
            <a:gdLst/>
            <a:ahLst/>
            <a:cxnLst/>
            <a:rect r="r" b="b" t="t" l="l"/>
            <a:pathLst>
              <a:path h="1192967" w="1186460">
                <a:moveTo>
                  <a:pt x="0" y="0"/>
                </a:moveTo>
                <a:lnTo>
                  <a:pt x="1186460" y="0"/>
                </a:lnTo>
                <a:lnTo>
                  <a:pt x="1186460" y="1192967"/>
                </a:lnTo>
                <a:lnTo>
                  <a:pt x="0" y="11929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2282212">
            <a:off x="52040" y="432216"/>
            <a:ext cx="1186460" cy="1192967"/>
          </a:xfrm>
          <a:custGeom>
            <a:avLst/>
            <a:gdLst/>
            <a:ahLst/>
            <a:cxnLst/>
            <a:rect r="r" b="b" t="t" l="l"/>
            <a:pathLst>
              <a:path h="1192967" w="1186460">
                <a:moveTo>
                  <a:pt x="0" y="0"/>
                </a:moveTo>
                <a:lnTo>
                  <a:pt x="1186460" y="0"/>
                </a:lnTo>
                <a:lnTo>
                  <a:pt x="1186460" y="1192968"/>
                </a:lnTo>
                <a:lnTo>
                  <a:pt x="0" y="11929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0">
            <a:off x="2283697" y="259774"/>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68437" y="2147389"/>
            <a:ext cx="16351126" cy="7889419"/>
          </a:xfrm>
          <a:custGeom>
            <a:avLst/>
            <a:gdLst/>
            <a:ahLst/>
            <a:cxnLst/>
            <a:rect r="r" b="b" t="t" l="l"/>
            <a:pathLst>
              <a:path h="7889419" w="16351126">
                <a:moveTo>
                  <a:pt x="0" y="0"/>
                </a:moveTo>
                <a:lnTo>
                  <a:pt x="16351126" y="0"/>
                </a:lnTo>
                <a:lnTo>
                  <a:pt x="16351126" y="7889418"/>
                </a:lnTo>
                <a:lnTo>
                  <a:pt x="0" y="78894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2587024"/>
            <a:ext cx="15762747" cy="6933947"/>
          </a:xfrm>
          <a:prstGeom prst="rect">
            <a:avLst/>
          </a:prstGeom>
        </p:spPr>
        <p:txBody>
          <a:bodyPr anchor="t" rtlCol="false" tIns="0" lIns="0" bIns="0" rIns="0">
            <a:spAutoFit/>
          </a:bodyPr>
          <a:lstStyle/>
          <a:p>
            <a:pPr algn="just" marL="649847" indent="-324924" lvl="1">
              <a:lnSpc>
                <a:spcPts val="4213"/>
              </a:lnSpc>
              <a:buFont typeface="Arial"/>
              <a:buChar char="•"/>
            </a:pPr>
            <a:r>
              <a:rPr lang="en-US" b="true" sz="3009">
                <a:solidFill>
                  <a:srgbClr val="22524C"/>
                </a:solidFill>
                <a:latin typeface="Klein Bold"/>
                <a:ea typeface="Klein Bold"/>
                <a:cs typeface="Klein Bold"/>
                <a:sym typeface="Klein Bold"/>
              </a:rPr>
              <a:t>Sınav giriş belgesinde öğrencinin kimlik bilgileri ile sınava gireceği sınav merkezi, bina, salon ve sıra bilgileri yer alacaktır. Öğrenci, sınav giriş belgesinde yer alan sınav bölgesinde, binada, salonda ve sırada sınava girecektir. </a:t>
            </a:r>
          </a:p>
          <a:p>
            <a:pPr algn="just">
              <a:lnSpc>
                <a:spcPts val="4213"/>
              </a:lnSpc>
            </a:pPr>
          </a:p>
          <a:p>
            <a:pPr algn="just">
              <a:lnSpc>
                <a:spcPts val="4213"/>
              </a:lnSpc>
            </a:pPr>
          </a:p>
          <a:p>
            <a:pPr algn="just" marL="649847" indent="-324924" lvl="1">
              <a:lnSpc>
                <a:spcPts val="4213"/>
              </a:lnSpc>
              <a:buFont typeface="Arial"/>
              <a:buChar char="•"/>
            </a:pPr>
            <a:r>
              <a:rPr lang="en-US" b="true" sz="3009">
                <a:solidFill>
                  <a:srgbClr val="22524C"/>
                </a:solidFill>
                <a:latin typeface="Klein Bold"/>
                <a:ea typeface="Klein Bold"/>
                <a:cs typeface="Klein Bold"/>
                <a:sym typeface="Klein Bold"/>
              </a:rPr>
              <a:t>Mücbir sebepten (nakil, zorunlu ikamet değişikliği, mevsimlik işçi, yurt dışından gelmiş olanlar, tayin nedeniyle yer değişikliği gibi) başka illerde bulunan öğrencilerin velileri, öğrencinin durumunu anlatan dilekçe ve belgeler ile sınava girmek istedikleri il/ilçe millî eğitim müdürlüklerine</a:t>
            </a:r>
            <a:r>
              <a:rPr lang="en-US" b="true" sz="3009">
                <a:solidFill>
                  <a:srgbClr val="D13B00"/>
                </a:solidFill>
                <a:latin typeface="Klein Bold"/>
                <a:ea typeface="Klein Bold"/>
                <a:cs typeface="Klein Bold"/>
                <a:sym typeface="Klein Bold"/>
              </a:rPr>
              <a:t> ?? (henüz tarih belli değildir)</a:t>
            </a:r>
            <a:r>
              <a:rPr lang="en-US" b="true" sz="3009">
                <a:solidFill>
                  <a:srgbClr val="FFFFFF"/>
                </a:solidFill>
                <a:latin typeface="Klein Bold"/>
                <a:ea typeface="Klein Bold"/>
                <a:cs typeface="Klein Bold"/>
                <a:sym typeface="Klein Bold"/>
              </a:rPr>
              <a:t> </a:t>
            </a:r>
            <a:r>
              <a:rPr lang="en-US" b="true" sz="3009">
                <a:solidFill>
                  <a:srgbClr val="22524C"/>
                </a:solidFill>
                <a:latin typeface="Klein Bold"/>
                <a:ea typeface="Klein Bold"/>
                <a:cs typeface="Klein Bold"/>
                <a:sym typeface="Klein Bold"/>
              </a:rPr>
              <a:t>tarihine kadar başvuru yapacaklardır. Dilekçeler sınav öncesinde oluşturulacak Bölge Sınav Yürütme Komisyonları tarafından değerlendirilerek başvurusu uygun görülen öğrencilerin sınava katılmaları sağlanacaktır.</a:t>
            </a:r>
          </a:p>
        </p:txBody>
      </p:sp>
      <p:sp>
        <p:nvSpPr>
          <p:cNvPr name="TextBox 5" id="5"/>
          <p:cNvSpPr txBox="true"/>
          <p:nvPr/>
        </p:nvSpPr>
        <p:spPr>
          <a:xfrm rot="0">
            <a:off x="2874594" y="268560"/>
            <a:ext cx="12538812" cy="1464943"/>
          </a:xfrm>
          <a:prstGeom prst="rect">
            <a:avLst/>
          </a:prstGeom>
        </p:spPr>
        <p:txBody>
          <a:bodyPr anchor="t" rtlCol="false" tIns="0" lIns="0" bIns="0" rIns="0">
            <a:spAutoFit/>
          </a:bodyPr>
          <a:lstStyle/>
          <a:p>
            <a:pPr algn="ctr" marL="0" indent="0" lvl="0">
              <a:lnSpc>
                <a:spcPts val="5880"/>
              </a:lnSpc>
              <a:spcBef>
                <a:spcPct val="0"/>
              </a:spcBef>
            </a:pPr>
            <a:r>
              <a:rPr lang="en-US" b="true" sz="4200">
                <a:solidFill>
                  <a:srgbClr val="D13B00"/>
                </a:solidFill>
                <a:latin typeface="Klein Heavy"/>
                <a:ea typeface="Klein Heavy"/>
                <a:cs typeface="Klein Heavy"/>
                <a:sym typeface="Klein Heavy"/>
              </a:rPr>
              <a:t>SINAVA GIRIŞ BELGESI VE TERCIH DIŞI İLDE SINAVA GİRMEK</a:t>
            </a:r>
          </a:p>
        </p:txBody>
      </p:sp>
      <p:sp>
        <p:nvSpPr>
          <p:cNvPr name="Freeform 6" id="6"/>
          <p:cNvSpPr/>
          <p:nvPr/>
        </p:nvSpPr>
        <p:spPr>
          <a:xfrm flipH="false" flipV="false" rot="2282212">
            <a:off x="443435" y="464996"/>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5400000">
            <a:off x="13525633" y="-1107937"/>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5400000">
            <a:off x="-584989" y="7069881"/>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0">
            <a:off x="2283697" y="259774"/>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347664" y="401638"/>
            <a:ext cx="8147700" cy="1120775"/>
          </a:xfrm>
          <a:prstGeom prst="rect">
            <a:avLst/>
          </a:prstGeom>
        </p:spPr>
        <p:txBody>
          <a:bodyPr anchor="t" rtlCol="false" tIns="0" lIns="0" bIns="0" rIns="0">
            <a:spAutoFit/>
          </a:bodyPr>
          <a:lstStyle/>
          <a:p>
            <a:pPr algn="just" marL="0" indent="0" lvl="0">
              <a:lnSpc>
                <a:spcPts val="9100"/>
              </a:lnSpc>
              <a:spcBef>
                <a:spcPct val="0"/>
              </a:spcBef>
            </a:pPr>
            <a:r>
              <a:rPr lang="en-US" b="true" sz="6500">
                <a:solidFill>
                  <a:srgbClr val="D13B00"/>
                </a:solidFill>
                <a:latin typeface="Klein Heavy"/>
                <a:ea typeface="Klein Heavy"/>
                <a:cs typeface="Klein Heavy"/>
                <a:sym typeface="Klein Heavy"/>
              </a:rPr>
              <a:t>TERCIH İŞLEMLERI</a:t>
            </a:r>
          </a:p>
        </p:txBody>
      </p:sp>
      <p:sp>
        <p:nvSpPr>
          <p:cNvPr name="Freeform 4" id="4"/>
          <p:cNvSpPr/>
          <p:nvPr/>
        </p:nvSpPr>
        <p:spPr>
          <a:xfrm flipH="false" flipV="false" rot="5400000">
            <a:off x="-331786" y="7081832"/>
            <a:ext cx="4828648" cy="4902181"/>
          </a:xfrm>
          <a:custGeom>
            <a:avLst/>
            <a:gdLst/>
            <a:ahLst/>
            <a:cxnLst/>
            <a:rect r="r" b="b" t="t" l="l"/>
            <a:pathLst>
              <a:path h="4902181" w="4828648">
                <a:moveTo>
                  <a:pt x="0" y="0"/>
                </a:moveTo>
                <a:lnTo>
                  <a:pt x="4828647" y="0"/>
                </a:lnTo>
                <a:lnTo>
                  <a:pt x="4828647" y="4902180"/>
                </a:lnTo>
                <a:lnTo>
                  <a:pt x="0" y="49021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47721" y="2030898"/>
            <a:ext cx="16592557" cy="8005909"/>
          </a:xfrm>
          <a:custGeom>
            <a:avLst/>
            <a:gdLst/>
            <a:ahLst/>
            <a:cxnLst/>
            <a:rect r="r" b="b" t="t" l="l"/>
            <a:pathLst>
              <a:path h="8005909" w="16592557">
                <a:moveTo>
                  <a:pt x="0" y="0"/>
                </a:moveTo>
                <a:lnTo>
                  <a:pt x="16592558" y="0"/>
                </a:lnTo>
                <a:lnTo>
                  <a:pt x="16592558" y="8005909"/>
                </a:lnTo>
                <a:lnTo>
                  <a:pt x="0" y="80059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028700" y="2598975"/>
            <a:ext cx="15876089" cy="6933947"/>
          </a:xfrm>
          <a:prstGeom prst="rect">
            <a:avLst/>
          </a:prstGeom>
        </p:spPr>
        <p:txBody>
          <a:bodyPr anchor="t" rtlCol="false" tIns="0" lIns="0" bIns="0" rIns="0">
            <a:spAutoFit/>
          </a:bodyPr>
          <a:lstStyle/>
          <a:p>
            <a:pPr algn="just" marL="649847" indent="-324924" lvl="1">
              <a:lnSpc>
                <a:spcPts val="4213"/>
              </a:lnSpc>
              <a:buFont typeface="Arial"/>
              <a:buChar char="•"/>
            </a:pPr>
            <a:r>
              <a:rPr lang="en-US" b="true" sz="3009">
                <a:solidFill>
                  <a:srgbClr val="22524C"/>
                </a:solidFill>
                <a:latin typeface="Klein Bold"/>
                <a:ea typeface="Klein Bold"/>
                <a:cs typeface="Klein Bold"/>
                <a:sym typeface="Klein Bold"/>
              </a:rPr>
              <a:t>8’inci sınıfı başarıyla tamamlayan veya mezun durumda olan öğrenciler, yerleştirme işlemleri için tercih ve yerleştirmeye esas nakil başvurusunda bulunabilecektir.</a:t>
            </a:r>
          </a:p>
          <a:p>
            <a:pPr algn="just">
              <a:lnSpc>
                <a:spcPts val="4213"/>
              </a:lnSpc>
            </a:pPr>
          </a:p>
          <a:p>
            <a:pPr algn="just" marL="649847" indent="-324924" lvl="1">
              <a:lnSpc>
                <a:spcPts val="4213"/>
              </a:lnSpc>
              <a:buFont typeface="Arial"/>
              <a:buChar char="•"/>
            </a:pPr>
            <a:r>
              <a:rPr lang="en-US" b="true" sz="3009">
                <a:solidFill>
                  <a:srgbClr val="22524C"/>
                </a:solidFill>
                <a:latin typeface="Klein Bold"/>
                <a:ea typeface="Klein Bold"/>
                <a:cs typeface="Klein Bold"/>
                <a:sym typeface="Klein Bold"/>
              </a:rPr>
              <a:t>Tercih işlemi öğrenci ve velisi tarafından </a:t>
            </a:r>
            <a:r>
              <a:rPr lang="en-US" b="true" sz="3009">
                <a:solidFill>
                  <a:srgbClr val="D13B00"/>
                </a:solidFill>
                <a:latin typeface="Klein Bold"/>
                <a:ea typeface="Klein Bold"/>
                <a:cs typeface="Klein Bold"/>
                <a:sym typeface="Klein Bold"/>
              </a:rPr>
              <a:t>https://e-okul.meb.gov.tr</a:t>
            </a:r>
            <a:r>
              <a:rPr lang="en-US" b="true" sz="3009">
                <a:solidFill>
                  <a:srgbClr val="22524C"/>
                </a:solidFill>
                <a:latin typeface="Klein Bold"/>
                <a:ea typeface="Klein Bold"/>
                <a:cs typeface="Klein Bold"/>
                <a:sym typeface="Klein Bold"/>
              </a:rPr>
              <a:t> internet adresinden veya herhangi bir ortaokul/imam hatip ortaokulu müdürlüklerinden yapılabilecektir. Yapılan tercihler mutlaka ilgili ortaokul müdürlüklerine onaylatılacaktır. </a:t>
            </a:r>
          </a:p>
          <a:p>
            <a:pPr algn="just">
              <a:lnSpc>
                <a:spcPts val="4213"/>
              </a:lnSpc>
            </a:pPr>
          </a:p>
          <a:p>
            <a:pPr algn="just" marL="649847" indent="-324924" lvl="1">
              <a:lnSpc>
                <a:spcPts val="4213"/>
              </a:lnSpc>
              <a:buFont typeface="Arial"/>
              <a:buChar char="•"/>
            </a:pPr>
            <a:r>
              <a:rPr lang="en-US" b="true" sz="3009">
                <a:solidFill>
                  <a:srgbClr val="22524C"/>
                </a:solidFill>
                <a:latin typeface="Klein Bold"/>
                <a:ea typeface="Klein Bold"/>
                <a:cs typeface="Klein Bold"/>
                <a:sym typeface="Klein Bold"/>
              </a:rPr>
              <a:t>Sınavla öğrenci alan okullardan </a:t>
            </a:r>
            <a:r>
              <a:rPr lang="en-US" b="true" sz="3009" u="sng">
                <a:solidFill>
                  <a:srgbClr val="D13B00"/>
                </a:solidFill>
                <a:latin typeface="Klein Bold"/>
                <a:ea typeface="Klein Bold"/>
                <a:cs typeface="Klein Bold"/>
                <a:sym typeface="Klein Bold"/>
              </a:rPr>
              <a:t>en fazla 10 okul</a:t>
            </a:r>
            <a:r>
              <a:rPr lang="en-US" b="true" sz="3009">
                <a:solidFill>
                  <a:srgbClr val="22524C"/>
                </a:solidFill>
                <a:latin typeface="Klein Bold"/>
                <a:ea typeface="Klein Bold"/>
                <a:cs typeface="Klein Bold"/>
                <a:sym typeface="Klein Bold"/>
              </a:rPr>
              <a:t> tercih edilecek.</a:t>
            </a:r>
          </a:p>
          <a:p>
            <a:pPr algn="just">
              <a:lnSpc>
                <a:spcPts val="4213"/>
              </a:lnSpc>
            </a:pPr>
          </a:p>
          <a:p>
            <a:pPr algn="just" marL="649847" indent="-324924" lvl="1">
              <a:lnSpc>
                <a:spcPts val="4213"/>
              </a:lnSpc>
              <a:buFont typeface="Arial"/>
              <a:buChar char="•"/>
            </a:pPr>
            <a:r>
              <a:rPr lang="en-US" b="true" sz="3009" i="true">
                <a:solidFill>
                  <a:srgbClr val="22524C"/>
                </a:solidFill>
                <a:latin typeface="Klein Bold Italics"/>
                <a:ea typeface="Klein Bold Italics"/>
                <a:cs typeface="Klein Bold Italics"/>
                <a:sym typeface="Klein Bold Italics"/>
              </a:rPr>
              <a:t>Herhangi bir okula yerleşememesi durumunda; sınavsız öğrenci alan okullardan birine tercihlerine göre yerleştirilecek.</a:t>
            </a:r>
          </a:p>
        </p:txBody>
      </p:sp>
      <p:sp>
        <p:nvSpPr>
          <p:cNvPr name="Freeform 7" id="7"/>
          <p:cNvSpPr/>
          <p:nvPr/>
        </p:nvSpPr>
        <p:spPr>
          <a:xfrm flipH="false" flipV="false" rot="2282212">
            <a:off x="514526" y="556623"/>
            <a:ext cx="1028348" cy="1033987"/>
          </a:xfrm>
          <a:custGeom>
            <a:avLst/>
            <a:gdLst/>
            <a:ahLst/>
            <a:cxnLst/>
            <a:rect r="r" b="b" t="t" l="l"/>
            <a:pathLst>
              <a:path h="1033987" w="1028348">
                <a:moveTo>
                  <a:pt x="0" y="0"/>
                </a:moveTo>
                <a:lnTo>
                  <a:pt x="1028348" y="0"/>
                </a:lnTo>
                <a:lnTo>
                  <a:pt x="1028348" y="1033987"/>
                </a:lnTo>
                <a:lnTo>
                  <a:pt x="0" y="103398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5400000">
            <a:off x="13771095" y="-928678"/>
            <a:ext cx="4828648" cy="4902181"/>
          </a:xfrm>
          <a:custGeom>
            <a:avLst/>
            <a:gdLst/>
            <a:ahLst/>
            <a:cxnLst/>
            <a:rect r="r" b="b" t="t" l="l"/>
            <a:pathLst>
              <a:path h="4902181" w="4828648">
                <a:moveTo>
                  <a:pt x="0" y="0"/>
                </a:moveTo>
                <a:lnTo>
                  <a:pt x="4828647" y="0"/>
                </a:lnTo>
                <a:lnTo>
                  <a:pt x="4828647" y="4902181"/>
                </a:lnTo>
                <a:lnTo>
                  <a:pt x="0" y="49021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0">
            <a:off x="2283697" y="259774"/>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057039" y="401638"/>
            <a:ext cx="6173922" cy="1120775"/>
          </a:xfrm>
          <a:prstGeom prst="rect">
            <a:avLst/>
          </a:prstGeom>
        </p:spPr>
        <p:txBody>
          <a:bodyPr anchor="t" rtlCol="false" tIns="0" lIns="0" bIns="0" rIns="0">
            <a:spAutoFit/>
          </a:bodyPr>
          <a:lstStyle/>
          <a:p>
            <a:pPr algn="l" marL="0" indent="0" lvl="0">
              <a:lnSpc>
                <a:spcPts val="9100"/>
              </a:lnSpc>
              <a:spcBef>
                <a:spcPct val="0"/>
              </a:spcBef>
            </a:pPr>
            <a:r>
              <a:rPr lang="en-US" b="true" sz="6500">
                <a:solidFill>
                  <a:srgbClr val="D13B00"/>
                </a:solidFill>
                <a:latin typeface="Klein Heavy"/>
                <a:ea typeface="Klein Heavy"/>
                <a:cs typeface="Klein Heavy"/>
                <a:sym typeface="Klein Heavy"/>
              </a:rPr>
              <a:t>TERCİH SÜRECİ </a:t>
            </a:r>
          </a:p>
        </p:txBody>
      </p:sp>
      <p:sp>
        <p:nvSpPr>
          <p:cNvPr name="Freeform 4" id="4"/>
          <p:cNvSpPr/>
          <p:nvPr/>
        </p:nvSpPr>
        <p:spPr>
          <a:xfrm flipH="false" flipV="false" rot="5400000">
            <a:off x="-376416" y="6501371"/>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204380" y="2156658"/>
            <a:ext cx="15879241" cy="7661734"/>
          </a:xfrm>
          <a:custGeom>
            <a:avLst/>
            <a:gdLst/>
            <a:ahLst/>
            <a:cxnLst/>
            <a:rect r="r" b="b" t="t" l="l"/>
            <a:pathLst>
              <a:path h="7661734" w="15879241">
                <a:moveTo>
                  <a:pt x="0" y="0"/>
                </a:moveTo>
                <a:lnTo>
                  <a:pt x="15879240" y="0"/>
                </a:lnTo>
                <a:lnTo>
                  <a:pt x="15879240" y="7661734"/>
                </a:lnTo>
                <a:lnTo>
                  <a:pt x="0" y="7661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204380" y="3413823"/>
            <a:ext cx="15415750" cy="4715547"/>
          </a:xfrm>
          <a:prstGeom prst="rect">
            <a:avLst/>
          </a:prstGeom>
        </p:spPr>
        <p:txBody>
          <a:bodyPr anchor="t" rtlCol="false" tIns="0" lIns="0" bIns="0" rIns="0">
            <a:spAutoFit/>
          </a:bodyPr>
          <a:lstStyle/>
          <a:p>
            <a:pPr algn="just" marL="722950" indent="-361475" lvl="1">
              <a:lnSpc>
                <a:spcPts val="4687"/>
              </a:lnSpc>
              <a:buFont typeface="Arial"/>
              <a:buChar char="•"/>
            </a:pPr>
            <a:r>
              <a:rPr lang="en-US" b="true" sz="3348">
                <a:solidFill>
                  <a:srgbClr val="22524C"/>
                </a:solidFill>
                <a:latin typeface="Klein Bold"/>
                <a:ea typeface="Klein Bold"/>
                <a:cs typeface="Klein Bold"/>
                <a:sym typeface="Klein Bold"/>
              </a:rPr>
              <a:t>Merkezi sınava giren öğrenciler;</a:t>
            </a:r>
            <a:r>
              <a:rPr lang="en-US" sz="3348">
                <a:solidFill>
                  <a:srgbClr val="22524C"/>
                </a:solidFill>
                <a:latin typeface="Klein"/>
                <a:ea typeface="Klein"/>
                <a:cs typeface="Klein"/>
                <a:sym typeface="Klein"/>
              </a:rPr>
              <a:t> Merkezî Sınav Puanı İle Öğrenci Alan Okullar, Yerel Yerleştirme İle Öğrenci Alan Okullar ve Pansiyonlu Okullar olmak üzere 3 (üç) grupta tercih yapabileceklerdir.</a:t>
            </a:r>
          </a:p>
          <a:p>
            <a:pPr algn="just">
              <a:lnSpc>
                <a:spcPts val="4687"/>
              </a:lnSpc>
            </a:pPr>
          </a:p>
          <a:p>
            <a:pPr algn="just">
              <a:lnSpc>
                <a:spcPts val="4687"/>
              </a:lnSpc>
            </a:pPr>
          </a:p>
          <a:p>
            <a:pPr algn="just" marL="722950" indent="-361475" lvl="1">
              <a:lnSpc>
                <a:spcPts val="4687"/>
              </a:lnSpc>
              <a:buFont typeface="Arial"/>
              <a:buChar char="•"/>
            </a:pPr>
            <a:r>
              <a:rPr lang="en-US" b="true" sz="3348">
                <a:solidFill>
                  <a:srgbClr val="22524C"/>
                </a:solidFill>
                <a:latin typeface="Klein Bold"/>
                <a:ea typeface="Klein Bold"/>
                <a:cs typeface="Klein Bold"/>
                <a:sym typeface="Klein Bold"/>
              </a:rPr>
              <a:t>Merkezî Sınava girmeyen öğrenciler</a:t>
            </a:r>
            <a:r>
              <a:rPr lang="en-US" sz="3348">
                <a:solidFill>
                  <a:srgbClr val="22524C"/>
                </a:solidFill>
                <a:latin typeface="Klein"/>
                <a:ea typeface="Klein"/>
                <a:cs typeface="Klein"/>
                <a:sym typeface="Klein"/>
              </a:rPr>
              <a:t> ise Yerel Yerleştirme ile Öğrenci Alan Okullar ve Pansiyonlu Okullar olmak üzere 2 (iki) grupta tercih yapabileceklerdir</a:t>
            </a:r>
          </a:p>
        </p:txBody>
      </p:sp>
      <p:sp>
        <p:nvSpPr>
          <p:cNvPr name="Freeform 7" id="7"/>
          <p:cNvSpPr/>
          <p:nvPr/>
        </p:nvSpPr>
        <p:spPr>
          <a:xfrm flipH="false" flipV="false" rot="2282212">
            <a:off x="452960" y="767059"/>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5400000">
            <a:off x="13726465" y="-928678"/>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3599106">
            <a:off x="79636" y="806311"/>
            <a:ext cx="1151481" cy="1157796"/>
          </a:xfrm>
          <a:custGeom>
            <a:avLst/>
            <a:gdLst/>
            <a:ahLst/>
            <a:cxnLst/>
            <a:rect r="r" b="b" t="t" l="l"/>
            <a:pathLst>
              <a:path h="1157796" w="1151481">
                <a:moveTo>
                  <a:pt x="0" y="0"/>
                </a:moveTo>
                <a:lnTo>
                  <a:pt x="1151481" y="0"/>
                </a:lnTo>
                <a:lnTo>
                  <a:pt x="1151481" y="1157796"/>
                </a:lnTo>
                <a:lnTo>
                  <a:pt x="0" y="11577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2173319"/>
            <a:ext cx="16230600" cy="7831265"/>
          </a:xfrm>
          <a:custGeom>
            <a:avLst/>
            <a:gdLst/>
            <a:ahLst/>
            <a:cxnLst/>
            <a:rect r="r" b="b" t="t" l="l"/>
            <a:pathLst>
              <a:path h="7831265" w="16230600">
                <a:moveTo>
                  <a:pt x="0" y="0"/>
                </a:moveTo>
                <a:lnTo>
                  <a:pt x="16230600" y="0"/>
                </a:lnTo>
                <a:lnTo>
                  <a:pt x="16230600" y="7831265"/>
                </a:lnTo>
                <a:lnTo>
                  <a:pt x="0" y="78312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173686" y="2998785"/>
            <a:ext cx="15609862" cy="6037458"/>
          </a:xfrm>
          <a:prstGeom prst="rect">
            <a:avLst/>
          </a:prstGeom>
        </p:spPr>
        <p:txBody>
          <a:bodyPr anchor="t" rtlCol="false" tIns="0" lIns="0" bIns="0" rIns="0">
            <a:spAutoFit/>
          </a:bodyPr>
          <a:lstStyle/>
          <a:p>
            <a:pPr algn="just" marL="817489" indent="-408744" lvl="1">
              <a:lnSpc>
                <a:spcPts val="6058"/>
              </a:lnSpc>
              <a:buFont typeface="Arial"/>
              <a:buChar char="•"/>
            </a:pPr>
            <a:r>
              <a:rPr lang="en-US" b="true" sz="3786">
                <a:solidFill>
                  <a:srgbClr val="22524C"/>
                </a:solidFill>
                <a:latin typeface="Klein Bold"/>
                <a:ea typeface="Klein Bold"/>
                <a:cs typeface="Klein Bold"/>
                <a:sym typeface="Klein Bold"/>
              </a:rPr>
              <a:t>Öğrenciler, ilk olarak “Yerel Yerleştirme ile Öğrenci Alan Okullar” ekranından tercih yapacaklardır. Yerel yerleştirme tercihlerinden ilk 3  okulu Kayıt Alanından seçmek şartıyla öğrenciler en fazla 5 okul tercihinde bulunabileceklerdir. </a:t>
            </a:r>
          </a:p>
          <a:p>
            <a:pPr algn="just">
              <a:lnSpc>
                <a:spcPts val="6058"/>
              </a:lnSpc>
              <a:spcBef>
                <a:spcPct val="0"/>
              </a:spcBef>
            </a:pPr>
          </a:p>
          <a:p>
            <a:pPr algn="just" marL="817489" indent="-408744" lvl="1">
              <a:lnSpc>
                <a:spcPts val="6058"/>
              </a:lnSpc>
              <a:buFont typeface="Arial"/>
              <a:buChar char="•"/>
            </a:pPr>
            <a:r>
              <a:rPr lang="en-US" b="true" sz="3786">
                <a:solidFill>
                  <a:srgbClr val="22524C"/>
                </a:solidFill>
                <a:latin typeface="Klein Bold"/>
                <a:ea typeface="Klein Bold"/>
                <a:cs typeface="Klein Bold"/>
                <a:sym typeface="Klein Bold"/>
              </a:rPr>
              <a:t>Yapılan tercihlerde; aynı okul türünden (Anadolu Lisesi, Mesleki ve Teknik Anadolu Lisesi, Anadolu İmam Hatip Lisesi) en fazla 3 okul seçilebilecektir.</a:t>
            </a:r>
          </a:p>
        </p:txBody>
      </p:sp>
      <p:sp>
        <p:nvSpPr>
          <p:cNvPr name="Freeform 5" id="5"/>
          <p:cNvSpPr/>
          <p:nvPr/>
        </p:nvSpPr>
        <p:spPr>
          <a:xfrm flipH="false" flipV="false" rot="0">
            <a:off x="2283697" y="259774"/>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6057039" y="401638"/>
            <a:ext cx="6173922" cy="1120775"/>
          </a:xfrm>
          <a:prstGeom prst="rect">
            <a:avLst/>
          </a:prstGeom>
        </p:spPr>
        <p:txBody>
          <a:bodyPr anchor="t" rtlCol="false" tIns="0" lIns="0" bIns="0" rIns="0">
            <a:spAutoFit/>
          </a:bodyPr>
          <a:lstStyle/>
          <a:p>
            <a:pPr algn="l" marL="0" indent="0" lvl="0">
              <a:lnSpc>
                <a:spcPts val="9100"/>
              </a:lnSpc>
              <a:spcBef>
                <a:spcPct val="0"/>
              </a:spcBef>
            </a:pPr>
            <a:r>
              <a:rPr lang="en-US" b="true" sz="6500">
                <a:solidFill>
                  <a:srgbClr val="D13B00"/>
                </a:solidFill>
                <a:latin typeface="Klein Heavy"/>
                <a:ea typeface="Klein Heavy"/>
                <a:cs typeface="Klein Heavy"/>
                <a:sym typeface="Klein Heavy"/>
              </a:rPr>
              <a:t>TERCİH SÜRECİ </a:t>
            </a:r>
          </a:p>
        </p:txBody>
      </p:sp>
      <p:sp>
        <p:nvSpPr>
          <p:cNvPr name="Freeform 7" id="7"/>
          <p:cNvSpPr/>
          <p:nvPr/>
        </p:nvSpPr>
        <p:spPr>
          <a:xfrm flipH="false" flipV="false" rot="-5400000">
            <a:off x="13525633" y="-1107937"/>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5586295">
            <a:off x="-375489" y="6807210"/>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950296" y="6314917"/>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11491" y="2017117"/>
            <a:ext cx="16665017" cy="8040871"/>
          </a:xfrm>
          <a:custGeom>
            <a:avLst/>
            <a:gdLst/>
            <a:ahLst/>
            <a:cxnLst/>
            <a:rect r="r" b="b" t="t" l="l"/>
            <a:pathLst>
              <a:path h="8040871" w="16665017">
                <a:moveTo>
                  <a:pt x="0" y="0"/>
                </a:moveTo>
                <a:lnTo>
                  <a:pt x="16665018" y="0"/>
                </a:lnTo>
                <a:lnTo>
                  <a:pt x="16665018" y="8040870"/>
                </a:lnTo>
                <a:lnTo>
                  <a:pt x="0" y="80408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811491" y="2525109"/>
            <a:ext cx="16079616" cy="6939160"/>
          </a:xfrm>
          <a:prstGeom prst="rect">
            <a:avLst/>
          </a:prstGeom>
        </p:spPr>
        <p:txBody>
          <a:bodyPr anchor="t" rtlCol="false" tIns="0" lIns="0" bIns="0" rIns="0">
            <a:spAutoFit/>
          </a:bodyPr>
          <a:lstStyle/>
          <a:p>
            <a:pPr algn="just" marL="848424" indent="-424212" lvl="1">
              <a:lnSpc>
                <a:spcPts val="5501"/>
              </a:lnSpc>
              <a:buFont typeface="Arial"/>
              <a:buChar char="•"/>
            </a:pPr>
            <a:r>
              <a:rPr lang="en-US" sz="3929">
                <a:solidFill>
                  <a:srgbClr val="22524C"/>
                </a:solidFill>
                <a:latin typeface="Klein"/>
                <a:ea typeface="Klein"/>
                <a:cs typeface="Klein"/>
                <a:sym typeface="Klein"/>
              </a:rPr>
              <a:t>Yerel yerleştirme ile öğrenci alan okullar için tercihlerini yaparak kayıt işlemini tamamlayan öğrenciler, istemeleri hâlinde merkezî sınavla öğrenci alan okullar için açılacak</a:t>
            </a:r>
            <a:r>
              <a:rPr lang="en-US" b="true" sz="3929">
                <a:solidFill>
                  <a:srgbClr val="D13B00"/>
                </a:solidFill>
                <a:latin typeface="Klein Bold"/>
                <a:ea typeface="Klein Bold"/>
                <a:cs typeface="Klein Bold"/>
                <a:sym typeface="Klein Bold"/>
              </a:rPr>
              <a:t> “Merkezî Sınavla Öğrenci Alan Okullar”</a:t>
            </a:r>
            <a:r>
              <a:rPr lang="en-US" sz="3929">
                <a:solidFill>
                  <a:srgbClr val="22524C"/>
                </a:solidFill>
                <a:latin typeface="Klein"/>
                <a:ea typeface="Klein"/>
                <a:cs typeface="Klein"/>
                <a:sym typeface="Klein"/>
              </a:rPr>
              <a:t> ekranından </a:t>
            </a:r>
            <a:r>
              <a:rPr lang="en-US" b="true" sz="3929">
                <a:solidFill>
                  <a:srgbClr val="D13B00"/>
                </a:solidFill>
                <a:latin typeface="Klein Bold"/>
                <a:ea typeface="Klein Bold"/>
                <a:cs typeface="Klein Bold"/>
                <a:sym typeface="Klein Bold"/>
              </a:rPr>
              <a:t>en fazla 10 okul</a:t>
            </a:r>
            <a:r>
              <a:rPr lang="en-US" sz="3929">
                <a:solidFill>
                  <a:srgbClr val="22524C"/>
                </a:solidFill>
                <a:latin typeface="Klein"/>
                <a:ea typeface="Klein"/>
                <a:cs typeface="Klein"/>
                <a:sym typeface="Klein"/>
              </a:rPr>
              <a:t>; </a:t>
            </a:r>
            <a:r>
              <a:rPr lang="en-US" b="true" sz="3929">
                <a:solidFill>
                  <a:srgbClr val="231915"/>
                </a:solidFill>
                <a:latin typeface="Klein Bold"/>
                <a:ea typeface="Klein Bold"/>
                <a:cs typeface="Klein Bold"/>
                <a:sym typeface="Klein Bold"/>
              </a:rPr>
              <a:t>“Pansiyonlu Okullar”</a:t>
            </a:r>
            <a:r>
              <a:rPr lang="en-US" sz="3929">
                <a:solidFill>
                  <a:srgbClr val="22524C"/>
                </a:solidFill>
                <a:latin typeface="Klein"/>
                <a:ea typeface="Klein"/>
                <a:cs typeface="Klein"/>
                <a:sym typeface="Klein"/>
              </a:rPr>
              <a:t> tercih ekranından da </a:t>
            </a:r>
            <a:r>
              <a:rPr lang="en-US" b="true" sz="3929">
                <a:solidFill>
                  <a:srgbClr val="231915"/>
                </a:solidFill>
                <a:latin typeface="Klein Bold"/>
                <a:ea typeface="Klein Bold"/>
                <a:cs typeface="Klein Bold"/>
                <a:sym typeface="Klein Bold"/>
              </a:rPr>
              <a:t>en fazla 5 okul</a:t>
            </a:r>
            <a:r>
              <a:rPr lang="en-US" sz="3929">
                <a:solidFill>
                  <a:srgbClr val="22524C"/>
                </a:solidFill>
                <a:latin typeface="Klein"/>
                <a:ea typeface="Klein"/>
                <a:cs typeface="Klein"/>
                <a:sym typeface="Klein"/>
              </a:rPr>
              <a:t> olmak üzere toplamda </a:t>
            </a:r>
            <a:r>
              <a:rPr lang="en-US" b="true" sz="3929">
                <a:solidFill>
                  <a:srgbClr val="D13B00"/>
                </a:solidFill>
                <a:latin typeface="Klein Bold"/>
                <a:ea typeface="Klein Bold"/>
                <a:cs typeface="Klein Bold"/>
                <a:sym typeface="Klein Bold"/>
              </a:rPr>
              <a:t>20 okul</a:t>
            </a:r>
            <a:r>
              <a:rPr lang="en-US" sz="3929">
                <a:solidFill>
                  <a:srgbClr val="22524C"/>
                </a:solidFill>
                <a:latin typeface="Klein"/>
                <a:ea typeface="Klein"/>
                <a:cs typeface="Klein"/>
                <a:sym typeface="Klein"/>
              </a:rPr>
              <a:t> tercihinde bulunabilecektir.</a:t>
            </a:r>
          </a:p>
          <a:p>
            <a:pPr algn="just">
              <a:lnSpc>
                <a:spcPts val="5501"/>
              </a:lnSpc>
            </a:pPr>
          </a:p>
          <a:p>
            <a:pPr algn="just" marL="848424" indent="-424212" lvl="1">
              <a:lnSpc>
                <a:spcPts val="5501"/>
              </a:lnSpc>
              <a:buFont typeface="Arial"/>
              <a:buChar char="•"/>
            </a:pPr>
            <a:r>
              <a:rPr lang="en-US" b="true" sz="3929">
                <a:solidFill>
                  <a:srgbClr val="22524C"/>
                </a:solidFill>
                <a:latin typeface="Klein Bold"/>
                <a:ea typeface="Klein Bold"/>
                <a:cs typeface="Klein Bold"/>
                <a:sym typeface="Klein Bold"/>
              </a:rPr>
              <a:t>Sınava katılmayan öğrencilere Merkezî Sınavla Öğrenci Alan Okullar tercih ekranı açılmayacaktır.</a:t>
            </a:r>
          </a:p>
        </p:txBody>
      </p:sp>
      <p:sp>
        <p:nvSpPr>
          <p:cNvPr name="Freeform 5" id="5"/>
          <p:cNvSpPr/>
          <p:nvPr/>
        </p:nvSpPr>
        <p:spPr>
          <a:xfrm flipH="false" flipV="false" rot="0">
            <a:off x="2283697" y="259774"/>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6057039" y="401638"/>
            <a:ext cx="6173922" cy="1120775"/>
          </a:xfrm>
          <a:prstGeom prst="rect">
            <a:avLst/>
          </a:prstGeom>
        </p:spPr>
        <p:txBody>
          <a:bodyPr anchor="t" rtlCol="false" tIns="0" lIns="0" bIns="0" rIns="0">
            <a:spAutoFit/>
          </a:bodyPr>
          <a:lstStyle/>
          <a:p>
            <a:pPr algn="l" marL="0" indent="0" lvl="0">
              <a:lnSpc>
                <a:spcPts val="9100"/>
              </a:lnSpc>
              <a:spcBef>
                <a:spcPct val="0"/>
              </a:spcBef>
            </a:pPr>
            <a:r>
              <a:rPr lang="en-US" b="true" sz="6500">
                <a:solidFill>
                  <a:srgbClr val="D13B00"/>
                </a:solidFill>
                <a:latin typeface="Klein Heavy"/>
                <a:ea typeface="Klein Heavy"/>
                <a:cs typeface="Klein Heavy"/>
                <a:sym typeface="Klein Heavy"/>
              </a:rPr>
              <a:t>TERCİH SÜRECİ </a:t>
            </a:r>
          </a:p>
        </p:txBody>
      </p:sp>
      <p:sp>
        <p:nvSpPr>
          <p:cNvPr name="Freeform 7" id="7"/>
          <p:cNvSpPr/>
          <p:nvPr/>
        </p:nvSpPr>
        <p:spPr>
          <a:xfrm flipH="false" flipV="false" rot="2282212">
            <a:off x="452960" y="408026"/>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5400000">
            <a:off x="13838039" y="-928678"/>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0">
            <a:off x="1940984" y="2688472"/>
            <a:ext cx="14406033" cy="4910056"/>
          </a:xfrm>
          <a:custGeom>
            <a:avLst/>
            <a:gdLst/>
            <a:ahLst/>
            <a:cxnLst/>
            <a:rect r="r" b="b" t="t" l="l"/>
            <a:pathLst>
              <a:path h="4910056" w="14406033">
                <a:moveTo>
                  <a:pt x="0" y="0"/>
                </a:moveTo>
                <a:lnTo>
                  <a:pt x="14406032" y="0"/>
                </a:lnTo>
                <a:lnTo>
                  <a:pt x="14406032" y="4910056"/>
                </a:lnTo>
                <a:lnTo>
                  <a:pt x="0" y="49100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338808" y="3940175"/>
            <a:ext cx="9610384" cy="2273300"/>
          </a:xfrm>
          <a:prstGeom prst="rect">
            <a:avLst/>
          </a:prstGeom>
        </p:spPr>
        <p:txBody>
          <a:bodyPr anchor="t" rtlCol="false" tIns="0" lIns="0" bIns="0" rIns="0">
            <a:spAutoFit/>
          </a:bodyPr>
          <a:lstStyle/>
          <a:p>
            <a:pPr algn="ctr" marL="0" indent="0" lvl="0">
              <a:lnSpc>
                <a:spcPts val="9100"/>
              </a:lnSpc>
              <a:spcBef>
                <a:spcPct val="0"/>
              </a:spcBef>
            </a:pPr>
            <a:r>
              <a:rPr lang="en-US" b="true" sz="6500">
                <a:solidFill>
                  <a:srgbClr val="D13B00"/>
                </a:solidFill>
                <a:latin typeface="Klein Heavy"/>
                <a:ea typeface="Klein Heavy"/>
                <a:cs typeface="Klein Heavy"/>
                <a:sym typeface="Klein Heavy"/>
              </a:rPr>
              <a:t>MERKEZI VE YEREL YERLEŞTIRME SÜRECI</a:t>
            </a:r>
          </a:p>
        </p:txBody>
      </p:sp>
      <p:sp>
        <p:nvSpPr>
          <p:cNvPr name="Freeform 4" id="4"/>
          <p:cNvSpPr/>
          <p:nvPr/>
        </p:nvSpPr>
        <p:spPr>
          <a:xfrm flipH="false" flipV="false" rot="2282212">
            <a:off x="16508294" y="8860027"/>
            <a:ext cx="792202" cy="796547"/>
          </a:xfrm>
          <a:custGeom>
            <a:avLst/>
            <a:gdLst/>
            <a:ahLst/>
            <a:cxnLst/>
            <a:rect r="r" b="b" t="t" l="l"/>
            <a:pathLst>
              <a:path h="796547" w="792202">
                <a:moveTo>
                  <a:pt x="0" y="0"/>
                </a:moveTo>
                <a:lnTo>
                  <a:pt x="792202" y="0"/>
                </a:lnTo>
                <a:lnTo>
                  <a:pt x="792202" y="796546"/>
                </a:lnTo>
                <a:lnTo>
                  <a:pt x="0" y="796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2282212">
            <a:off x="1189977" y="800623"/>
            <a:ext cx="792202" cy="796547"/>
          </a:xfrm>
          <a:custGeom>
            <a:avLst/>
            <a:gdLst/>
            <a:ahLst/>
            <a:cxnLst/>
            <a:rect r="r" b="b" t="t" l="l"/>
            <a:pathLst>
              <a:path h="796547" w="792202">
                <a:moveTo>
                  <a:pt x="0" y="0"/>
                </a:moveTo>
                <a:lnTo>
                  <a:pt x="792202" y="0"/>
                </a:lnTo>
                <a:lnTo>
                  <a:pt x="792202" y="796546"/>
                </a:lnTo>
                <a:lnTo>
                  <a:pt x="0" y="796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2282212">
            <a:off x="555083" y="2109574"/>
            <a:ext cx="1151481" cy="1157796"/>
          </a:xfrm>
          <a:custGeom>
            <a:avLst/>
            <a:gdLst/>
            <a:ahLst/>
            <a:cxnLst/>
            <a:rect r="r" b="b" t="t" l="l"/>
            <a:pathLst>
              <a:path h="1157796" w="1151481">
                <a:moveTo>
                  <a:pt x="0" y="0"/>
                </a:moveTo>
                <a:lnTo>
                  <a:pt x="1151481" y="0"/>
                </a:lnTo>
                <a:lnTo>
                  <a:pt x="1151481" y="1157796"/>
                </a:lnTo>
                <a:lnTo>
                  <a:pt x="0" y="115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2282212">
            <a:off x="16581436" y="7310950"/>
            <a:ext cx="1151481" cy="1157796"/>
          </a:xfrm>
          <a:custGeom>
            <a:avLst/>
            <a:gdLst/>
            <a:ahLst/>
            <a:cxnLst/>
            <a:rect r="r" b="b" t="t" l="l"/>
            <a:pathLst>
              <a:path h="1157796" w="1151481">
                <a:moveTo>
                  <a:pt x="0" y="0"/>
                </a:moveTo>
                <a:lnTo>
                  <a:pt x="1151481" y="0"/>
                </a:lnTo>
                <a:lnTo>
                  <a:pt x="1151481" y="1157796"/>
                </a:lnTo>
                <a:lnTo>
                  <a:pt x="0" y="115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5400000">
            <a:off x="13394155" y="-262298"/>
            <a:ext cx="5364948" cy="5446648"/>
          </a:xfrm>
          <a:custGeom>
            <a:avLst/>
            <a:gdLst/>
            <a:ahLst/>
            <a:cxnLst/>
            <a:rect r="r" b="b" t="t" l="l"/>
            <a:pathLst>
              <a:path h="5446648" w="5364948">
                <a:moveTo>
                  <a:pt x="0" y="0"/>
                </a:moveTo>
                <a:lnTo>
                  <a:pt x="5364948" y="0"/>
                </a:lnTo>
                <a:lnTo>
                  <a:pt x="5364948" y="5446648"/>
                </a:lnTo>
                <a:lnTo>
                  <a:pt x="0" y="54466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5400000">
            <a:off x="-270867" y="5608783"/>
            <a:ext cx="4828648" cy="4902181"/>
          </a:xfrm>
          <a:custGeom>
            <a:avLst/>
            <a:gdLst/>
            <a:ahLst/>
            <a:cxnLst/>
            <a:rect r="r" b="b" t="t" l="l"/>
            <a:pathLst>
              <a:path h="4902181" w="4828648">
                <a:moveTo>
                  <a:pt x="0" y="0"/>
                </a:moveTo>
                <a:lnTo>
                  <a:pt x="4828647" y="0"/>
                </a:lnTo>
                <a:lnTo>
                  <a:pt x="4828647" y="4902181"/>
                </a:lnTo>
                <a:lnTo>
                  <a:pt x="0" y="4902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5552609">
            <a:off x="-359148" y="6389797"/>
            <a:ext cx="4828648" cy="4902181"/>
          </a:xfrm>
          <a:custGeom>
            <a:avLst/>
            <a:gdLst/>
            <a:ahLst/>
            <a:cxnLst/>
            <a:rect r="r" b="b" t="t" l="l"/>
            <a:pathLst>
              <a:path h="4902181" w="4828648">
                <a:moveTo>
                  <a:pt x="0" y="0"/>
                </a:moveTo>
                <a:lnTo>
                  <a:pt x="4828647" y="0"/>
                </a:lnTo>
                <a:lnTo>
                  <a:pt x="4828647" y="4902181"/>
                </a:lnTo>
                <a:lnTo>
                  <a:pt x="0" y="4902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48610" y="0"/>
            <a:ext cx="14790780" cy="10335058"/>
          </a:xfrm>
          <a:custGeom>
            <a:avLst/>
            <a:gdLst/>
            <a:ahLst/>
            <a:cxnLst/>
            <a:rect r="r" b="b" t="t" l="l"/>
            <a:pathLst>
              <a:path h="10335058" w="14790780">
                <a:moveTo>
                  <a:pt x="0" y="0"/>
                </a:moveTo>
                <a:lnTo>
                  <a:pt x="14790780" y="0"/>
                </a:lnTo>
                <a:lnTo>
                  <a:pt x="14790780" y="10335058"/>
                </a:lnTo>
                <a:lnTo>
                  <a:pt x="0" y="103350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283697" y="1247199"/>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4500324" y="1389062"/>
            <a:ext cx="9287351" cy="1120775"/>
          </a:xfrm>
          <a:prstGeom prst="rect">
            <a:avLst/>
          </a:prstGeom>
        </p:spPr>
        <p:txBody>
          <a:bodyPr anchor="t" rtlCol="false" tIns="0" lIns="0" bIns="0" rIns="0">
            <a:spAutoFit/>
          </a:bodyPr>
          <a:lstStyle/>
          <a:p>
            <a:pPr algn="l" marL="0" indent="0" lvl="0">
              <a:lnSpc>
                <a:spcPts val="9100"/>
              </a:lnSpc>
              <a:spcBef>
                <a:spcPct val="0"/>
              </a:spcBef>
            </a:pPr>
            <a:r>
              <a:rPr lang="en-US" b="true" sz="6500">
                <a:solidFill>
                  <a:srgbClr val="D13B00"/>
                </a:solidFill>
                <a:latin typeface="Klein Heavy"/>
                <a:ea typeface="Klein Heavy"/>
                <a:cs typeface="Klein Heavy"/>
                <a:sym typeface="Klein Heavy"/>
              </a:rPr>
              <a:t>Merkezi  Yerleştirme</a:t>
            </a:r>
          </a:p>
        </p:txBody>
      </p:sp>
      <p:sp>
        <p:nvSpPr>
          <p:cNvPr name="TextBox 6" id="6"/>
          <p:cNvSpPr txBox="true"/>
          <p:nvPr/>
        </p:nvSpPr>
        <p:spPr>
          <a:xfrm rot="0">
            <a:off x="2055176" y="3289300"/>
            <a:ext cx="13934274" cy="1799590"/>
          </a:xfrm>
          <a:prstGeom prst="rect">
            <a:avLst/>
          </a:prstGeom>
        </p:spPr>
        <p:txBody>
          <a:bodyPr anchor="t" rtlCol="false" tIns="0" lIns="0" bIns="0" rIns="0">
            <a:spAutoFit/>
          </a:bodyPr>
          <a:lstStyle/>
          <a:p>
            <a:pPr algn="just" marL="734061" indent="-367031" lvl="1">
              <a:lnSpc>
                <a:spcPts val="4760"/>
              </a:lnSpc>
              <a:buFont typeface="Arial"/>
              <a:buChar char="•"/>
            </a:pPr>
            <a:r>
              <a:rPr lang="en-US" sz="3400">
                <a:solidFill>
                  <a:srgbClr val="22524C"/>
                </a:solidFill>
                <a:latin typeface="Klein"/>
                <a:ea typeface="Klein"/>
                <a:cs typeface="Klein"/>
                <a:sym typeface="Klein"/>
              </a:rPr>
              <a:t>Merkezî sınavla öğrenci alan okulların belirlenen kontenjanlarına </a:t>
            </a:r>
            <a:r>
              <a:rPr lang="en-US" b="true" sz="3400">
                <a:solidFill>
                  <a:srgbClr val="22524C"/>
                </a:solidFill>
                <a:latin typeface="Klein Bold"/>
                <a:ea typeface="Klein Bold"/>
                <a:cs typeface="Klein Bold"/>
                <a:sym typeface="Klein Bold"/>
              </a:rPr>
              <a:t>puan üstünlüğüne göre</a:t>
            </a:r>
            <a:r>
              <a:rPr lang="en-US" sz="3400">
                <a:solidFill>
                  <a:srgbClr val="22524C"/>
                </a:solidFill>
                <a:latin typeface="Klein"/>
                <a:ea typeface="Klein"/>
                <a:cs typeface="Klein"/>
                <a:sym typeface="Klein"/>
              </a:rPr>
              <a:t> tercihleri doğrultusunda yerleştirme yapılacaktır.</a:t>
            </a:r>
          </a:p>
        </p:txBody>
      </p:sp>
      <p:sp>
        <p:nvSpPr>
          <p:cNvPr name="TextBox 7" id="7"/>
          <p:cNvSpPr txBox="true"/>
          <p:nvPr/>
        </p:nvSpPr>
        <p:spPr>
          <a:xfrm rot="0">
            <a:off x="2055176" y="5415502"/>
            <a:ext cx="13934274" cy="4201033"/>
          </a:xfrm>
          <a:prstGeom prst="rect">
            <a:avLst/>
          </a:prstGeom>
        </p:spPr>
        <p:txBody>
          <a:bodyPr anchor="t" rtlCol="false" tIns="0" lIns="0" bIns="0" rIns="0">
            <a:spAutoFit/>
          </a:bodyPr>
          <a:lstStyle/>
          <a:p>
            <a:pPr algn="just" marL="734061" indent="-367031" lvl="1">
              <a:lnSpc>
                <a:spcPts val="5576"/>
              </a:lnSpc>
              <a:buFont typeface="Arial"/>
              <a:buChar char="•"/>
            </a:pPr>
            <a:r>
              <a:rPr lang="en-US" sz="3400">
                <a:solidFill>
                  <a:srgbClr val="22524C"/>
                </a:solidFill>
                <a:latin typeface="Klein"/>
                <a:ea typeface="Klein"/>
                <a:cs typeface="Klein"/>
                <a:sym typeface="Klein"/>
              </a:rPr>
              <a:t>Sınavla öğrenci alan okullarda Merkezî Sınav Puanının eşitliği hâlinde sırasıyla;</a:t>
            </a:r>
            <a:r>
              <a:rPr lang="en-US" b="true" sz="3400">
                <a:solidFill>
                  <a:srgbClr val="22524C"/>
                </a:solidFill>
                <a:latin typeface="Klein Bold"/>
                <a:ea typeface="Klein Bold"/>
                <a:cs typeface="Klein Bold"/>
                <a:sym typeface="Klein Bold"/>
              </a:rPr>
              <a:t> Okul Başarı Puanı (OBP) üstünlüğüne, sırasıyla 8’inci, 7’nci ve 6’ncı sınıflardaki Yıl Sonu Başarı Puanı (YBP) üstünlüğüne, 8’inci sınıfta özürsüz devamsızlık yapılan gün sayısının azlığına, tercih önceliğine ve öğrencinin doğum tarihine göre yaşı küçük olana bakılarak</a:t>
            </a:r>
            <a:r>
              <a:rPr lang="en-US" sz="3400">
                <a:solidFill>
                  <a:srgbClr val="22524C"/>
                </a:solidFill>
                <a:latin typeface="Klein"/>
                <a:ea typeface="Klein"/>
                <a:cs typeface="Klein"/>
                <a:sym typeface="Klein"/>
              </a:rPr>
              <a:t> yerleştirme yapılır</a:t>
            </a:r>
          </a:p>
        </p:txBody>
      </p:sp>
      <p:sp>
        <p:nvSpPr>
          <p:cNvPr name="Freeform 8" id="8"/>
          <p:cNvSpPr/>
          <p:nvPr/>
        </p:nvSpPr>
        <p:spPr>
          <a:xfrm flipH="false" flipV="false" rot="2282212">
            <a:off x="445006" y="1969429"/>
            <a:ext cx="836913" cy="841503"/>
          </a:xfrm>
          <a:custGeom>
            <a:avLst/>
            <a:gdLst/>
            <a:ahLst/>
            <a:cxnLst/>
            <a:rect r="r" b="b" t="t" l="l"/>
            <a:pathLst>
              <a:path h="841503" w="836913">
                <a:moveTo>
                  <a:pt x="0" y="0"/>
                </a:moveTo>
                <a:lnTo>
                  <a:pt x="836913" y="0"/>
                </a:lnTo>
                <a:lnTo>
                  <a:pt x="836913" y="841504"/>
                </a:lnTo>
                <a:lnTo>
                  <a:pt x="0" y="84150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5400000">
            <a:off x="13592227" y="-930926"/>
            <a:ext cx="5123869" cy="5201897"/>
          </a:xfrm>
          <a:custGeom>
            <a:avLst/>
            <a:gdLst/>
            <a:ahLst/>
            <a:cxnLst/>
            <a:rect r="r" b="b" t="t" l="l"/>
            <a:pathLst>
              <a:path h="5201897" w="5123869">
                <a:moveTo>
                  <a:pt x="0" y="0"/>
                </a:moveTo>
                <a:lnTo>
                  <a:pt x="5123869" y="0"/>
                </a:lnTo>
                <a:lnTo>
                  <a:pt x="5123869" y="5201898"/>
                </a:lnTo>
                <a:lnTo>
                  <a:pt x="0" y="52018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2282212">
            <a:off x="16902100" y="8679402"/>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41735" y="5783498"/>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48610" y="-48058"/>
            <a:ext cx="14790780" cy="10335058"/>
          </a:xfrm>
          <a:custGeom>
            <a:avLst/>
            <a:gdLst/>
            <a:ahLst/>
            <a:cxnLst/>
            <a:rect r="r" b="b" t="t" l="l"/>
            <a:pathLst>
              <a:path h="10335058" w="14790780">
                <a:moveTo>
                  <a:pt x="0" y="0"/>
                </a:moveTo>
                <a:lnTo>
                  <a:pt x="14790780" y="0"/>
                </a:lnTo>
                <a:lnTo>
                  <a:pt x="14790780" y="10335058"/>
                </a:lnTo>
                <a:lnTo>
                  <a:pt x="0" y="103350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040490" y="1375276"/>
            <a:ext cx="12207020" cy="1368203"/>
          </a:xfrm>
          <a:custGeom>
            <a:avLst/>
            <a:gdLst/>
            <a:ahLst/>
            <a:cxnLst/>
            <a:rect r="r" b="b" t="t" l="l"/>
            <a:pathLst>
              <a:path h="1368203" w="12207020">
                <a:moveTo>
                  <a:pt x="0" y="0"/>
                </a:moveTo>
                <a:lnTo>
                  <a:pt x="12207020" y="0"/>
                </a:lnTo>
                <a:lnTo>
                  <a:pt x="12207020" y="1368203"/>
                </a:lnTo>
                <a:lnTo>
                  <a:pt x="0" y="13682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034206" y="3068393"/>
            <a:ext cx="13728665" cy="6447790"/>
          </a:xfrm>
          <a:prstGeom prst="rect">
            <a:avLst/>
          </a:prstGeom>
        </p:spPr>
        <p:txBody>
          <a:bodyPr anchor="t" rtlCol="false" tIns="0" lIns="0" bIns="0" rIns="0">
            <a:spAutoFit/>
          </a:bodyPr>
          <a:lstStyle/>
          <a:p>
            <a:pPr algn="just" marL="690881" indent="-345440" lvl="1">
              <a:lnSpc>
                <a:spcPts val="5120"/>
              </a:lnSpc>
              <a:buFont typeface="Arial"/>
              <a:buChar char="•"/>
            </a:pPr>
            <a:r>
              <a:rPr lang="en-US" b="true" sz="3200">
                <a:solidFill>
                  <a:srgbClr val="22524C"/>
                </a:solidFill>
                <a:latin typeface="Klein Bold"/>
                <a:ea typeface="Klein Bold"/>
                <a:cs typeface="Klein Bold"/>
                <a:sym typeface="Klein Bold"/>
              </a:rPr>
              <a:t>Yerel yerleştirme işlemleri</a:t>
            </a:r>
            <a:r>
              <a:rPr lang="en-US" sz="3200">
                <a:solidFill>
                  <a:srgbClr val="22524C"/>
                </a:solidFill>
                <a:latin typeface="Klein"/>
                <a:ea typeface="Klein"/>
                <a:cs typeface="Klein"/>
                <a:sym typeface="Klein"/>
              </a:rPr>
              <a:t> okulların türü, kontenjanı ve konumuna göre il/ilçe millî eğitim müdürlüklerince oluşturulan </a:t>
            </a:r>
            <a:r>
              <a:rPr lang="en-US" sz="3200" i="true">
                <a:solidFill>
                  <a:srgbClr val="22524C"/>
                </a:solidFill>
                <a:latin typeface="Klein Italics"/>
                <a:ea typeface="Klein Italics"/>
                <a:cs typeface="Klein Italics"/>
                <a:sym typeface="Klein Italics"/>
              </a:rPr>
              <a:t>ortaöğretim kayıt alanlarındaki</a:t>
            </a:r>
            <a:r>
              <a:rPr lang="en-US" sz="3200">
                <a:solidFill>
                  <a:srgbClr val="22524C"/>
                </a:solidFill>
                <a:latin typeface="Klein"/>
                <a:ea typeface="Klein"/>
                <a:cs typeface="Klein"/>
                <a:sym typeface="Klein"/>
              </a:rPr>
              <a:t> okullara sırasıyla öğrencilerin ikamet adresleri, okul başarı puanının üstünlüğü ve okula özürsüz devamsızlık yapılan gün sayısının azlığı kriterlerine göre yapılır. </a:t>
            </a:r>
          </a:p>
          <a:p>
            <a:pPr algn="just">
              <a:lnSpc>
                <a:spcPts val="5120"/>
              </a:lnSpc>
            </a:pPr>
          </a:p>
          <a:p>
            <a:pPr algn="just" marL="690881" indent="-345440" lvl="1">
              <a:lnSpc>
                <a:spcPts val="5120"/>
              </a:lnSpc>
              <a:buFont typeface="Arial"/>
              <a:buChar char="•"/>
            </a:pPr>
            <a:r>
              <a:rPr lang="en-US" sz="3200">
                <a:solidFill>
                  <a:srgbClr val="22524C"/>
                </a:solidFill>
                <a:latin typeface="Klein"/>
                <a:ea typeface="Klein"/>
                <a:cs typeface="Klein"/>
                <a:sym typeface="Klein"/>
              </a:rPr>
              <a:t>Değerlendirmede eşitlik olması durumunda sırasıyla; </a:t>
            </a:r>
            <a:r>
              <a:rPr lang="en-US" b="true" sz="3200">
                <a:solidFill>
                  <a:srgbClr val="22524C"/>
                </a:solidFill>
                <a:latin typeface="Klein Bold"/>
                <a:ea typeface="Klein Bold"/>
                <a:cs typeface="Klein Bold"/>
                <a:sym typeface="Klein Bold"/>
              </a:rPr>
              <a:t>8’inci, 7’nci ve 6’ncı sınıflardaki yıl sonu başarı puanı üstünlüğüne</a:t>
            </a:r>
            <a:r>
              <a:rPr lang="en-US" sz="3200">
                <a:solidFill>
                  <a:srgbClr val="22524C"/>
                </a:solidFill>
                <a:latin typeface="Klein"/>
                <a:ea typeface="Klein"/>
                <a:cs typeface="Klein"/>
                <a:sym typeface="Klein"/>
              </a:rPr>
              <a:t> bakılarak yerleştirme yapılır.</a:t>
            </a:r>
          </a:p>
        </p:txBody>
      </p:sp>
      <p:sp>
        <p:nvSpPr>
          <p:cNvPr name="Freeform 6" id="6"/>
          <p:cNvSpPr/>
          <p:nvPr/>
        </p:nvSpPr>
        <p:spPr>
          <a:xfrm flipH="false" flipV="false" rot="2282212">
            <a:off x="632599" y="1188177"/>
            <a:ext cx="792202" cy="796547"/>
          </a:xfrm>
          <a:custGeom>
            <a:avLst/>
            <a:gdLst/>
            <a:ahLst/>
            <a:cxnLst/>
            <a:rect r="r" b="b" t="t" l="l"/>
            <a:pathLst>
              <a:path h="796547" w="792202">
                <a:moveTo>
                  <a:pt x="0" y="0"/>
                </a:moveTo>
                <a:lnTo>
                  <a:pt x="792202" y="0"/>
                </a:lnTo>
                <a:lnTo>
                  <a:pt x="792202" y="796547"/>
                </a:lnTo>
                <a:lnTo>
                  <a:pt x="0" y="7965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5292496" y="1432315"/>
            <a:ext cx="7703009" cy="1120775"/>
          </a:xfrm>
          <a:prstGeom prst="rect">
            <a:avLst/>
          </a:prstGeom>
        </p:spPr>
        <p:txBody>
          <a:bodyPr anchor="t" rtlCol="false" tIns="0" lIns="0" bIns="0" rIns="0">
            <a:spAutoFit/>
          </a:bodyPr>
          <a:lstStyle/>
          <a:p>
            <a:pPr algn="ctr" marL="0" indent="0" lvl="0">
              <a:lnSpc>
                <a:spcPts val="9100"/>
              </a:lnSpc>
              <a:spcBef>
                <a:spcPct val="0"/>
              </a:spcBef>
            </a:pPr>
            <a:r>
              <a:rPr lang="en-US" b="true" sz="6500">
                <a:solidFill>
                  <a:srgbClr val="D13B00"/>
                </a:solidFill>
                <a:latin typeface="Klein Heavy"/>
                <a:ea typeface="Klein Heavy"/>
                <a:cs typeface="Klein Heavy"/>
                <a:sym typeface="Klein Heavy"/>
              </a:rPr>
              <a:t>Yerel Yerleştirme</a:t>
            </a:r>
          </a:p>
        </p:txBody>
      </p:sp>
      <p:sp>
        <p:nvSpPr>
          <p:cNvPr name="Freeform 8" id="8"/>
          <p:cNvSpPr/>
          <p:nvPr/>
        </p:nvSpPr>
        <p:spPr>
          <a:xfrm flipH="false" flipV="false" rot="-5400000">
            <a:off x="13525633" y="-1107937"/>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2282212">
            <a:off x="16683560" y="8126583"/>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4462850" y="-433974"/>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577248" y="6188965"/>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11491" y="2017117"/>
            <a:ext cx="16665017" cy="8040871"/>
          </a:xfrm>
          <a:custGeom>
            <a:avLst/>
            <a:gdLst/>
            <a:ahLst/>
            <a:cxnLst/>
            <a:rect r="r" b="b" t="t" l="l"/>
            <a:pathLst>
              <a:path h="8040871" w="16665017">
                <a:moveTo>
                  <a:pt x="0" y="0"/>
                </a:moveTo>
                <a:lnTo>
                  <a:pt x="16665018" y="0"/>
                </a:lnTo>
                <a:lnTo>
                  <a:pt x="16665018" y="8040870"/>
                </a:lnTo>
                <a:lnTo>
                  <a:pt x="0" y="80408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04344" y="2152172"/>
            <a:ext cx="16279312" cy="7524663"/>
          </a:xfrm>
          <a:prstGeom prst="rect">
            <a:avLst/>
          </a:prstGeom>
        </p:spPr>
        <p:txBody>
          <a:bodyPr anchor="t" rtlCol="false" tIns="0" lIns="0" bIns="0" rIns="0">
            <a:spAutoFit/>
          </a:bodyPr>
          <a:lstStyle/>
          <a:p>
            <a:pPr algn="l">
              <a:lnSpc>
                <a:spcPts val="5102"/>
              </a:lnSpc>
            </a:pPr>
            <a:r>
              <a:rPr lang="en-US" sz="3189" spc="63" b="true">
                <a:solidFill>
                  <a:srgbClr val="D13B00"/>
                </a:solidFill>
                <a:latin typeface="Klein Bold"/>
                <a:ea typeface="Klein Bold"/>
                <a:cs typeface="Klein Bold"/>
                <a:sym typeface="Klein Bold"/>
              </a:rPr>
              <a:t>Tercih edilen lise bakımından; </a:t>
            </a:r>
          </a:p>
          <a:p>
            <a:pPr algn="l">
              <a:lnSpc>
                <a:spcPts val="5102"/>
              </a:lnSpc>
            </a:pPr>
          </a:p>
          <a:p>
            <a:pPr algn="l">
              <a:lnSpc>
                <a:spcPts val="5102"/>
              </a:lnSpc>
            </a:pPr>
            <a:r>
              <a:rPr lang="en-US" sz="3189" spc="63" b="true">
                <a:solidFill>
                  <a:srgbClr val="22524C"/>
                </a:solidFill>
                <a:latin typeface="Klein Bold"/>
                <a:ea typeface="Klein Bold"/>
                <a:cs typeface="Klein Bold"/>
                <a:sym typeface="Klein Bold"/>
              </a:rPr>
              <a:t>    1. </a:t>
            </a:r>
            <a:r>
              <a:rPr lang="en-US" sz="3189" spc="63" b="true">
                <a:solidFill>
                  <a:srgbClr val="22524C"/>
                </a:solidFill>
                <a:latin typeface="Klein Bold"/>
                <a:ea typeface="Klein Bold"/>
                <a:cs typeface="Klein Bold"/>
                <a:sym typeface="Klein Bold"/>
              </a:rPr>
              <a:t>Öğrenciler, ikamet adresine göre bulunduğu Kayıt Alanından okul tercih etmeleri durumunda, aynı okulu tercih eden Komşu Kayıt Alanındaki öğrencilerden; Komşu Kayıt Alanındaki öğrenciler de Diğer Kayıt Alanlarındaki öğrencilerden öncelikli yerleştirilecektir.</a:t>
            </a:r>
          </a:p>
          <a:p>
            <a:pPr algn="l">
              <a:lnSpc>
                <a:spcPts val="5102"/>
              </a:lnSpc>
            </a:pPr>
          </a:p>
          <a:p>
            <a:pPr algn="l">
              <a:lnSpc>
                <a:spcPts val="5102"/>
              </a:lnSpc>
            </a:pPr>
            <a:r>
              <a:rPr lang="en-US" sz="3189" spc="63" b="true">
                <a:solidFill>
                  <a:srgbClr val="22524C"/>
                </a:solidFill>
                <a:latin typeface="Klein Bold"/>
                <a:ea typeface="Klein Bold"/>
                <a:cs typeface="Klein Bold"/>
                <a:sym typeface="Klein Bold"/>
              </a:rPr>
              <a:t>    </a:t>
            </a:r>
            <a:r>
              <a:rPr lang="en-US" sz="3189" spc="63" b="true">
                <a:solidFill>
                  <a:srgbClr val="22524C"/>
                </a:solidFill>
                <a:latin typeface="Klein Bold"/>
                <a:ea typeface="Klein Bold"/>
                <a:cs typeface="Klein Bold"/>
                <a:sym typeface="Klein Bold"/>
              </a:rPr>
              <a:t>2. </a:t>
            </a:r>
            <a:r>
              <a:rPr lang="en-US" sz="3189" spc="63" b="true">
                <a:solidFill>
                  <a:srgbClr val="22524C"/>
                </a:solidFill>
                <a:latin typeface="Klein Bold"/>
                <a:ea typeface="Klein Bold"/>
                <a:cs typeface="Klein Bold"/>
                <a:sym typeface="Klein Bold"/>
              </a:rPr>
              <a:t>Yerleştirmede, okul başarı puanı yüksek olan öğrenciler öncelikli olarak yerleştirilecektir.</a:t>
            </a:r>
          </a:p>
          <a:p>
            <a:pPr algn="l">
              <a:lnSpc>
                <a:spcPts val="3406"/>
              </a:lnSpc>
            </a:pPr>
          </a:p>
          <a:p>
            <a:pPr algn="l">
              <a:lnSpc>
                <a:spcPts val="5102"/>
              </a:lnSpc>
            </a:pPr>
            <a:r>
              <a:rPr lang="en-US" b="true" sz="3189" spc="63">
                <a:solidFill>
                  <a:srgbClr val="22524C"/>
                </a:solidFill>
                <a:latin typeface="Klein Bold"/>
                <a:ea typeface="Klein Bold"/>
                <a:cs typeface="Klein Bold"/>
                <a:sym typeface="Klein Bold"/>
              </a:rPr>
              <a:t>    </a:t>
            </a:r>
            <a:r>
              <a:rPr lang="en-US" b="true" sz="3189" spc="63">
                <a:solidFill>
                  <a:srgbClr val="22524C"/>
                </a:solidFill>
                <a:latin typeface="Klein Bold"/>
                <a:ea typeface="Klein Bold"/>
                <a:cs typeface="Klein Bold"/>
                <a:sym typeface="Klein Bold"/>
              </a:rPr>
              <a:t>3. Yerleştirmede, 8’inci sınıfta okula özürsüz devamsızlık yapılan gün sayısı az olan öğrenciler öncelikli olarak yerleştirilecektir. </a:t>
            </a:r>
          </a:p>
        </p:txBody>
      </p:sp>
      <p:sp>
        <p:nvSpPr>
          <p:cNvPr name="Freeform 6" id="6"/>
          <p:cNvSpPr/>
          <p:nvPr/>
        </p:nvSpPr>
        <p:spPr>
          <a:xfrm flipH="false" flipV="false" rot="2282212">
            <a:off x="234420" y="449802"/>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2625676">
            <a:off x="17661142" y="9440583"/>
            <a:ext cx="884097" cy="888946"/>
          </a:xfrm>
          <a:custGeom>
            <a:avLst/>
            <a:gdLst/>
            <a:ahLst/>
            <a:cxnLst/>
            <a:rect r="r" b="b" t="t" l="l"/>
            <a:pathLst>
              <a:path h="888946" w="884097">
                <a:moveTo>
                  <a:pt x="884097" y="0"/>
                </a:moveTo>
                <a:lnTo>
                  <a:pt x="0" y="0"/>
                </a:lnTo>
                <a:lnTo>
                  <a:pt x="0" y="888946"/>
                </a:lnTo>
                <a:lnTo>
                  <a:pt x="884097" y="888946"/>
                </a:lnTo>
                <a:lnTo>
                  <a:pt x="88409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266166" y="259774"/>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2865904" y="268594"/>
            <a:ext cx="12218789" cy="1071123"/>
          </a:xfrm>
          <a:prstGeom prst="rect">
            <a:avLst/>
          </a:prstGeom>
        </p:spPr>
        <p:txBody>
          <a:bodyPr anchor="t" rtlCol="false" tIns="0" lIns="0" bIns="0" rIns="0">
            <a:spAutoFit/>
          </a:bodyPr>
          <a:lstStyle/>
          <a:p>
            <a:pPr algn="ctr">
              <a:lnSpc>
                <a:spcPts val="8686"/>
              </a:lnSpc>
            </a:pPr>
            <a:r>
              <a:rPr lang="en-US" sz="6204" b="true">
                <a:solidFill>
                  <a:srgbClr val="D13B00"/>
                </a:solidFill>
                <a:latin typeface="Arimo Bold"/>
                <a:ea typeface="Arimo Bold"/>
                <a:cs typeface="Arimo Bold"/>
                <a:sym typeface="Arimo Bold"/>
              </a:rPr>
              <a:t>Yerleştirmede Öncelik Durumları</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0">
            <a:off x="1487642" y="2347125"/>
            <a:ext cx="7213578" cy="1325495"/>
          </a:xfrm>
          <a:custGeom>
            <a:avLst/>
            <a:gdLst/>
            <a:ahLst/>
            <a:cxnLst/>
            <a:rect r="r" b="b" t="t" l="l"/>
            <a:pathLst>
              <a:path h="1325495" w="7213578">
                <a:moveTo>
                  <a:pt x="0" y="0"/>
                </a:moveTo>
                <a:lnTo>
                  <a:pt x="7213578" y="0"/>
                </a:lnTo>
                <a:lnTo>
                  <a:pt x="7213578" y="1325495"/>
                </a:lnTo>
                <a:lnTo>
                  <a:pt x="0" y="13254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4370" y="259774"/>
            <a:ext cx="16867268" cy="1890540"/>
          </a:xfrm>
          <a:custGeom>
            <a:avLst/>
            <a:gdLst/>
            <a:ahLst/>
            <a:cxnLst/>
            <a:rect r="r" b="b" t="t" l="l"/>
            <a:pathLst>
              <a:path h="1890540" w="16867268">
                <a:moveTo>
                  <a:pt x="0" y="0"/>
                </a:moveTo>
                <a:lnTo>
                  <a:pt x="16867269" y="0"/>
                </a:lnTo>
                <a:lnTo>
                  <a:pt x="16867269" y="1890540"/>
                </a:lnTo>
                <a:lnTo>
                  <a:pt x="0" y="18905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350906" y="581997"/>
            <a:ext cx="14385481" cy="1100971"/>
          </a:xfrm>
          <a:prstGeom prst="rect">
            <a:avLst/>
          </a:prstGeom>
        </p:spPr>
        <p:txBody>
          <a:bodyPr anchor="t" rtlCol="false" tIns="0" lIns="0" bIns="0" rIns="0">
            <a:spAutoFit/>
          </a:bodyPr>
          <a:lstStyle/>
          <a:p>
            <a:pPr algn="l" marL="0" indent="0" lvl="0">
              <a:lnSpc>
                <a:spcPts val="8890"/>
              </a:lnSpc>
              <a:spcBef>
                <a:spcPct val="0"/>
              </a:spcBef>
            </a:pPr>
            <a:r>
              <a:rPr lang="en-US" b="true" sz="6350">
                <a:solidFill>
                  <a:srgbClr val="D13B00"/>
                </a:solidFill>
                <a:latin typeface="Klein Bold"/>
                <a:ea typeface="Klein Bold"/>
                <a:cs typeface="Klein Bold"/>
                <a:sym typeface="Klein Bold"/>
              </a:rPr>
              <a:t>Liselere Yerleştirme Nasıl Yapılıyor?</a:t>
            </a:r>
          </a:p>
        </p:txBody>
      </p:sp>
      <p:sp>
        <p:nvSpPr>
          <p:cNvPr name="TextBox 5" id="5"/>
          <p:cNvSpPr txBox="true"/>
          <p:nvPr/>
        </p:nvSpPr>
        <p:spPr>
          <a:xfrm rot="0">
            <a:off x="1671935" y="2549366"/>
            <a:ext cx="7034949" cy="666750"/>
          </a:xfrm>
          <a:prstGeom prst="rect">
            <a:avLst/>
          </a:prstGeom>
        </p:spPr>
        <p:txBody>
          <a:bodyPr anchor="t" rtlCol="false" tIns="0" lIns="0" bIns="0" rIns="0">
            <a:spAutoFit/>
          </a:bodyPr>
          <a:lstStyle/>
          <a:p>
            <a:pPr algn="l" marL="0" indent="0" lvl="0">
              <a:lnSpc>
                <a:spcPts val="5425"/>
              </a:lnSpc>
              <a:spcBef>
                <a:spcPct val="0"/>
              </a:spcBef>
            </a:pPr>
            <a:r>
              <a:rPr lang="en-US" b="true" sz="3875">
                <a:solidFill>
                  <a:srgbClr val="FFFFFF"/>
                </a:solidFill>
                <a:latin typeface="Klein Bold"/>
                <a:ea typeface="Klein Bold"/>
                <a:cs typeface="Klein Bold"/>
                <a:sym typeface="Klein Bold"/>
              </a:rPr>
              <a:t>Merkezi Sınavla Yerleştirme </a:t>
            </a:r>
          </a:p>
        </p:txBody>
      </p:sp>
      <p:sp>
        <p:nvSpPr>
          <p:cNvPr name="Freeform 6" id="6"/>
          <p:cNvSpPr/>
          <p:nvPr/>
        </p:nvSpPr>
        <p:spPr>
          <a:xfrm flipH="false" flipV="false" rot="0">
            <a:off x="9943657" y="2347125"/>
            <a:ext cx="7025195" cy="1290880"/>
          </a:xfrm>
          <a:custGeom>
            <a:avLst/>
            <a:gdLst/>
            <a:ahLst/>
            <a:cxnLst/>
            <a:rect r="r" b="b" t="t" l="l"/>
            <a:pathLst>
              <a:path h="1290880" w="7025195">
                <a:moveTo>
                  <a:pt x="0" y="0"/>
                </a:moveTo>
                <a:lnTo>
                  <a:pt x="7025195" y="0"/>
                </a:lnTo>
                <a:lnTo>
                  <a:pt x="7025195" y="1290880"/>
                </a:lnTo>
                <a:lnTo>
                  <a:pt x="0" y="12908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558004" y="3762965"/>
            <a:ext cx="7864522" cy="5495335"/>
          </a:xfrm>
          <a:custGeom>
            <a:avLst/>
            <a:gdLst/>
            <a:ahLst/>
            <a:cxnLst/>
            <a:rect r="r" b="b" t="t" l="l"/>
            <a:pathLst>
              <a:path h="5495335" w="7864522">
                <a:moveTo>
                  <a:pt x="0" y="0"/>
                </a:moveTo>
                <a:lnTo>
                  <a:pt x="7864522" y="0"/>
                </a:lnTo>
                <a:lnTo>
                  <a:pt x="7864522" y="5495335"/>
                </a:lnTo>
                <a:lnTo>
                  <a:pt x="0" y="5495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908528" y="6098683"/>
            <a:ext cx="5270326" cy="707390"/>
          </a:xfrm>
          <a:prstGeom prst="rect">
            <a:avLst/>
          </a:prstGeom>
        </p:spPr>
        <p:txBody>
          <a:bodyPr anchor="t" rtlCol="false" tIns="0" lIns="0" bIns="0" rIns="0">
            <a:spAutoFit/>
          </a:bodyPr>
          <a:lstStyle/>
          <a:p>
            <a:pPr algn="l" marL="798829" indent="-399415" lvl="1">
              <a:lnSpc>
                <a:spcPts val="5919"/>
              </a:lnSpc>
              <a:buFont typeface="Arial"/>
              <a:buChar char="•"/>
            </a:pPr>
            <a:r>
              <a:rPr lang="en-US" b="true" sz="3699" spc="36">
                <a:solidFill>
                  <a:srgbClr val="22524C"/>
                </a:solidFill>
                <a:latin typeface="Klein Bold"/>
                <a:ea typeface="Klein Bold"/>
                <a:cs typeface="Klein Bold"/>
                <a:sym typeface="Klein Bold"/>
              </a:rPr>
              <a:t>Diğer Liseler</a:t>
            </a:r>
          </a:p>
        </p:txBody>
      </p:sp>
      <p:sp>
        <p:nvSpPr>
          <p:cNvPr name="Freeform 9" id="9"/>
          <p:cNvSpPr/>
          <p:nvPr/>
        </p:nvSpPr>
        <p:spPr>
          <a:xfrm flipH="false" flipV="false" rot="0">
            <a:off x="14844976" y="5993996"/>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10671056">
            <a:off x="-63418" y="-1585062"/>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257148" y="3780911"/>
            <a:ext cx="7864522" cy="5495335"/>
          </a:xfrm>
          <a:custGeom>
            <a:avLst/>
            <a:gdLst/>
            <a:ahLst/>
            <a:cxnLst/>
            <a:rect r="r" b="b" t="t" l="l"/>
            <a:pathLst>
              <a:path h="5495335" w="7864522">
                <a:moveTo>
                  <a:pt x="0" y="0"/>
                </a:moveTo>
                <a:lnTo>
                  <a:pt x="7864522" y="0"/>
                </a:lnTo>
                <a:lnTo>
                  <a:pt x="7864522" y="5495335"/>
                </a:lnTo>
                <a:lnTo>
                  <a:pt x="0" y="5495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1671935" y="4746448"/>
            <a:ext cx="6578030" cy="3976376"/>
          </a:xfrm>
          <a:prstGeom prst="rect">
            <a:avLst/>
          </a:prstGeom>
        </p:spPr>
        <p:txBody>
          <a:bodyPr anchor="t" rtlCol="false" tIns="0" lIns="0" bIns="0" rIns="0">
            <a:spAutoFit/>
          </a:bodyPr>
          <a:lstStyle/>
          <a:p>
            <a:pPr algn="l" marL="709745" indent="-354872" lvl="1">
              <a:lnSpc>
                <a:spcPts val="5259"/>
              </a:lnSpc>
              <a:buFont typeface="Arial"/>
              <a:buChar char="•"/>
            </a:pPr>
            <a:r>
              <a:rPr lang="en-US" b="true" sz="3287" spc="32">
                <a:solidFill>
                  <a:srgbClr val="22524C"/>
                </a:solidFill>
                <a:latin typeface="Klein Bold"/>
                <a:ea typeface="Klein Bold"/>
                <a:cs typeface="Klein Bold"/>
                <a:sym typeface="Klein Bold"/>
              </a:rPr>
              <a:t>Fen Liseleri </a:t>
            </a:r>
          </a:p>
          <a:p>
            <a:pPr algn="l" marL="709745" indent="-354872" lvl="1">
              <a:lnSpc>
                <a:spcPts val="5259"/>
              </a:lnSpc>
              <a:buFont typeface="Arial"/>
              <a:buChar char="•"/>
            </a:pPr>
            <a:r>
              <a:rPr lang="en-US" b="true" sz="3287" spc="32">
                <a:solidFill>
                  <a:srgbClr val="22524C"/>
                </a:solidFill>
                <a:latin typeface="Klein Bold"/>
                <a:ea typeface="Klein Bold"/>
                <a:cs typeface="Klein Bold"/>
                <a:sym typeface="Klein Bold"/>
              </a:rPr>
              <a:t>Sosyal Bilimler Liseleri </a:t>
            </a:r>
          </a:p>
          <a:p>
            <a:pPr algn="l" marL="709745" indent="-354872" lvl="1">
              <a:lnSpc>
                <a:spcPts val="5259"/>
              </a:lnSpc>
              <a:buFont typeface="Arial"/>
              <a:buChar char="•"/>
            </a:pPr>
            <a:r>
              <a:rPr lang="en-US" b="true" sz="3287" spc="32">
                <a:solidFill>
                  <a:srgbClr val="22524C"/>
                </a:solidFill>
                <a:latin typeface="Klein Bold"/>
                <a:ea typeface="Klein Bold"/>
                <a:cs typeface="Klein Bold"/>
                <a:sym typeface="Klein Bold"/>
              </a:rPr>
              <a:t>Proje Okulları</a:t>
            </a:r>
          </a:p>
          <a:p>
            <a:pPr algn="l" marL="709745" indent="-354872" lvl="1">
              <a:lnSpc>
                <a:spcPts val="5259"/>
              </a:lnSpc>
              <a:buFont typeface="Arial"/>
              <a:buChar char="•"/>
            </a:pPr>
            <a:r>
              <a:rPr lang="en-US" b="true" sz="3287" spc="32">
                <a:solidFill>
                  <a:srgbClr val="22524C"/>
                </a:solidFill>
                <a:latin typeface="Klein Bold"/>
                <a:ea typeface="Klein Bold"/>
                <a:cs typeface="Klein Bold"/>
                <a:sym typeface="Klein Bold"/>
              </a:rPr>
              <a:t>Mesleki ve Teknik Anadolu Liselerinin Anadolu Teknik Programları</a:t>
            </a:r>
          </a:p>
        </p:txBody>
      </p:sp>
      <p:sp>
        <p:nvSpPr>
          <p:cNvPr name="TextBox 13" id="13"/>
          <p:cNvSpPr txBox="true"/>
          <p:nvPr/>
        </p:nvSpPr>
        <p:spPr>
          <a:xfrm rot="0">
            <a:off x="10351021" y="2549366"/>
            <a:ext cx="6385367" cy="666750"/>
          </a:xfrm>
          <a:prstGeom prst="rect">
            <a:avLst/>
          </a:prstGeom>
        </p:spPr>
        <p:txBody>
          <a:bodyPr anchor="t" rtlCol="false" tIns="0" lIns="0" bIns="0" rIns="0">
            <a:spAutoFit/>
          </a:bodyPr>
          <a:lstStyle/>
          <a:p>
            <a:pPr algn="l" marL="0" indent="0" lvl="0">
              <a:lnSpc>
                <a:spcPts val="5425"/>
              </a:lnSpc>
              <a:spcBef>
                <a:spcPct val="0"/>
              </a:spcBef>
            </a:pPr>
            <a:r>
              <a:rPr lang="en-US" b="true" sz="3875">
                <a:solidFill>
                  <a:srgbClr val="FFFFFF"/>
                </a:solidFill>
                <a:latin typeface="Klein Bold"/>
                <a:ea typeface="Klein Bold"/>
                <a:cs typeface="Klein Bold"/>
                <a:sym typeface="Klein Bold"/>
              </a:rPr>
              <a:t>Adrese Dayalı Yerleştirme</a:t>
            </a:r>
          </a:p>
        </p:txBody>
      </p:sp>
      <p:sp>
        <p:nvSpPr>
          <p:cNvPr name="Freeform 14" id="14"/>
          <p:cNvSpPr/>
          <p:nvPr/>
        </p:nvSpPr>
        <p:spPr>
          <a:xfrm flipH="false" flipV="false" rot="2282212">
            <a:off x="334062" y="9420748"/>
            <a:ext cx="717813" cy="721750"/>
          </a:xfrm>
          <a:custGeom>
            <a:avLst/>
            <a:gdLst/>
            <a:ahLst/>
            <a:cxnLst/>
            <a:rect r="r" b="b" t="t" l="l"/>
            <a:pathLst>
              <a:path h="721750" w="717813">
                <a:moveTo>
                  <a:pt x="0" y="0"/>
                </a:moveTo>
                <a:lnTo>
                  <a:pt x="717813" y="0"/>
                </a:lnTo>
                <a:lnTo>
                  <a:pt x="717813" y="721750"/>
                </a:lnTo>
                <a:lnTo>
                  <a:pt x="0" y="7217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4462850" y="-433974"/>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794004" y="5860796"/>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0092" y="2038246"/>
            <a:ext cx="16567816" cy="7993971"/>
          </a:xfrm>
          <a:custGeom>
            <a:avLst/>
            <a:gdLst/>
            <a:ahLst/>
            <a:cxnLst/>
            <a:rect r="r" b="b" t="t" l="l"/>
            <a:pathLst>
              <a:path h="7993971" w="16567816">
                <a:moveTo>
                  <a:pt x="0" y="0"/>
                </a:moveTo>
                <a:lnTo>
                  <a:pt x="16567816" y="0"/>
                </a:lnTo>
                <a:lnTo>
                  <a:pt x="16567816" y="7993971"/>
                </a:lnTo>
                <a:lnTo>
                  <a:pt x="0" y="799397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373752" y="2441575"/>
            <a:ext cx="15696698" cy="6816725"/>
          </a:xfrm>
          <a:prstGeom prst="rect">
            <a:avLst/>
          </a:prstGeom>
        </p:spPr>
        <p:txBody>
          <a:bodyPr anchor="t" rtlCol="false" tIns="0" lIns="0" bIns="0" rIns="0">
            <a:spAutoFit/>
          </a:bodyPr>
          <a:lstStyle/>
          <a:p>
            <a:pPr algn="l">
              <a:lnSpc>
                <a:spcPts val="4900"/>
              </a:lnSpc>
            </a:pPr>
            <a:r>
              <a:rPr lang="en-US" sz="3500" b="true">
                <a:solidFill>
                  <a:srgbClr val="D13B00"/>
                </a:solidFill>
                <a:latin typeface="Arimo Bold"/>
                <a:ea typeface="Arimo Bold"/>
                <a:cs typeface="Arimo Bold"/>
                <a:sym typeface="Arimo Bold"/>
              </a:rPr>
              <a:t>Pansiyonlu okul tercihinde; </a:t>
            </a:r>
          </a:p>
          <a:p>
            <a:pPr algn="l">
              <a:lnSpc>
                <a:spcPts val="4900"/>
              </a:lnSpc>
            </a:pPr>
          </a:p>
          <a:p>
            <a:pPr algn="l">
              <a:lnSpc>
                <a:spcPts val="4900"/>
              </a:lnSpc>
            </a:pPr>
            <a:r>
              <a:rPr lang="en-US" sz="3500" b="true">
                <a:solidFill>
                  <a:srgbClr val="22524C"/>
                </a:solidFill>
                <a:latin typeface="Arimo Bold"/>
                <a:ea typeface="Arimo Bold"/>
                <a:cs typeface="Arimo Bold"/>
                <a:sym typeface="Arimo Bold"/>
              </a:rPr>
              <a:t>    1.</a:t>
            </a:r>
            <a:r>
              <a:rPr lang="en-US" sz="3500" b="true">
                <a:solidFill>
                  <a:srgbClr val="22524C"/>
                </a:solidFill>
                <a:latin typeface="Arimo Bold"/>
                <a:ea typeface="Arimo Bold"/>
                <a:cs typeface="Arimo Bold"/>
                <a:sym typeface="Arimo Bold"/>
              </a:rPr>
              <a:t>Yerleştirmede, okul başarı puanı yüksek olan öğrenciler öncelikli olarak yerleştirilecektir. </a:t>
            </a:r>
          </a:p>
          <a:p>
            <a:pPr algn="l">
              <a:lnSpc>
                <a:spcPts val="4900"/>
              </a:lnSpc>
            </a:pPr>
          </a:p>
          <a:p>
            <a:pPr algn="l">
              <a:lnSpc>
                <a:spcPts val="4900"/>
              </a:lnSpc>
            </a:pPr>
            <a:r>
              <a:rPr lang="en-US" sz="3500" b="true">
                <a:solidFill>
                  <a:srgbClr val="22524C"/>
                </a:solidFill>
                <a:latin typeface="Arimo Bold"/>
                <a:ea typeface="Arimo Bold"/>
                <a:cs typeface="Arimo Bold"/>
                <a:sym typeface="Arimo Bold"/>
              </a:rPr>
              <a:t>    2.</a:t>
            </a:r>
            <a:r>
              <a:rPr lang="en-US" sz="3500" b="true">
                <a:solidFill>
                  <a:srgbClr val="22524C"/>
                </a:solidFill>
                <a:latin typeface="Arimo Bold"/>
                <a:ea typeface="Arimo Bold"/>
                <a:cs typeface="Arimo Bold"/>
                <a:sym typeface="Arimo Bold"/>
              </a:rPr>
              <a:t>Yerleştirmede, 8’inci sınıfta okula özürsüz devamsızlık yapılan gün sayısı az olan öğrenciler öncelikli olarak yerleştirilecektir. </a:t>
            </a:r>
          </a:p>
          <a:p>
            <a:pPr algn="l">
              <a:lnSpc>
                <a:spcPts val="4900"/>
              </a:lnSpc>
            </a:pPr>
          </a:p>
          <a:p>
            <a:pPr algn="just">
              <a:lnSpc>
                <a:spcPts val="4900"/>
              </a:lnSpc>
            </a:pPr>
            <a:r>
              <a:rPr lang="en-US" b="true" sz="3500">
                <a:solidFill>
                  <a:srgbClr val="22524C"/>
                </a:solidFill>
                <a:latin typeface="Arimo Bold"/>
                <a:ea typeface="Arimo Bold"/>
                <a:cs typeface="Arimo Bold"/>
                <a:sym typeface="Arimo Bold"/>
              </a:rPr>
              <a:t>    3.</a:t>
            </a:r>
            <a:r>
              <a:rPr lang="en-US" b="true" sz="3500">
                <a:solidFill>
                  <a:srgbClr val="22524C"/>
                </a:solidFill>
                <a:latin typeface="Arimo Bold"/>
                <a:ea typeface="Arimo Bold"/>
                <a:cs typeface="Arimo Bold"/>
                <a:sym typeface="Arimo Bold"/>
              </a:rPr>
              <a:t>Değerlendirmede eşitlik olması durumunda sırasıyla; 8’inci, 7’nci ve 6’ncı sınıflardaki yıl sonu başarı puanı üstünlüğüne bakılarak yerleştirme yapılacaktır.</a:t>
            </a:r>
          </a:p>
        </p:txBody>
      </p:sp>
      <p:sp>
        <p:nvSpPr>
          <p:cNvPr name="Freeform 6" id="6"/>
          <p:cNvSpPr/>
          <p:nvPr/>
        </p:nvSpPr>
        <p:spPr>
          <a:xfrm flipH="false" flipV="false" rot="0">
            <a:off x="2283697" y="259774"/>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2865904" y="268594"/>
            <a:ext cx="12218789" cy="1071123"/>
          </a:xfrm>
          <a:prstGeom prst="rect">
            <a:avLst/>
          </a:prstGeom>
        </p:spPr>
        <p:txBody>
          <a:bodyPr anchor="t" rtlCol="false" tIns="0" lIns="0" bIns="0" rIns="0">
            <a:spAutoFit/>
          </a:bodyPr>
          <a:lstStyle/>
          <a:p>
            <a:pPr algn="ctr">
              <a:lnSpc>
                <a:spcPts val="8686"/>
              </a:lnSpc>
            </a:pPr>
            <a:r>
              <a:rPr lang="en-US" sz="6204" b="true">
                <a:solidFill>
                  <a:srgbClr val="D13B00"/>
                </a:solidFill>
                <a:latin typeface="Arimo Bold"/>
                <a:ea typeface="Arimo Bold"/>
                <a:cs typeface="Arimo Bold"/>
                <a:sym typeface="Arimo Bold"/>
              </a:rPr>
              <a:t>Yerleştirmede Öncelik Durumları</a:t>
            </a:r>
          </a:p>
        </p:txBody>
      </p:sp>
      <p:sp>
        <p:nvSpPr>
          <p:cNvPr name="Freeform 8" id="8"/>
          <p:cNvSpPr/>
          <p:nvPr/>
        </p:nvSpPr>
        <p:spPr>
          <a:xfrm flipH="true" flipV="false" rot="2625676">
            <a:off x="17443933" y="9440583"/>
            <a:ext cx="884097" cy="888946"/>
          </a:xfrm>
          <a:custGeom>
            <a:avLst/>
            <a:gdLst/>
            <a:ahLst/>
            <a:cxnLst/>
            <a:rect r="r" b="b" t="t" l="l"/>
            <a:pathLst>
              <a:path h="888946" w="884097">
                <a:moveTo>
                  <a:pt x="884097" y="0"/>
                </a:moveTo>
                <a:lnTo>
                  <a:pt x="0" y="0"/>
                </a:lnTo>
                <a:lnTo>
                  <a:pt x="0" y="888946"/>
                </a:lnTo>
                <a:lnTo>
                  <a:pt x="884097" y="888946"/>
                </a:lnTo>
                <a:lnTo>
                  <a:pt x="88409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2282212">
            <a:off x="234420" y="449802"/>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8F1"/>
        </a:solidFill>
      </p:bgPr>
    </p:bg>
    <p:spTree>
      <p:nvGrpSpPr>
        <p:cNvPr id="1" name=""/>
        <p:cNvGrpSpPr/>
        <p:nvPr/>
      </p:nvGrpSpPr>
      <p:grpSpPr>
        <a:xfrm>
          <a:off x="0" y="0"/>
          <a:ext cx="0" cy="0"/>
          <a:chOff x="0" y="0"/>
          <a:chExt cx="0" cy="0"/>
        </a:xfrm>
      </p:grpSpPr>
      <p:grpSp>
        <p:nvGrpSpPr>
          <p:cNvPr name="Group 2" id="2"/>
          <p:cNvGrpSpPr/>
          <p:nvPr/>
        </p:nvGrpSpPr>
        <p:grpSpPr>
          <a:xfrm rot="0">
            <a:off x="4762560" y="762060"/>
            <a:ext cx="8762880" cy="876288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alphaModFix amt="6999"/>
              </a:blip>
              <a:stretch>
                <a:fillRect l="0" t="-1811" r="0" b="-1811"/>
              </a:stretch>
            </a:blipFill>
          </p:spPr>
        </p:sp>
      </p:grpSp>
      <p:sp>
        <p:nvSpPr>
          <p:cNvPr name="TextBox 4" id="4"/>
          <p:cNvSpPr txBox="true"/>
          <p:nvPr/>
        </p:nvSpPr>
        <p:spPr>
          <a:xfrm rot="0">
            <a:off x="1439801" y="4367063"/>
            <a:ext cx="15408397" cy="1371899"/>
          </a:xfrm>
          <a:prstGeom prst="rect">
            <a:avLst/>
          </a:prstGeom>
        </p:spPr>
        <p:txBody>
          <a:bodyPr anchor="t" rtlCol="false" tIns="0" lIns="0" bIns="0" rIns="0">
            <a:spAutoFit/>
          </a:bodyPr>
          <a:lstStyle/>
          <a:p>
            <a:pPr algn="ctr">
              <a:lnSpc>
                <a:spcPts val="10995"/>
              </a:lnSpc>
            </a:pPr>
            <a:r>
              <a:rPr lang="en-US" sz="7853" b="true">
                <a:solidFill>
                  <a:srgbClr val="22524C"/>
                </a:solidFill>
                <a:latin typeface="Arimo Bold"/>
                <a:ea typeface="Arimo Bold"/>
                <a:cs typeface="Arimo Bold"/>
                <a:sym typeface="Arimo Bold"/>
              </a:rPr>
              <a:t>Dinlediğiniz için teşekkür ederiz.</a:t>
            </a:r>
          </a:p>
        </p:txBody>
      </p:sp>
      <p:sp>
        <p:nvSpPr>
          <p:cNvPr name="Freeform 5" id="5"/>
          <p:cNvSpPr/>
          <p:nvPr/>
        </p:nvSpPr>
        <p:spPr>
          <a:xfrm flipH="false" flipV="false" rot="-5400000">
            <a:off x="13614892" y="-36766"/>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75854">
            <a:off x="-275902" y="5611569"/>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2282212">
            <a:off x="234420" y="449802"/>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2282212">
            <a:off x="16863199" y="8860027"/>
            <a:ext cx="792202" cy="796547"/>
          </a:xfrm>
          <a:custGeom>
            <a:avLst/>
            <a:gdLst/>
            <a:ahLst/>
            <a:cxnLst/>
            <a:rect r="r" b="b" t="t" l="l"/>
            <a:pathLst>
              <a:path h="796547" w="792202">
                <a:moveTo>
                  <a:pt x="0" y="0"/>
                </a:moveTo>
                <a:lnTo>
                  <a:pt x="792202" y="0"/>
                </a:lnTo>
                <a:lnTo>
                  <a:pt x="792202" y="796546"/>
                </a:lnTo>
                <a:lnTo>
                  <a:pt x="0" y="7965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225300" y="9220200"/>
            <a:ext cx="11837400" cy="433440"/>
          </a:xfrm>
          <a:prstGeom prst="rect">
            <a:avLst/>
          </a:prstGeom>
        </p:spPr>
        <p:txBody>
          <a:bodyPr anchor="t" rtlCol="false" tIns="0" lIns="0" bIns="0" rIns="0">
            <a:spAutoFit/>
          </a:bodyPr>
          <a:lstStyle/>
          <a:p>
            <a:pPr algn="ctr" marL="0" indent="0" lvl="0">
              <a:lnSpc>
                <a:spcPts val="3407"/>
              </a:lnSpc>
              <a:spcBef>
                <a:spcPct val="0"/>
              </a:spcBef>
            </a:pPr>
            <a:r>
              <a:rPr lang="en-US" b="true" sz="2620" spc="26" strike="noStrike" u="none">
                <a:solidFill>
                  <a:srgbClr val="1C5735">
                    <a:alpha val="7843"/>
                  </a:srgbClr>
                </a:solidFill>
                <a:latin typeface="Klein Bold"/>
                <a:ea typeface="Klein Bold"/>
                <a:cs typeface="Klein Bold"/>
                <a:sym typeface="Klein Bold"/>
              </a:rPr>
              <a:t>DEFNE REHBERLİK VE ARAŞTIRMA MERKEZİ</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8F1"/>
        </a:solidFill>
      </p:bgPr>
    </p:bg>
    <p:spTree>
      <p:nvGrpSpPr>
        <p:cNvPr id="1" name=""/>
        <p:cNvGrpSpPr/>
        <p:nvPr/>
      </p:nvGrpSpPr>
      <p:grpSpPr>
        <a:xfrm>
          <a:off x="0" y="0"/>
          <a:ext cx="0" cy="0"/>
          <a:chOff x="0" y="0"/>
          <a:chExt cx="0" cy="0"/>
        </a:xfrm>
      </p:grpSpPr>
      <p:grpSp>
        <p:nvGrpSpPr>
          <p:cNvPr name="Group 2" id="2"/>
          <p:cNvGrpSpPr/>
          <p:nvPr/>
        </p:nvGrpSpPr>
        <p:grpSpPr>
          <a:xfrm rot="0">
            <a:off x="8398917" y="8183347"/>
            <a:ext cx="1490166" cy="149016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1811" r="0" b="-1811"/>
              </a:stretch>
            </a:blipFill>
          </p:spPr>
        </p:sp>
      </p:grpSp>
      <p:sp>
        <p:nvSpPr>
          <p:cNvPr name="Freeform 4" id="4"/>
          <p:cNvSpPr/>
          <p:nvPr/>
        </p:nvSpPr>
        <p:spPr>
          <a:xfrm flipH="false" flipV="false" rot="-5400000">
            <a:off x="14844976" y="-261701"/>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225300" y="9853560"/>
            <a:ext cx="11837400" cy="433440"/>
          </a:xfrm>
          <a:prstGeom prst="rect">
            <a:avLst/>
          </a:prstGeom>
        </p:spPr>
        <p:txBody>
          <a:bodyPr anchor="t" rtlCol="false" tIns="0" lIns="0" bIns="0" rIns="0">
            <a:spAutoFit/>
          </a:bodyPr>
          <a:lstStyle/>
          <a:p>
            <a:pPr algn="ctr" marL="0" indent="0" lvl="0">
              <a:lnSpc>
                <a:spcPts val="3407"/>
              </a:lnSpc>
              <a:spcBef>
                <a:spcPct val="0"/>
              </a:spcBef>
            </a:pPr>
            <a:r>
              <a:rPr lang="en-US" sz="2620" spc="26" strike="noStrike" u="none">
                <a:solidFill>
                  <a:srgbClr val="1C5735"/>
                </a:solidFill>
                <a:latin typeface="Klein"/>
                <a:ea typeface="Klein"/>
                <a:cs typeface="Klein"/>
                <a:sym typeface="Klein"/>
              </a:rPr>
              <a:t>DEFNE REHBERLİK VE ARAŞTIRMA MERKEZİ</a:t>
            </a:r>
          </a:p>
        </p:txBody>
      </p:sp>
      <p:grpSp>
        <p:nvGrpSpPr>
          <p:cNvPr name="Group 6" id="6"/>
          <p:cNvGrpSpPr/>
          <p:nvPr/>
        </p:nvGrpSpPr>
        <p:grpSpPr>
          <a:xfrm rot="0">
            <a:off x="810160" y="4458256"/>
            <a:ext cx="440009" cy="440009"/>
            <a:chOff x="0" y="0"/>
            <a:chExt cx="586679" cy="586679"/>
          </a:xfrm>
        </p:grpSpPr>
        <p:grpSp>
          <p:nvGrpSpPr>
            <p:cNvPr name="Group 7" id="7"/>
            <p:cNvGrpSpPr/>
            <p:nvPr/>
          </p:nvGrpSpPr>
          <p:grpSpPr>
            <a:xfrm rot="0">
              <a:off x="0" y="0"/>
              <a:ext cx="586679" cy="58667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E9B21"/>
              </a:solidFill>
            </p:spPr>
          </p:sp>
          <p:sp>
            <p:nvSpPr>
              <p:cNvPr name="TextBox 9" id="9"/>
              <p:cNvSpPr txBox="true"/>
              <p:nvPr/>
            </p:nvSpPr>
            <p:spPr>
              <a:xfrm>
                <a:off x="76200" y="76200"/>
                <a:ext cx="660400" cy="660400"/>
              </a:xfrm>
              <a:prstGeom prst="rect">
                <a:avLst/>
              </a:prstGeom>
            </p:spPr>
            <p:txBody>
              <a:bodyPr anchor="ctr" rtlCol="false" tIns="50800" lIns="50800" bIns="50800" rIns="50800"/>
              <a:lstStyle/>
              <a:p>
                <a:pPr algn="ctr">
                  <a:lnSpc>
                    <a:spcPts val="1659"/>
                  </a:lnSpc>
                </a:pPr>
              </a:p>
            </p:txBody>
          </p:sp>
        </p:grpSp>
        <p:sp>
          <p:nvSpPr>
            <p:cNvPr name="Freeform 10" id="10"/>
            <p:cNvSpPr/>
            <p:nvPr/>
          </p:nvSpPr>
          <p:spPr>
            <a:xfrm flipH="false" flipV="false" rot="0">
              <a:off x="27702" y="27702"/>
              <a:ext cx="531276" cy="531276"/>
            </a:xfrm>
            <a:custGeom>
              <a:avLst/>
              <a:gdLst/>
              <a:ahLst/>
              <a:cxnLst/>
              <a:rect r="r" b="b" t="t" l="l"/>
              <a:pathLst>
                <a:path h="531276" w="531276">
                  <a:moveTo>
                    <a:pt x="0" y="0"/>
                  </a:moveTo>
                  <a:lnTo>
                    <a:pt x="531275" y="0"/>
                  </a:lnTo>
                  <a:lnTo>
                    <a:pt x="531275" y="531275"/>
                  </a:lnTo>
                  <a:lnTo>
                    <a:pt x="0" y="53127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1" id="11"/>
          <p:cNvGrpSpPr/>
          <p:nvPr/>
        </p:nvGrpSpPr>
        <p:grpSpPr>
          <a:xfrm rot="0">
            <a:off x="836820" y="5241166"/>
            <a:ext cx="440009" cy="440009"/>
            <a:chOff x="0" y="0"/>
            <a:chExt cx="586679" cy="586679"/>
          </a:xfrm>
        </p:grpSpPr>
        <p:grpSp>
          <p:nvGrpSpPr>
            <p:cNvPr name="Group 12" id="12"/>
            <p:cNvGrpSpPr/>
            <p:nvPr/>
          </p:nvGrpSpPr>
          <p:grpSpPr>
            <a:xfrm rot="0">
              <a:off x="0" y="0"/>
              <a:ext cx="586679" cy="58667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6A4D"/>
              </a:solidFill>
            </p:spPr>
          </p:sp>
          <p:sp>
            <p:nvSpPr>
              <p:cNvPr name="TextBox 14" id="14"/>
              <p:cNvSpPr txBox="true"/>
              <p:nvPr/>
            </p:nvSpPr>
            <p:spPr>
              <a:xfrm>
                <a:off x="76200" y="76200"/>
                <a:ext cx="660400" cy="660400"/>
              </a:xfrm>
              <a:prstGeom prst="rect">
                <a:avLst/>
              </a:prstGeom>
            </p:spPr>
            <p:txBody>
              <a:bodyPr anchor="ctr" rtlCol="false" tIns="61819" lIns="61819" bIns="61819" rIns="61819"/>
              <a:lstStyle/>
              <a:p>
                <a:pPr algn="ctr">
                  <a:lnSpc>
                    <a:spcPts val="1659"/>
                  </a:lnSpc>
                </a:pPr>
              </a:p>
            </p:txBody>
          </p:sp>
        </p:grpSp>
        <p:sp>
          <p:nvSpPr>
            <p:cNvPr name="Freeform 15" id="15"/>
            <p:cNvSpPr/>
            <p:nvPr/>
          </p:nvSpPr>
          <p:spPr>
            <a:xfrm flipH="false" flipV="false" rot="0">
              <a:off x="13906" y="11431"/>
              <a:ext cx="558867" cy="558867"/>
            </a:xfrm>
            <a:custGeom>
              <a:avLst/>
              <a:gdLst/>
              <a:ahLst/>
              <a:cxnLst/>
              <a:rect r="r" b="b" t="t" l="l"/>
              <a:pathLst>
                <a:path h="558867" w="558867">
                  <a:moveTo>
                    <a:pt x="0" y="0"/>
                  </a:moveTo>
                  <a:lnTo>
                    <a:pt x="558867" y="0"/>
                  </a:lnTo>
                  <a:lnTo>
                    <a:pt x="558867" y="558867"/>
                  </a:lnTo>
                  <a:lnTo>
                    <a:pt x="0" y="5588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6" id="16"/>
          <p:cNvGrpSpPr/>
          <p:nvPr/>
        </p:nvGrpSpPr>
        <p:grpSpPr>
          <a:xfrm rot="0">
            <a:off x="836820" y="6024075"/>
            <a:ext cx="440009" cy="440009"/>
            <a:chOff x="0" y="0"/>
            <a:chExt cx="586679" cy="586679"/>
          </a:xfrm>
        </p:grpSpPr>
        <p:grpSp>
          <p:nvGrpSpPr>
            <p:cNvPr name="Group 17" id="17"/>
            <p:cNvGrpSpPr/>
            <p:nvPr/>
          </p:nvGrpSpPr>
          <p:grpSpPr>
            <a:xfrm rot="0">
              <a:off x="0" y="0"/>
              <a:ext cx="586679" cy="586679"/>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E9B21"/>
              </a:solidFill>
            </p:spPr>
          </p:sp>
          <p:sp>
            <p:nvSpPr>
              <p:cNvPr name="TextBox 19" id="19"/>
              <p:cNvSpPr txBox="true"/>
              <p:nvPr/>
            </p:nvSpPr>
            <p:spPr>
              <a:xfrm>
                <a:off x="76200" y="76200"/>
                <a:ext cx="660400" cy="660400"/>
              </a:xfrm>
              <a:prstGeom prst="rect">
                <a:avLst/>
              </a:prstGeom>
            </p:spPr>
            <p:txBody>
              <a:bodyPr anchor="ctr" rtlCol="false" tIns="50800" lIns="50800" bIns="50800" rIns="50800"/>
              <a:lstStyle/>
              <a:p>
                <a:pPr algn="ctr">
                  <a:lnSpc>
                    <a:spcPts val="1659"/>
                  </a:lnSpc>
                </a:pPr>
              </a:p>
            </p:txBody>
          </p:sp>
        </p:grpSp>
        <p:sp>
          <p:nvSpPr>
            <p:cNvPr name="Freeform 20" id="20"/>
            <p:cNvSpPr/>
            <p:nvPr/>
          </p:nvSpPr>
          <p:spPr>
            <a:xfrm flipH="false" flipV="false" rot="0">
              <a:off x="18187" y="18187"/>
              <a:ext cx="550305" cy="550305"/>
            </a:xfrm>
            <a:custGeom>
              <a:avLst/>
              <a:gdLst/>
              <a:ahLst/>
              <a:cxnLst/>
              <a:rect r="r" b="b" t="t" l="l"/>
              <a:pathLst>
                <a:path h="550305" w="550305">
                  <a:moveTo>
                    <a:pt x="0" y="0"/>
                  </a:moveTo>
                  <a:lnTo>
                    <a:pt x="550305" y="0"/>
                  </a:lnTo>
                  <a:lnTo>
                    <a:pt x="550305" y="550305"/>
                  </a:lnTo>
                  <a:lnTo>
                    <a:pt x="0" y="550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21" id="21"/>
          <p:cNvSpPr/>
          <p:nvPr/>
        </p:nvSpPr>
        <p:spPr>
          <a:xfrm flipH="false" flipV="false" rot="0">
            <a:off x="10292054" y="2052339"/>
            <a:ext cx="6730748" cy="5048061"/>
          </a:xfrm>
          <a:custGeom>
            <a:avLst/>
            <a:gdLst/>
            <a:ahLst/>
            <a:cxnLst/>
            <a:rect r="r" b="b" t="t" l="l"/>
            <a:pathLst>
              <a:path h="5048061" w="6730748">
                <a:moveTo>
                  <a:pt x="0" y="0"/>
                </a:moveTo>
                <a:lnTo>
                  <a:pt x="6730749" y="0"/>
                </a:lnTo>
                <a:lnTo>
                  <a:pt x="6730749" y="5048061"/>
                </a:lnTo>
                <a:lnTo>
                  <a:pt x="0" y="5048061"/>
                </a:lnTo>
                <a:lnTo>
                  <a:pt x="0" y="0"/>
                </a:lnTo>
                <a:close/>
              </a:path>
            </a:pathLst>
          </a:custGeom>
          <a:blipFill>
            <a:blip r:embed="rId11"/>
            <a:stretch>
              <a:fillRect l="0" t="0" r="0" b="0"/>
            </a:stretch>
          </a:blipFill>
        </p:spPr>
      </p:sp>
      <p:sp>
        <p:nvSpPr>
          <p:cNvPr name="Freeform 22" id="22"/>
          <p:cNvSpPr/>
          <p:nvPr/>
        </p:nvSpPr>
        <p:spPr>
          <a:xfrm flipH="false" flipV="false" rot="0">
            <a:off x="836820" y="7031866"/>
            <a:ext cx="440009" cy="440009"/>
          </a:xfrm>
          <a:custGeom>
            <a:avLst/>
            <a:gdLst/>
            <a:ahLst/>
            <a:cxnLst/>
            <a:rect r="r" b="b" t="t" l="l"/>
            <a:pathLst>
              <a:path h="440009" w="440009">
                <a:moveTo>
                  <a:pt x="0" y="0"/>
                </a:moveTo>
                <a:lnTo>
                  <a:pt x="440010" y="0"/>
                </a:lnTo>
                <a:lnTo>
                  <a:pt x="440010" y="440009"/>
                </a:lnTo>
                <a:lnTo>
                  <a:pt x="0" y="44000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3" id="23"/>
          <p:cNvSpPr txBox="true"/>
          <p:nvPr/>
        </p:nvSpPr>
        <p:spPr>
          <a:xfrm rot="0">
            <a:off x="836820" y="1047750"/>
            <a:ext cx="6498999" cy="1153621"/>
          </a:xfrm>
          <a:prstGeom prst="rect">
            <a:avLst/>
          </a:prstGeom>
        </p:spPr>
        <p:txBody>
          <a:bodyPr anchor="t" rtlCol="false" tIns="0" lIns="0" bIns="0" rIns="0">
            <a:spAutoFit/>
          </a:bodyPr>
          <a:lstStyle/>
          <a:p>
            <a:pPr algn="l">
              <a:lnSpc>
                <a:spcPts val="9110"/>
              </a:lnSpc>
            </a:pPr>
            <a:r>
              <a:rPr lang="en-US" sz="7721">
                <a:solidFill>
                  <a:srgbClr val="1C5735"/>
                </a:solidFill>
                <a:latin typeface="Baloo"/>
                <a:ea typeface="Baloo"/>
                <a:cs typeface="Baloo"/>
                <a:sym typeface="Baloo"/>
              </a:rPr>
              <a:t>İletişim</a:t>
            </a:r>
          </a:p>
        </p:txBody>
      </p:sp>
      <p:sp>
        <p:nvSpPr>
          <p:cNvPr name="TextBox 24" id="24"/>
          <p:cNvSpPr txBox="true"/>
          <p:nvPr/>
        </p:nvSpPr>
        <p:spPr>
          <a:xfrm rot="0">
            <a:off x="1335894" y="4556089"/>
            <a:ext cx="1854202" cy="431428"/>
          </a:xfrm>
          <a:prstGeom prst="rect">
            <a:avLst/>
          </a:prstGeom>
        </p:spPr>
        <p:txBody>
          <a:bodyPr anchor="t" rtlCol="false" tIns="0" lIns="0" bIns="0" rIns="0">
            <a:spAutoFit/>
          </a:bodyPr>
          <a:lstStyle/>
          <a:p>
            <a:pPr algn="l">
              <a:lnSpc>
                <a:spcPts val="3600"/>
              </a:lnSpc>
            </a:pPr>
            <a:r>
              <a:rPr lang="en-US" sz="2571">
                <a:solidFill>
                  <a:srgbClr val="1C5735"/>
                </a:solidFill>
                <a:latin typeface="Baloo"/>
                <a:ea typeface="Baloo"/>
                <a:cs typeface="Baloo"/>
                <a:sym typeface="Baloo"/>
              </a:rPr>
              <a:t>Web Sitesi:</a:t>
            </a:r>
          </a:p>
        </p:txBody>
      </p:sp>
      <p:sp>
        <p:nvSpPr>
          <p:cNvPr name="TextBox 25" id="25"/>
          <p:cNvSpPr txBox="true"/>
          <p:nvPr/>
        </p:nvSpPr>
        <p:spPr>
          <a:xfrm rot="0">
            <a:off x="1335894" y="5273267"/>
            <a:ext cx="1436233" cy="431428"/>
          </a:xfrm>
          <a:prstGeom prst="rect">
            <a:avLst/>
          </a:prstGeom>
        </p:spPr>
        <p:txBody>
          <a:bodyPr anchor="t" rtlCol="false" tIns="0" lIns="0" bIns="0" rIns="0">
            <a:spAutoFit/>
          </a:bodyPr>
          <a:lstStyle/>
          <a:p>
            <a:pPr algn="l">
              <a:lnSpc>
                <a:spcPts val="3600"/>
              </a:lnSpc>
            </a:pPr>
            <a:r>
              <a:rPr lang="en-US" sz="2571">
                <a:solidFill>
                  <a:srgbClr val="1C5735"/>
                </a:solidFill>
                <a:latin typeface="Baloo"/>
                <a:ea typeface="Baloo"/>
                <a:cs typeface="Baloo"/>
                <a:sym typeface="Baloo"/>
              </a:rPr>
              <a:t>E-Posta:</a:t>
            </a:r>
          </a:p>
        </p:txBody>
      </p:sp>
      <p:sp>
        <p:nvSpPr>
          <p:cNvPr name="TextBox 26" id="26"/>
          <p:cNvSpPr txBox="true"/>
          <p:nvPr/>
        </p:nvSpPr>
        <p:spPr>
          <a:xfrm rot="0">
            <a:off x="1335894" y="6104745"/>
            <a:ext cx="2872465" cy="431428"/>
          </a:xfrm>
          <a:prstGeom prst="rect">
            <a:avLst/>
          </a:prstGeom>
        </p:spPr>
        <p:txBody>
          <a:bodyPr anchor="t" rtlCol="false" tIns="0" lIns="0" bIns="0" rIns="0">
            <a:spAutoFit/>
          </a:bodyPr>
          <a:lstStyle/>
          <a:p>
            <a:pPr algn="l">
              <a:lnSpc>
                <a:spcPts val="3600"/>
              </a:lnSpc>
            </a:pPr>
            <a:r>
              <a:rPr lang="en-US" sz="2571">
                <a:solidFill>
                  <a:srgbClr val="1C5735"/>
                </a:solidFill>
                <a:latin typeface="Baloo"/>
                <a:ea typeface="Baloo"/>
                <a:cs typeface="Baloo"/>
                <a:sym typeface="Baloo"/>
              </a:rPr>
              <a:t>Adres:</a:t>
            </a:r>
          </a:p>
        </p:txBody>
      </p:sp>
      <p:sp>
        <p:nvSpPr>
          <p:cNvPr name="TextBox 27" id="27"/>
          <p:cNvSpPr txBox="true"/>
          <p:nvPr/>
        </p:nvSpPr>
        <p:spPr>
          <a:xfrm rot="0">
            <a:off x="836820" y="2200142"/>
            <a:ext cx="6120378" cy="393555"/>
          </a:xfrm>
          <a:prstGeom prst="rect">
            <a:avLst/>
          </a:prstGeom>
        </p:spPr>
        <p:txBody>
          <a:bodyPr anchor="t" rtlCol="false" tIns="0" lIns="0" bIns="0" rIns="0">
            <a:spAutoFit/>
          </a:bodyPr>
          <a:lstStyle/>
          <a:p>
            <a:pPr algn="l">
              <a:lnSpc>
                <a:spcPts val="3119"/>
              </a:lnSpc>
              <a:spcBef>
                <a:spcPct val="0"/>
              </a:spcBef>
            </a:pPr>
            <a:r>
              <a:rPr lang="en-US" sz="2557">
                <a:solidFill>
                  <a:srgbClr val="1C5735"/>
                </a:solidFill>
                <a:latin typeface="Baloo"/>
                <a:ea typeface="Baloo"/>
                <a:cs typeface="Baloo"/>
                <a:sym typeface="Baloo"/>
              </a:rPr>
              <a:t>Bize Ulaşın/ Randevu Alın</a:t>
            </a:r>
          </a:p>
        </p:txBody>
      </p:sp>
      <p:sp>
        <p:nvSpPr>
          <p:cNvPr name="TextBox 28" id="28"/>
          <p:cNvSpPr txBox="true"/>
          <p:nvPr/>
        </p:nvSpPr>
        <p:spPr>
          <a:xfrm rot="0">
            <a:off x="3190096" y="6033600"/>
            <a:ext cx="7101958" cy="733425"/>
          </a:xfrm>
          <a:prstGeom prst="rect">
            <a:avLst/>
          </a:prstGeom>
        </p:spPr>
        <p:txBody>
          <a:bodyPr anchor="t" rtlCol="false" tIns="0" lIns="0" bIns="0" rIns="0">
            <a:spAutoFit/>
          </a:bodyPr>
          <a:lstStyle/>
          <a:p>
            <a:pPr algn="l">
              <a:lnSpc>
                <a:spcPts val="2999"/>
              </a:lnSpc>
              <a:spcBef>
                <a:spcPct val="0"/>
              </a:spcBef>
            </a:pPr>
            <a:r>
              <a:rPr lang="en-US" sz="2499" spc="-49">
                <a:solidFill>
                  <a:srgbClr val="A0003A"/>
                </a:solidFill>
                <a:latin typeface="Baloo"/>
                <a:ea typeface="Baloo"/>
                <a:cs typeface="Baloo"/>
                <a:sym typeface="Baloo"/>
              </a:rPr>
              <a:t>Tavla, Eski Tavla Belediyesi Binası, Hazal Hüseyinoğlu Caddesi No 1, 31820 Defne/Hatay</a:t>
            </a:r>
          </a:p>
        </p:txBody>
      </p:sp>
      <p:sp>
        <p:nvSpPr>
          <p:cNvPr name="TextBox 29" id="29"/>
          <p:cNvSpPr txBox="true"/>
          <p:nvPr/>
        </p:nvSpPr>
        <p:spPr>
          <a:xfrm rot="0">
            <a:off x="1335894" y="7046611"/>
            <a:ext cx="2872465" cy="431428"/>
          </a:xfrm>
          <a:prstGeom prst="rect">
            <a:avLst/>
          </a:prstGeom>
        </p:spPr>
        <p:txBody>
          <a:bodyPr anchor="t" rtlCol="false" tIns="0" lIns="0" bIns="0" rIns="0">
            <a:spAutoFit/>
          </a:bodyPr>
          <a:lstStyle/>
          <a:p>
            <a:pPr algn="l">
              <a:lnSpc>
                <a:spcPts val="3600"/>
              </a:lnSpc>
            </a:pPr>
            <a:r>
              <a:rPr lang="en-US" sz="2571">
                <a:solidFill>
                  <a:srgbClr val="1C5735"/>
                </a:solidFill>
                <a:latin typeface="Baloo"/>
                <a:ea typeface="Baloo"/>
                <a:cs typeface="Baloo"/>
                <a:sym typeface="Baloo"/>
              </a:rPr>
              <a:t>İnstagram:</a:t>
            </a:r>
          </a:p>
        </p:txBody>
      </p:sp>
      <p:sp>
        <p:nvSpPr>
          <p:cNvPr name="TextBox 30" id="30"/>
          <p:cNvSpPr txBox="true"/>
          <p:nvPr/>
        </p:nvSpPr>
        <p:spPr>
          <a:xfrm rot="0">
            <a:off x="3190096" y="7109925"/>
            <a:ext cx="1792447" cy="361950"/>
          </a:xfrm>
          <a:prstGeom prst="rect">
            <a:avLst/>
          </a:prstGeom>
        </p:spPr>
        <p:txBody>
          <a:bodyPr anchor="t" rtlCol="false" tIns="0" lIns="0" bIns="0" rIns="0">
            <a:spAutoFit/>
          </a:bodyPr>
          <a:lstStyle/>
          <a:p>
            <a:pPr algn="l">
              <a:lnSpc>
                <a:spcPts val="2999"/>
              </a:lnSpc>
              <a:spcBef>
                <a:spcPct val="0"/>
              </a:spcBef>
            </a:pPr>
            <a:r>
              <a:rPr lang="en-US" sz="2499" spc="-49">
                <a:solidFill>
                  <a:srgbClr val="A0003A"/>
                </a:solidFill>
                <a:latin typeface="Baloo"/>
                <a:ea typeface="Baloo"/>
                <a:cs typeface="Baloo"/>
                <a:sym typeface="Baloo"/>
              </a:rPr>
              <a:t>defne_ram</a:t>
            </a:r>
          </a:p>
        </p:txBody>
      </p:sp>
      <p:sp>
        <p:nvSpPr>
          <p:cNvPr name="TextBox 31" id="31"/>
          <p:cNvSpPr txBox="true"/>
          <p:nvPr/>
        </p:nvSpPr>
        <p:spPr>
          <a:xfrm rot="0">
            <a:off x="3190096" y="5330417"/>
            <a:ext cx="2882860" cy="361950"/>
          </a:xfrm>
          <a:prstGeom prst="rect">
            <a:avLst/>
          </a:prstGeom>
        </p:spPr>
        <p:txBody>
          <a:bodyPr anchor="t" rtlCol="false" tIns="0" lIns="0" bIns="0" rIns="0">
            <a:spAutoFit/>
          </a:bodyPr>
          <a:lstStyle/>
          <a:p>
            <a:pPr algn="ctr">
              <a:lnSpc>
                <a:spcPts val="2999"/>
              </a:lnSpc>
              <a:spcBef>
                <a:spcPct val="0"/>
              </a:spcBef>
            </a:pPr>
            <a:r>
              <a:rPr lang="en-US" sz="2499" spc="-49">
                <a:solidFill>
                  <a:srgbClr val="A0003A"/>
                </a:solidFill>
                <a:latin typeface="Baloo"/>
                <a:ea typeface="Baloo"/>
                <a:cs typeface="Baloo"/>
                <a:sym typeface="Baloo"/>
              </a:rPr>
              <a:t> 768502@meb.k12.tr </a:t>
            </a:r>
          </a:p>
        </p:txBody>
      </p:sp>
      <p:sp>
        <p:nvSpPr>
          <p:cNvPr name="TextBox 32" id="32"/>
          <p:cNvSpPr txBox="true"/>
          <p:nvPr/>
        </p:nvSpPr>
        <p:spPr>
          <a:xfrm rot="0">
            <a:off x="3280403" y="4574767"/>
            <a:ext cx="7143036" cy="412750"/>
          </a:xfrm>
          <a:prstGeom prst="rect">
            <a:avLst/>
          </a:prstGeom>
        </p:spPr>
        <p:txBody>
          <a:bodyPr anchor="t" rtlCol="false" tIns="0" lIns="0" bIns="0" rIns="0">
            <a:spAutoFit/>
          </a:bodyPr>
          <a:lstStyle/>
          <a:p>
            <a:pPr algn="l">
              <a:lnSpc>
                <a:spcPts val="3499"/>
              </a:lnSpc>
            </a:pPr>
            <a:r>
              <a:rPr lang="en-US" sz="2499" u="sng">
                <a:solidFill>
                  <a:srgbClr val="A0003A"/>
                </a:solidFill>
                <a:latin typeface="Baloo"/>
                <a:ea typeface="Baloo"/>
                <a:cs typeface="Baloo"/>
                <a:sym typeface="Baloo"/>
                <a:hlinkClick r:id="rId14" tooltip="https://defneram.meb.k12.tr"/>
              </a:rPr>
              <a:t>https://defneram.meb.k12.tr</a:t>
            </a:r>
          </a:p>
        </p:txBody>
      </p:sp>
      <p:grpSp>
        <p:nvGrpSpPr>
          <p:cNvPr name="Group 33" id="33"/>
          <p:cNvGrpSpPr/>
          <p:nvPr/>
        </p:nvGrpSpPr>
        <p:grpSpPr>
          <a:xfrm rot="0">
            <a:off x="9937134" y="5873620"/>
            <a:ext cx="1598255" cy="1598255"/>
            <a:chOff x="0" y="0"/>
            <a:chExt cx="2131007" cy="2131007"/>
          </a:xfrm>
        </p:grpSpPr>
        <p:grpSp>
          <p:nvGrpSpPr>
            <p:cNvPr name="Group 34" id="34"/>
            <p:cNvGrpSpPr/>
            <p:nvPr/>
          </p:nvGrpSpPr>
          <p:grpSpPr>
            <a:xfrm rot="0">
              <a:off x="0" y="1942086"/>
              <a:ext cx="2131007" cy="188921"/>
              <a:chOff x="0" y="0"/>
              <a:chExt cx="812800" cy="72058"/>
            </a:xfrm>
          </p:grpSpPr>
          <p:sp>
            <p:nvSpPr>
              <p:cNvPr name="Freeform 35" id="35"/>
              <p:cNvSpPr/>
              <p:nvPr/>
            </p:nvSpPr>
            <p:spPr>
              <a:xfrm flipH="false" flipV="false" rot="0">
                <a:off x="0" y="0"/>
                <a:ext cx="812800" cy="72058"/>
              </a:xfrm>
              <a:custGeom>
                <a:avLst/>
                <a:gdLst/>
                <a:ahLst/>
                <a:cxnLst/>
                <a:rect r="r" b="b" t="t" l="l"/>
                <a:pathLst>
                  <a:path h="72058" w="812800">
                    <a:moveTo>
                      <a:pt x="0" y="0"/>
                    </a:moveTo>
                    <a:lnTo>
                      <a:pt x="812800" y="0"/>
                    </a:lnTo>
                    <a:lnTo>
                      <a:pt x="812800" y="72058"/>
                    </a:lnTo>
                    <a:lnTo>
                      <a:pt x="0" y="72058"/>
                    </a:lnTo>
                    <a:close/>
                  </a:path>
                </a:pathLst>
              </a:custGeom>
              <a:solidFill>
                <a:srgbClr val="286A4D"/>
              </a:solidFill>
            </p:spPr>
          </p:sp>
          <p:sp>
            <p:nvSpPr>
              <p:cNvPr name="TextBox 36" id="36"/>
              <p:cNvSpPr txBox="true"/>
              <p:nvPr/>
            </p:nvSpPr>
            <p:spPr>
              <a:xfrm>
                <a:off x="0" y="0"/>
                <a:ext cx="812800" cy="72058"/>
              </a:xfrm>
              <a:prstGeom prst="rect">
                <a:avLst/>
              </a:prstGeom>
            </p:spPr>
            <p:txBody>
              <a:bodyPr anchor="ctr" rtlCol="false" tIns="37631" lIns="37631" bIns="37631" rIns="37631"/>
              <a:lstStyle/>
              <a:p>
                <a:pPr algn="ctr">
                  <a:lnSpc>
                    <a:spcPts val="1659"/>
                  </a:lnSpc>
                </a:pPr>
              </a:p>
            </p:txBody>
          </p:sp>
        </p:grpSp>
        <p:grpSp>
          <p:nvGrpSpPr>
            <p:cNvPr name="Group 37" id="37"/>
            <p:cNvGrpSpPr/>
            <p:nvPr/>
          </p:nvGrpSpPr>
          <p:grpSpPr>
            <a:xfrm rot="-5400000">
              <a:off x="-972142" y="972142"/>
              <a:ext cx="2131007" cy="186722"/>
              <a:chOff x="0" y="0"/>
              <a:chExt cx="812800" cy="71219"/>
            </a:xfrm>
          </p:grpSpPr>
          <p:sp>
            <p:nvSpPr>
              <p:cNvPr name="Freeform 38" id="38"/>
              <p:cNvSpPr/>
              <p:nvPr/>
            </p:nvSpPr>
            <p:spPr>
              <a:xfrm flipH="false" flipV="false" rot="0">
                <a:off x="0" y="0"/>
                <a:ext cx="812800" cy="71219"/>
              </a:xfrm>
              <a:custGeom>
                <a:avLst/>
                <a:gdLst/>
                <a:ahLst/>
                <a:cxnLst/>
                <a:rect r="r" b="b" t="t" l="l"/>
                <a:pathLst>
                  <a:path h="71219" w="812800">
                    <a:moveTo>
                      <a:pt x="0" y="0"/>
                    </a:moveTo>
                    <a:lnTo>
                      <a:pt x="812800" y="0"/>
                    </a:lnTo>
                    <a:lnTo>
                      <a:pt x="812800" y="71219"/>
                    </a:lnTo>
                    <a:lnTo>
                      <a:pt x="0" y="71219"/>
                    </a:lnTo>
                    <a:close/>
                  </a:path>
                </a:pathLst>
              </a:custGeom>
              <a:solidFill>
                <a:srgbClr val="286A4D"/>
              </a:solidFill>
            </p:spPr>
          </p:sp>
          <p:sp>
            <p:nvSpPr>
              <p:cNvPr name="TextBox 39" id="39"/>
              <p:cNvSpPr txBox="true"/>
              <p:nvPr/>
            </p:nvSpPr>
            <p:spPr>
              <a:xfrm>
                <a:off x="0" y="0"/>
                <a:ext cx="812800" cy="71219"/>
              </a:xfrm>
              <a:prstGeom prst="rect">
                <a:avLst/>
              </a:prstGeom>
            </p:spPr>
            <p:txBody>
              <a:bodyPr anchor="ctr" rtlCol="false" tIns="37631" lIns="37631" bIns="37631" rIns="37631"/>
              <a:lstStyle/>
              <a:p>
                <a:pPr algn="ctr">
                  <a:lnSpc>
                    <a:spcPts val="1659"/>
                  </a:lnSpc>
                </a:pPr>
              </a:p>
            </p:txBody>
          </p:sp>
        </p:grpSp>
      </p:grpSp>
      <p:grpSp>
        <p:nvGrpSpPr>
          <p:cNvPr name="Group 40" id="40"/>
          <p:cNvGrpSpPr/>
          <p:nvPr/>
        </p:nvGrpSpPr>
        <p:grpSpPr>
          <a:xfrm rot="-10800000">
            <a:off x="15769218" y="1602554"/>
            <a:ext cx="1598255" cy="1598255"/>
            <a:chOff x="0" y="0"/>
            <a:chExt cx="2131007" cy="2131007"/>
          </a:xfrm>
        </p:grpSpPr>
        <p:grpSp>
          <p:nvGrpSpPr>
            <p:cNvPr name="Group 41" id="41"/>
            <p:cNvGrpSpPr/>
            <p:nvPr/>
          </p:nvGrpSpPr>
          <p:grpSpPr>
            <a:xfrm rot="0">
              <a:off x="0" y="1942086"/>
              <a:ext cx="2131007" cy="188921"/>
              <a:chOff x="0" y="0"/>
              <a:chExt cx="812800" cy="72058"/>
            </a:xfrm>
          </p:grpSpPr>
          <p:sp>
            <p:nvSpPr>
              <p:cNvPr name="Freeform 42" id="42"/>
              <p:cNvSpPr/>
              <p:nvPr/>
            </p:nvSpPr>
            <p:spPr>
              <a:xfrm flipH="false" flipV="false" rot="0">
                <a:off x="0" y="0"/>
                <a:ext cx="812800" cy="72058"/>
              </a:xfrm>
              <a:custGeom>
                <a:avLst/>
                <a:gdLst/>
                <a:ahLst/>
                <a:cxnLst/>
                <a:rect r="r" b="b" t="t" l="l"/>
                <a:pathLst>
                  <a:path h="72058" w="812800">
                    <a:moveTo>
                      <a:pt x="0" y="0"/>
                    </a:moveTo>
                    <a:lnTo>
                      <a:pt x="812800" y="0"/>
                    </a:lnTo>
                    <a:lnTo>
                      <a:pt x="812800" y="72058"/>
                    </a:lnTo>
                    <a:lnTo>
                      <a:pt x="0" y="72058"/>
                    </a:lnTo>
                    <a:close/>
                  </a:path>
                </a:pathLst>
              </a:custGeom>
              <a:solidFill>
                <a:srgbClr val="286A4D"/>
              </a:solidFill>
            </p:spPr>
          </p:sp>
          <p:sp>
            <p:nvSpPr>
              <p:cNvPr name="TextBox 43" id="43"/>
              <p:cNvSpPr txBox="true"/>
              <p:nvPr/>
            </p:nvSpPr>
            <p:spPr>
              <a:xfrm>
                <a:off x="0" y="0"/>
                <a:ext cx="812800" cy="72058"/>
              </a:xfrm>
              <a:prstGeom prst="rect">
                <a:avLst/>
              </a:prstGeom>
            </p:spPr>
            <p:txBody>
              <a:bodyPr anchor="ctr" rtlCol="false" tIns="37631" lIns="37631" bIns="37631" rIns="37631"/>
              <a:lstStyle/>
              <a:p>
                <a:pPr algn="ctr">
                  <a:lnSpc>
                    <a:spcPts val="1659"/>
                  </a:lnSpc>
                </a:pPr>
              </a:p>
            </p:txBody>
          </p:sp>
        </p:grpSp>
        <p:grpSp>
          <p:nvGrpSpPr>
            <p:cNvPr name="Group 44" id="44"/>
            <p:cNvGrpSpPr/>
            <p:nvPr/>
          </p:nvGrpSpPr>
          <p:grpSpPr>
            <a:xfrm rot="-5400000">
              <a:off x="-972142" y="972142"/>
              <a:ext cx="2131007" cy="186722"/>
              <a:chOff x="0" y="0"/>
              <a:chExt cx="812800" cy="71219"/>
            </a:xfrm>
          </p:grpSpPr>
          <p:sp>
            <p:nvSpPr>
              <p:cNvPr name="Freeform 45" id="45"/>
              <p:cNvSpPr/>
              <p:nvPr/>
            </p:nvSpPr>
            <p:spPr>
              <a:xfrm flipH="false" flipV="false" rot="0">
                <a:off x="0" y="0"/>
                <a:ext cx="812800" cy="71219"/>
              </a:xfrm>
              <a:custGeom>
                <a:avLst/>
                <a:gdLst/>
                <a:ahLst/>
                <a:cxnLst/>
                <a:rect r="r" b="b" t="t" l="l"/>
                <a:pathLst>
                  <a:path h="71219" w="812800">
                    <a:moveTo>
                      <a:pt x="0" y="0"/>
                    </a:moveTo>
                    <a:lnTo>
                      <a:pt x="812800" y="0"/>
                    </a:lnTo>
                    <a:lnTo>
                      <a:pt x="812800" y="71219"/>
                    </a:lnTo>
                    <a:lnTo>
                      <a:pt x="0" y="71219"/>
                    </a:lnTo>
                    <a:close/>
                  </a:path>
                </a:pathLst>
              </a:custGeom>
              <a:solidFill>
                <a:srgbClr val="286A4D"/>
              </a:solidFill>
            </p:spPr>
          </p:sp>
          <p:sp>
            <p:nvSpPr>
              <p:cNvPr name="TextBox 46" id="46"/>
              <p:cNvSpPr txBox="true"/>
              <p:nvPr/>
            </p:nvSpPr>
            <p:spPr>
              <a:xfrm>
                <a:off x="0" y="0"/>
                <a:ext cx="812800" cy="71219"/>
              </a:xfrm>
              <a:prstGeom prst="rect">
                <a:avLst/>
              </a:prstGeom>
            </p:spPr>
            <p:txBody>
              <a:bodyPr anchor="ctr" rtlCol="false" tIns="37631" lIns="37631" bIns="37631" rIns="37631"/>
              <a:lstStyle/>
              <a:p>
                <a:pPr algn="ctr">
                  <a:lnSpc>
                    <a:spcPts val="1659"/>
                  </a:lnSpc>
                </a:pPr>
              </a:p>
            </p:txBody>
          </p:sp>
        </p:grpSp>
      </p:grpSp>
      <p:sp>
        <p:nvSpPr>
          <p:cNvPr name="Freeform 47" id="47"/>
          <p:cNvSpPr/>
          <p:nvPr/>
        </p:nvSpPr>
        <p:spPr>
          <a:xfrm flipH="false" flipV="false" rot="5400000">
            <a:off x="-233888" y="5644409"/>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0">
            <a:off x="2187194" y="214877"/>
            <a:ext cx="13635353" cy="9527703"/>
          </a:xfrm>
          <a:custGeom>
            <a:avLst/>
            <a:gdLst/>
            <a:ahLst/>
            <a:cxnLst/>
            <a:rect r="r" b="b" t="t" l="l"/>
            <a:pathLst>
              <a:path h="9527703" w="13635353">
                <a:moveTo>
                  <a:pt x="0" y="0"/>
                </a:moveTo>
                <a:lnTo>
                  <a:pt x="13635352" y="0"/>
                </a:lnTo>
                <a:lnTo>
                  <a:pt x="13635352" y="9527702"/>
                </a:lnTo>
                <a:lnTo>
                  <a:pt x="0" y="95277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44893" y="1406118"/>
            <a:ext cx="10438282" cy="1169957"/>
          </a:xfrm>
          <a:custGeom>
            <a:avLst/>
            <a:gdLst/>
            <a:ahLst/>
            <a:cxnLst/>
            <a:rect r="r" b="b" t="t" l="l"/>
            <a:pathLst>
              <a:path h="1169957" w="10438282">
                <a:moveTo>
                  <a:pt x="0" y="0"/>
                </a:moveTo>
                <a:lnTo>
                  <a:pt x="10438282" y="0"/>
                </a:lnTo>
                <a:lnTo>
                  <a:pt x="10438282" y="1169957"/>
                </a:lnTo>
                <a:lnTo>
                  <a:pt x="0" y="11699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824306" y="1562471"/>
            <a:ext cx="8361129" cy="762000"/>
          </a:xfrm>
          <a:prstGeom prst="rect">
            <a:avLst/>
          </a:prstGeom>
        </p:spPr>
        <p:txBody>
          <a:bodyPr anchor="t" rtlCol="false" tIns="0" lIns="0" bIns="0" rIns="0">
            <a:spAutoFit/>
          </a:bodyPr>
          <a:lstStyle/>
          <a:p>
            <a:pPr algn="l" marL="0" indent="0" lvl="0">
              <a:lnSpc>
                <a:spcPts val="6125"/>
              </a:lnSpc>
              <a:spcBef>
                <a:spcPct val="0"/>
              </a:spcBef>
            </a:pPr>
            <a:r>
              <a:rPr lang="en-US" b="true" sz="4375" strike="noStrike" u="none">
                <a:solidFill>
                  <a:srgbClr val="D13B00"/>
                </a:solidFill>
                <a:latin typeface="Klein Bold"/>
                <a:ea typeface="Klein Bold"/>
                <a:cs typeface="Klein Bold"/>
                <a:sym typeface="Klein Bold"/>
              </a:rPr>
              <a:t>Yetenek Sınavı İle Yerleştirme</a:t>
            </a:r>
          </a:p>
        </p:txBody>
      </p:sp>
      <p:sp>
        <p:nvSpPr>
          <p:cNvPr name="TextBox 5" id="5"/>
          <p:cNvSpPr txBox="true"/>
          <p:nvPr/>
        </p:nvSpPr>
        <p:spPr>
          <a:xfrm rot="0">
            <a:off x="2566160" y="3043690"/>
            <a:ext cx="12877421" cy="5539111"/>
          </a:xfrm>
          <a:prstGeom prst="rect">
            <a:avLst/>
          </a:prstGeom>
        </p:spPr>
        <p:txBody>
          <a:bodyPr anchor="t" rtlCol="false" tIns="0" lIns="0" bIns="0" rIns="0">
            <a:spAutoFit/>
          </a:bodyPr>
          <a:lstStyle/>
          <a:p>
            <a:pPr algn="just" marL="666566" indent="-333283" lvl="1">
              <a:lnSpc>
                <a:spcPts val="4939"/>
              </a:lnSpc>
              <a:spcBef>
                <a:spcPct val="0"/>
              </a:spcBef>
              <a:buFont typeface="Arial"/>
              <a:buChar char="•"/>
            </a:pPr>
            <a:r>
              <a:rPr lang="en-US" b="true" sz="3087" spc="30" strike="noStrike" u="none">
                <a:solidFill>
                  <a:srgbClr val="22524C"/>
                </a:solidFill>
                <a:latin typeface="Klein Bold"/>
                <a:ea typeface="Klein Bold"/>
                <a:cs typeface="Klein Bold"/>
                <a:sym typeface="Klein Bold"/>
              </a:rPr>
              <a:t>Yetenek Sınavı İle Öğrenci Alan Proje Okulu Olan Fen Liseleri</a:t>
            </a:r>
          </a:p>
          <a:p>
            <a:pPr algn="just">
              <a:lnSpc>
                <a:spcPts val="4939"/>
              </a:lnSpc>
              <a:spcBef>
                <a:spcPct val="0"/>
              </a:spcBef>
            </a:pPr>
          </a:p>
          <a:p>
            <a:pPr algn="just" marL="666566" indent="-333283" lvl="1">
              <a:lnSpc>
                <a:spcPts val="4939"/>
              </a:lnSpc>
              <a:spcBef>
                <a:spcPct val="0"/>
              </a:spcBef>
              <a:buFont typeface="Arial"/>
              <a:buChar char="•"/>
            </a:pPr>
            <a:r>
              <a:rPr lang="en-US" b="true" sz="3087" spc="30" strike="noStrike" u="none">
                <a:solidFill>
                  <a:srgbClr val="22524C"/>
                </a:solidFill>
                <a:latin typeface="Klein Bold"/>
                <a:ea typeface="Klein Bold"/>
                <a:cs typeface="Klein Bold"/>
                <a:sym typeface="Klein Bold"/>
              </a:rPr>
              <a:t>Güzel Sanatlar Liseleri</a:t>
            </a:r>
          </a:p>
          <a:p>
            <a:pPr algn="just">
              <a:lnSpc>
                <a:spcPts val="4939"/>
              </a:lnSpc>
              <a:spcBef>
                <a:spcPct val="0"/>
              </a:spcBef>
            </a:pPr>
          </a:p>
          <a:p>
            <a:pPr algn="just" marL="666566" indent="-333283" lvl="1">
              <a:lnSpc>
                <a:spcPts val="4939"/>
              </a:lnSpc>
              <a:spcBef>
                <a:spcPct val="0"/>
              </a:spcBef>
              <a:buFont typeface="Arial"/>
              <a:buChar char="•"/>
            </a:pPr>
            <a:r>
              <a:rPr lang="en-US" b="true" sz="3087" spc="30" strike="noStrike" u="none">
                <a:solidFill>
                  <a:srgbClr val="22524C"/>
                </a:solidFill>
                <a:latin typeface="Klein Bold"/>
                <a:ea typeface="Klein Bold"/>
                <a:cs typeface="Klein Bold"/>
                <a:sym typeface="Klein Bold"/>
              </a:rPr>
              <a:t>Spor Liseleri </a:t>
            </a:r>
          </a:p>
          <a:p>
            <a:pPr algn="just">
              <a:lnSpc>
                <a:spcPts val="4939"/>
              </a:lnSpc>
              <a:spcBef>
                <a:spcPct val="0"/>
              </a:spcBef>
            </a:pPr>
          </a:p>
          <a:p>
            <a:pPr algn="just" marL="666566" indent="-333283" lvl="1">
              <a:lnSpc>
                <a:spcPts val="4939"/>
              </a:lnSpc>
              <a:spcBef>
                <a:spcPct val="0"/>
              </a:spcBef>
              <a:buFont typeface="Arial"/>
              <a:buChar char="•"/>
            </a:pPr>
            <a:r>
              <a:rPr lang="en-US" b="true" sz="3087" spc="30" strike="noStrike" u="none">
                <a:solidFill>
                  <a:srgbClr val="22524C"/>
                </a:solidFill>
                <a:latin typeface="Klein Bold"/>
                <a:ea typeface="Klein Bold"/>
                <a:cs typeface="Klein Bold"/>
                <a:sym typeface="Klein Bold"/>
              </a:rPr>
              <a:t>Mûsikî, Hafızlık, Geleneksel ve Çağdaş Görsel Sanatlar ve Spor Programı/Projesi Uygulayan Anadolu İmam Hatip Liseleri</a:t>
            </a:r>
          </a:p>
        </p:txBody>
      </p:sp>
      <p:sp>
        <p:nvSpPr>
          <p:cNvPr name="Freeform 6" id="6"/>
          <p:cNvSpPr/>
          <p:nvPr/>
        </p:nvSpPr>
        <p:spPr>
          <a:xfrm flipH="false" flipV="false" rot="2282212">
            <a:off x="16601159" y="449802"/>
            <a:ext cx="1151481" cy="1157796"/>
          </a:xfrm>
          <a:custGeom>
            <a:avLst/>
            <a:gdLst/>
            <a:ahLst/>
            <a:cxnLst/>
            <a:rect r="r" b="b" t="t" l="l"/>
            <a:pathLst>
              <a:path h="1157796" w="1151481">
                <a:moveTo>
                  <a:pt x="0" y="0"/>
                </a:moveTo>
                <a:lnTo>
                  <a:pt x="1151481" y="0"/>
                </a:lnTo>
                <a:lnTo>
                  <a:pt x="1151481" y="1157796"/>
                </a:lnTo>
                <a:lnTo>
                  <a:pt x="0" y="115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3696736" y="5748534"/>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10689449">
            <a:off x="-227130" y="-611689"/>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2282212">
            <a:off x="710649" y="9211867"/>
            <a:ext cx="710258" cy="714153"/>
          </a:xfrm>
          <a:custGeom>
            <a:avLst/>
            <a:gdLst/>
            <a:ahLst/>
            <a:cxnLst/>
            <a:rect r="r" b="b" t="t" l="l"/>
            <a:pathLst>
              <a:path h="714153" w="710258">
                <a:moveTo>
                  <a:pt x="0" y="0"/>
                </a:moveTo>
                <a:lnTo>
                  <a:pt x="710257" y="0"/>
                </a:lnTo>
                <a:lnTo>
                  <a:pt x="710257" y="714153"/>
                </a:lnTo>
                <a:lnTo>
                  <a:pt x="0" y="7141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0">
            <a:off x="1528066" y="-60561"/>
            <a:ext cx="14895346" cy="10408123"/>
          </a:xfrm>
          <a:custGeom>
            <a:avLst/>
            <a:gdLst/>
            <a:ahLst/>
            <a:cxnLst/>
            <a:rect r="r" b="b" t="t" l="l"/>
            <a:pathLst>
              <a:path h="10408123" w="14895346">
                <a:moveTo>
                  <a:pt x="0" y="0"/>
                </a:moveTo>
                <a:lnTo>
                  <a:pt x="14895346" y="0"/>
                </a:lnTo>
                <a:lnTo>
                  <a:pt x="14895346" y="10408122"/>
                </a:lnTo>
                <a:lnTo>
                  <a:pt x="0" y="10408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0">
            <a:off x="7324554" y="2039199"/>
            <a:ext cx="8547126" cy="1386023"/>
          </a:xfrm>
          <a:prstGeom prst="rect">
            <a:avLst/>
          </a:prstGeom>
          <a:solidFill>
            <a:srgbClr val="F8F3BB"/>
          </a:solidFill>
        </p:spPr>
      </p:sp>
      <p:sp>
        <p:nvSpPr>
          <p:cNvPr name="AutoShape 4" id="4"/>
          <p:cNvSpPr/>
          <p:nvPr/>
        </p:nvSpPr>
        <p:spPr>
          <a:xfrm rot="0">
            <a:off x="7358026" y="3757477"/>
            <a:ext cx="8547126" cy="1386023"/>
          </a:xfrm>
          <a:prstGeom prst="rect">
            <a:avLst/>
          </a:prstGeom>
          <a:solidFill>
            <a:srgbClr val="F8F3BB"/>
          </a:solidFill>
        </p:spPr>
      </p:sp>
      <p:sp>
        <p:nvSpPr>
          <p:cNvPr name="AutoShape 5" id="5"/>
          <p:cNvSpPr/>
          <p:nvPr/>
        </p:nvSpPr>
        <p:spPr>
          <a:xfrm rot="0">
            <a:off x="7358026" y="5746661"/>
            <a:ext cx="8547126" cy="1386023"/>
          </a:xfrm>
          <a:prstGeom prst="rect">
            <a:avLst/>
          </a:prstGeom>
          <a:solidFill>
            <a:srgbClr val="F8F3BB"/>
          </a:solidFill>
        </p:spPr>
      </p:sp>
      <p:sp>
        <p:nvSpPr>
          <p:cNvPr name="AutoShape 6" id="6"/>
          <p:cNvSpPr/>
          <p:nvPr/>
        </p:nvSpPr>
        <p:spPr>
          <a:xfrm rot="0">
            <a:off x="7392831" y="7760156"/>
            <a:ext cx="8547126" cy="1386023"/>
          </a:xfrm>
          <a:prstGeom prst="rect">
            <a:avLst/>
          </a:prstGeom>
          <a:solidFill>
            <a:srgbClr val="F8F3BB"/>
          </a:solidFill>
        </p:spPr>
      </p:sp>
      <p:sp>
        <p:nvSpPr>
          <p:cNvPr name="Freeform 7" id="7"/>
          <p:cNvSpPr/>
          <p:nvPr/>
        </p:nvSpPr>
        <p:spPr>
          <a:xfrm flipH="false" flipV="false" rot="0">
            <a:off x="5616110" y="2468176"/>
            <a:ext cx="1125054" cy="319634"/>
          </a:xfrm>
          <a:custGeom>
            <a:avLst/>
            <a:gdLst/>
            <a:ahLst/>
            <a:cxnLst/>
            <a:rect r="r" b="b" t="t" l="l"/>
            <a:pathLst>
              <a:path h="319634" w="1125054">
                <a:moveTo>
                  <a:pt x="0" y="0"/>
                </a:moveTo>
                <a:lnTo>
                  <a:pt x="1125054" y="0"/>
                </a:lnTo>
                <a:lnTo>
                  <a:pt x="1125054" y="319633"/>
                </a:lnTo>
                <a:lnTo>
                  <a:pt x="0" y="3196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2087752" y="7753397"/>
            <a:ext cx="4255550" cy="1200149"/>
          </a:xfrm>
          <a:prstGeom prst="rect">
            <a:avLst/>
          </a:prstGeom>
        </p:spPr>
        <p:txBody>
          <a:bodyPr anchor="t" rtlCol="false" tIns="0" lIns="0" bIns="0" rIns="0">
            <a:spAutoFit/>
          </a:bodyPr>
          <a:lstStyle/>
          <a:p>
            <a:pPr algn="l" marL="0" indent="0" lvl="0">
              <a:lnSpc>
                <a:spcPts val="4800"/>
              </a:lnSpc>
              <a:spcBef>
                <a:spcPct val="0"/>
              </a:spcBef>
            </a:pPr>
            <a:r>
              <a:rPr lang="en-US" b="true" sz="3000">
                <a:solidFill>
                  <a:srgbClr val="22524C"/>
                </a:solidFill>
                <a:latin typeface="Klein Bold"/>
                <a:ea typeface="Klein Bold"/>
                <a:cs typeface="Klein Bold"/>
                <a:sym typeface="Klein Bold"/>
              </a:rPr>
              <a:t>Mesleki ve Teknik Anadolu Liseleri</a:t>
            </a:r>
          </a:p>
        </p:txBody>
      </p:sp>
      <p:sp>
        <p:nvSpPr>
          <p:cNvPr name="TextBox 9" id="9"/>
          <p:cNvSpPr txBox="true"/>
          <p:nvPr/>
        </p:nvSpPr>
        <p:spPr>
          <a:xfrm rot="0">
            <a:off x="3153512" y="1134340"/>
            <a:ext cx="11980977" cy="764619"/>
          </a:xfrm>
          <a:prstGeom prst="rect">
            <a:avLst/>
          </a:prstGeom>
        </p:spPr>
        <p:txBody>
          <a:bodyPr anchor="t" rtlCol="false" tIns="0" lIns="0" bIns="0" rIns="0">
            <a:spAutoFit/>
          </a:bodyPr>
          <a:lstStyle/>
          <a:p>
            <a:pPr algn="l" marL="0" indent="0" lvl="0">
              <a:lnSpc>
                <a:spcPts val="6149"/>
              </a:lnSpc>
              <a:spcBef>
                <a:spcPct val="0"/>
              </a:spcBef>
            </a:pPr>
            <a:r>
              <a:rPr lang="en-US" b="true" sz="4392">
                <a:solidFill>
                  <a:srgbClr val="D13B00"/>
                </a:solidFill>
                <a:latin typeface="Klein Bold"/>
                <a:ea typeface="Klein Bold"/>
                <a:cs typeface="Klein Bold"/>
                <a:sym typeface="Klein Bold"/>
              </a:rPr>
              <a:t>Merkezi Sınavla Yerleştirme Yapan Okullar</a:t>
            </a:r>
          </a:p>
        </p:txBody>
      </p:sp>
      <p:sp>
        <p:nvSpPr>
          <p:cNvPr name="TextBox 10" id="10"/>
          <p:cNvSpPr txBox="true"/>
          <p:nvPr/>
        </p:nvSpPr>
        <p:spPr>
          <a:xfrm rot="0">
            <a:off x="2139588" y="2215835"/>
            <a:ext cx="2693296" cy="632460"/>
          </a:xfrm>
          <a:prstGeom prst="rect">
            <a:avLst/>
          </a:prstGeom>
        </p:spPr>
        <p:txBody>
          <a:bodyPr anchor="t" rtlCol="false" tIns="0" lIns="0" bIns="0" rIns="0">
            <a:spAutoFit/>
          </a:bodyPr>
          <a:lstStyle/>
          <a:p>
            <a:pPr algn="l" marL="0" indent="0" lvl="0">
              <a:lnSpc>
                <a:spcPts val="5280"/>
              </a:lnSpc>
              <a:spcBef>
                <a:spcPct val="0"/>
              </a:spcBef>
            </a:pPr>
            <a:r>
              <a:rPr lang="en-US" b="true" sz="3300">
                <a:solidFill>
                  <a:srgbClr val="22524C"/>
                </a:solidFill>
                <a:latin typeface="Klein Bold"/>
                <a:ea typeface="Klein Bold"/>
                <a:cs typeface="Klein Bold"/>
                <a:sym typeface="Klein Bold"/>
              </a:rPr>
              <a:t>Fen Liseleri </a:t>
            </a:r>
          </a:p>
        </p:txBody>
      </p:sp>
      <p:sp>
        <p:nvSpPr>
          <p:cNvPr name="TextBox 11" id="11"/>
          <p:cNvSpPr txBox="true"/>
          <p:nvPr/>
        </p:nvSpPr>
        <p:spPr>
          <a:xfrm rot="0">
            <a:off x="2087752" y="3776301"/>
            <a:ext cx="3170930" cy="1200149"/>
          </a:xfrm>
          <a:prstGeom prst="rect">
            <a:avLst/>
          </a:prstGeom>
        </p:spPr>
        <p:txBody>
          <a:bodyPr anchor="t" rtlCol="false" tIns="0" lIns="0" bIns="0" rIns="0">
            <a:spAutoFit/>
          </a:bodyPr>
          <a:lstStyle/>
          <a:p>
            <a:pPr algn="l">
              <a:lnSpc>
                <a:spcPts val="4800"/>
              </a:lnSpc>
            </a:pPr>
            <a:r>
              <a:rPr lang="en-US" sz="3000" b="true">
                <a:solidFill>
                  <a:srgbClr val="22524C"/>
                </a:solidFill>
                <a:latin typeface="Klein Bold"/>
                <a:ea typeface="Klein Bold"/>
                <a:cs typeface="Klein Bold"/>
                <a:sym typeface="Klein Bold"/>
              </a:rPr>
              <a:t>Sosyal Bilimler </a:t>
            </a:r>
          </a:p>
          <a:p>
            <a:pPr algn="l" marL="0" indent="0" lvl="0">
              <a:lnSpc>
                <a:spcPts val="4800"/>
              </a:lnSpc>
              <a:spcBef>
                <a:spcPct val="0"/>
              </a:spcBef>
            </a:pPr>
            <a:r>
              <a:rPr lang="en-US" b="true" sz="3000">
                <a:solidFill>
                  <a:srgbClr val="22524C"/>
                </a:solidFill>
                <a:latin typeface="Klein Bold"/>
                <a:ea typeface="Klein Bold"/>
                <a:cs typeface="Klein Bold"/>
                <a:sym typeface="Klein Bold"/>
              </a:rPr>
              <a:t>Liseleri</a:t>
            </a:r>
          </a:p>
        </p:txBody>
      </p:sp>
      <p:sp>
        <p:nvSpPr>
          <p:cNvPr name="TextBox 12" id="12"/>
          <p:cNvSpPr txBox="true"/>
          <p:nvPr/>
        </p:nvSpPr>
        <p:spPr>
          <a:xfrm rot="0">
            <a:off x="2087752" y="6042797"/>
            <a:ext cx="3287442" cy="632460"/>
          </a:xfrm>
          <a:prstGeom prst="rect">
            <a:avLst/>
          </a:prstGeom>
        </p:spPr>
        <p:txBody>
          <a:bodyPr anchor="t" rtlCol="false" tIns="0" lIns="0" bIns="0" rIns="0">
            <a:spAutoFit/>
          </a:bodyPr>
          <a:lstStyle/>
          <a:p>
            <a:pPr algn="l" marL="0" indent="0" lvl="0">
              <a:lnSpc>
                <a:spcPts val="5280"/>
              </a:lnSpc>
              <a:spcBef>
                <a:spcPct val="0"/>
              </a:spcBef>
            </a:pPr>
            <a:r>
              <a:rPr lang="en-US" b="true" sz="3300">
                <a:solidFill>
                  <a:srgbClr val="22524C"/>
                </a:solidFill>
                <a:latin typeface="Klein Bold"/>
                <a:ea typeface="Klein Bold"/>
                <a:cs typeface="Klein Bold"/>
                <a:sym typeface="Klein Bold"/>
              </a:rPr>
              <a:t>Proje Okulları</a:t>
            </a:r>
          </a:p>
        </p:txBody>
      </p:sp>
      <p:sp>
        <p:nvSpPr>
          <p:cNvPr name="TextBox 13" id="13"/>
          <p:cNvSpPr txBox="true"/>
          <p:nvPr/>
        </p:nvSpPr>
        <p:spPr>
          <a:xfrm rot="0">
            <a:off x="7622596" y="2057086"/>
            <a:ext cx="8017986" cy="996949"/>
          </a:xfrm>
          <a:prstGeom prst="rect">
            <a:avLst/>
          </a:prstGeom>
        </p:spPr>
        <p:txBody>
          <a:bodyPr anchor="t" rtlCol="false" tIns="0" lIns="0" bIns="0" rIns="0">
            <a:spAutoFit/>
          </a:bodyPr>
          <a:lstStyle/>
          <a:p>
            <a:pPr algn="l" marL="0" indent="0" lvl="0">
              <a:lnSpc>
                <a:spcPts val="4000"/>
              </a:lnSpc>
              <a:spcBef>
                <a:spcPct val="0"/>
              </a:spcBef>
            </a:pPr>
            <a:r>
              <a:rPr lang="en-US" b="true" sz="2500" strike="noStrike" u="none">
                <a:solidFill>
                  <a:srgbClr val="22524C"/>
                </a:solidFill>
                <a:latin typeface="Klein Bold"/>
                <a:ea typeface="Klein Bold"/>
                <a:cs typeface="Klein Bold"/>
                <a:sym typeface="Klein Bold"/>
              </a:rPr>
              <a:t>Tüm Fen Liselerine merkezi sınava puanına göre yerleştirme yapılmaktadır.</a:t>
            </a:r>
          </a:p>
        </p:txBody>
      </p:sp>
      <p:sp>
        <p:nvSpPr>
          <p:cNvPr name="TextBox 14" id="14"/>
          <p:cNvSpPr txBox="true"/>
          <p:nvPr/>
        </p:nvSpPr>
        <p:spPr>
          <a:xfrm rot="0">
            <a:off x="7604721" y="3920447"/>
            <a:ext cx="7986791" cy="996949"/>
          </a:xfrm>
          <a:prstGeom prst="rect">
            <a:avLst/>
          </a:prstGeom>
        </p:spPr>
        <p:txBody>
          <a:bodyPr anchor="t" rtlCol="false" tIns="0" lIns="0" bIns="0" rIns="0">
            <a:spAutoFit/>
          </a:bodyPr>
          <a:lstStyle/>
          <a:p>
            <a:pPr algn="l" marL="0" indent="0" lvl="0">
              <a:lnSpc>
                <a:spcPts val="4000"/>
              </a:lnSpc>
              <a:spcBef>
                <a:spcPct val="0"/>
              </a:spcBef>
            </a:pPr>
            <a:r>
              <a:rPr lang="en-US" b="true" sz="2500">
                <a:solidFill>
                  <a:srgbClr val="22524C"/>
                </a:solidFill>
                <a:latin typeface="Klein Bold"/>
                <a:ea typeface="Klein Bold"/>
                <a:cs typeface="Klein Bold"/>
                <a:sym typeface="Klein Bold"/>
              </a:rPr>
              <a:t>Tüm Sosyal Bilimler Liselerine merkezi sınava puanına göre yerleştirme yapılmaktadır.</a:t>
            </a:r>
          </a:p>
        </p:txBody>
      </p:sp>
      <p:sp>
        <p:nvSpPr>
          <p:cNvPr name="TextBox 15" id="15"/>
          <p:cNvSpPr txBox="true"/>
          <p:nvPr/>
        </p:nvSpPr>
        <p:spPr>
          <a:xfrm rot="0">
            <a:off x="7622596" y="5718902"/>
            <a:ext cx="8464031" cy="1378583"/>
          </a:xfrm>
          <a:prstGeom prst="rect">
            <a:avLst/>
          </a:prstGeom>
        </p:spPr>
        <p:txBody>
          <a:bodyPr anchor="t" rtlCol="false" tIns="0" lIns="0" bIns="0" rIns="0">
            <a:spAutoFit/>
          </a:bodyPr>
          <a:lstStyle/>
          <a:p>
            <a:pPr algn="l" marL="0" indent="0" lvl="0">
              <a:lnSpc>
                <a:spcPts val="3680"/>
              </a:lnSpc>
              <a:spcBef>
                <a:spcPct val="0"/>
              </a:spcBef>
            </a:pPr>
            <a:r>
              <a:rPr lang="en-US" b="true" sz="2300">
                <a:solidFill>
                  <a:srgbClr val="22524C"/>
                </a:solidFill>
                <a:latin typeface="Klein Bold"/>
                <a:ea typeface="Klein Bold"/>
                <a:cs typeface="Klein Bold"/>
                <a:sym typeface="Klein Bold"/>
              </a:rPr>
              <a:t>Proje kapsamına alınan Anadolu Liseleri, Meslek Liseleri ve Anadolu İmam Hatip Liselerine merkezi sınav puanına göre yerleştirme yapılmaktadır.</a:t>
            </a:r>
          </a:p>
        </p:txBody>
      </p:sp>
      <p:sp>
        <p:nvSpPr>
          <p:cNvPr name="TextBox 16" id="16"/>
          <p:cNvSpPr txBox="true"/>
          <p:nvPr/>
        </p:nvSpPr>
        <p:spPr>
          <a:xfrm rot="0">
            <a:off x="7604721" y="7664906"/>
            <a:ext cx="8123345" cy="1378583"/>
          </a:xfrm>
          <a:prstGeom prst="rect">
            <a:avLst/>
          </a:prstGeom>
        </p:spPr>
        <p:txBody>
          <a:bodyPr anchor="t" rtlCol="false" tIns="0" lIns="0" bIns="0" rIns="0">
            <a:spAutoFit/>
          </a:bodyPr>
          <a:lstStyle/>
          <a:p>
            <a:pPr algn="l" marL="0" indent="0" lvl="0">
              <a:lnSpc>
                <a:spcPts val="3680"/>
              </a:lnSpc>
              <a:spcBef>
                <a:spcPct val="0"/>
              </a:spcBef>
            </a:pPr>
            <a:r>
              <a:rPr lang="en-US" b="true" sz="2300">
                <a:solidFill>
                  <a:srgbClr val="22524C"/>
                </a:solidFill>
                <a:latin typeface="Klein Bold"/>
                <a:ea typeface="Klein Bold"/>
                <a:cs typeface="Klein Bold"/>
                <a:sym typeface="Klein Bold"/>
              </a:rPr>
              <a:t>Mesleki ve Teknik Anadolu Liselerinin Anadolu Teknik Programları merkezi sınav puanına göre yetleştirme yapmaktadır.</a:t>
            </a:r>
          </a:p>
        </p:txBody>
      </p:sp>
      <p:sp>
        <p:nvSpPr>
          <p:cNvPr name="Freeform 17" id="17"/>
          <p:cNvSpPr/>
          <p:nvPr/>
        </p:nvSpPr>
        <p:spPr>
          <a:xfrm flipH="false" flipV="false" rot="0">
            <a:off x="5616110" y="4283234"/>
            <a:ext cx="1125054" cy="319634"/>
          </a:xfrm>
          <a:custGeom>
            <a:avLst/>
            <a:gdLst/>
            <a:ahLst/>
            <a:cxnLst/>
            <a:rect r="r" b="b" t="t" l="l"/>
            <a:pathLst>
              <a:path h="319634" w="1125054">
                <a:moveTo>
                  <a:pt x="0" y="0"/>
                </a:moveTo>
                <a:lnTo>
                  <a:pt x="1125054" y="0"/>
                </a:lnTo>
                <a:lnTo>
                  <a:pt x="1125054" y="319634"/>
                </a:lnTo>
                <a:lnTo>
                  <a:pt x="0" y="3196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5616110" y="6425702"/>
            <a:ext cx="1125054" cy="319634"/>
          </a:xfrm>
          <a:custGeom>
            <a:avLst/>
            <a:gdLst/>
            <a:ahLst/>
            <a:cxnLst/>
            <a:rect r="r" b="b" t="t" l="l"/>
            <a:pathLst>
              <a:path h="319634" w="1125054">
                <a:moveTo>
                  <a:pt x="0" y="0"/>
                </a:moveTo>
                <a:lnTo>
                  <a:pt x="1125054" y="0"/>
                </a:lnTo>
                <a:lnTo>
                  <a:pt x="1125054" y="319634"/>
                </a:lnTo>
                <a:lnTo>
                  <a:pt x="0" y="3196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5616110" y="8237357"/>
            <a:ext cx="1125054" cy="319634"/>
          </a:xfrm>
          <a:custGeom>
            <a:avLst/>
            <a:gdLst/>
            <a:ahLst/>
            <a:cxnLst/>
            <a:rect r="r" b="b" t="t" l="l"/>
            <a:pathLst>
              <a:path h="319634" w="1125054">
                <a:moveTo>
                  <a:pt x="0" y="0"/>
                </a:moveTo>
                <a:lnTo>
                  <a:pt x="1125054" y="0"/>
                </a:lnTo>
                <a:lnTo>
                  <a:pt x="1125054" y="319634"/>
                </a:lnTo>
                <a:lnTo>
                  <a:pt x="0" y="3196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2282212">
            <a:off x="17093733" y="9068845"/>
            <a:ext cx="823361" cy="827876"/>
          </a:xfrm>
          <a:custGeom>
            <a:avLst/>
            <a:gdLst/>
            <a:ahLst/>
            <a:cxnLst/>
            <a:rect r="r" b="b" t="t" l="l"/>
            <a:pathLst>
              <a:path h="827876" w="823361">
                <a:moveTo>
                  <a:pt x="0" y="0"/>
                </a:moveTo>
                <a:lnTo>
                  <a:pt x="823360" y="0"/>
                </a:lnTo>
                <a:lnTo>
                  <a:pt x="823360" y="827877"/>
                </a:lnTo>
                <a:lnTo>
                  <a:pt x="0" y="8278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2282212">
            <a:off x="142166" y="231803"/>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false" flipV="false" rot="-5400000">
            <a:off x="13525633" y="-1107937"/>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p:cNvSpPr/>
          <p:nvPr/>
        </p:nvSpPr>
        <p:spPr>
          <a:xfrm flipH="false" flipV="false" rot="5400000">
            <a:off x="22657" y="7864090"/>
            <a:ext cx="2975626" cy="3020940"/>
          </a:xfrm>
          <a:custGeom>
            <a:avLst/>
            <a:gdLst/>
            <a:ahLst/>
            <a:cxnLst/>
            <a:rect r="r" b="b" t="t" l="l"/>
            <a:pathLst>
              <a:path h="3020940" w="2975626">
                <a:moveTo>
                  <a:pt x="0" y="0"/>
                </a:moveTo>
                <a:lnTo>
                  <a:pt x="2975626" y="0"/>
                </a:lnTo>
                <a:lnTo>
                  <a:pt x="2975626" y="3020941"/>
                </a:lnTo>
                <a:lnTo>
                  <a:pt x="0" y="302094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true" flipV="false" rot="2625676">
            <a:off x="17219270" y="9185625"/>
            <a:ext cx="884097" cy="888946"/>
          </a:xfrm>
          <a:custGeom>
            <a:avLst/>
            <a:gdLst/>
            <a:ahLst/>
            <a:cxnLst/>
            <a:rect r="r" b="b" t="t" l="l"/>
            <a:pathLst>
              <a:path h="888946" w="884097">
                <a:moveTo>
                  <a:pt x="884097" y="0"/>
                </a:moveTo>
                <a:lnTo>
                  <a:pt x="0" y="0"/>
                </a:lnTo>
                <a:lnTo>
                  <a:pt x="0" y="888946"/>
                </a:lnTo>
                <a:lnTo>
                  <a:pt x="884097" y="888946"/>
                </a:lnTo>
                <a:lnTo>
                  <a:pt x="88409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63557">
            <a:off x="16141105" y="7768108"/>
            <a:ext cx="1032024" cy="1037684"/>
          </a:xfrm>
          <a:custGeom>
            <a:avLst/>
            <a:gdLst/>
            <a:ahLst/>
            <a:cxnLst/>
            <a:rect r="r" b="b" t="t" l="l"/>
            <a:pathLst>
              <a:path h="1037684" w="1032024">
                <a:moveTo>
                  <a:pt x="1032024" y="0"/>
                </a:moveTo>
                <a:lnTo>
                  <a:pt x="0" y="0"/>
                </a:lnTo>
                <a:lnTo>
                  <a:pt x="0" y="1037685"/>
                </a:lnTo>
                <a:lnTo>
                  <a:pt x="1032024" y="1037685"/>
                </a:lnTo>
                <a:lnTo>
                  <a:pt x="103202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7546" y="-211133"/>
            <a:ext cx="15937009" cy="11135985"/>
          </a:xfrm>
          <a:custGeom>
            <a:avLst/>
            <a:gdLst/>
            <a:ahLst/>
            <a:cxnLst/>
            <a:rect r="r" b="b" t="t" l="l"/>
            <a:pathLst>
              <a:path h="11135985" w="15937009">
                <a:moveTo>
                  <a:pt x="0" y="0"/>
                </a:moveTo>
                <a:lnTo>
                  <a:pt x="15937010" y="0"/>
                </a:lnTo>
                <a:lnTo>
                  <a:pt x="15937010" y="11135986"/>
                </a:lnTo>
                <a:lnTo>
                  <a:pt x="0" y="111359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33856" y="2935605"/>
            <a:ext cx="3914560" cy="5180084"/>
          </a:xfrm>
          <a:custGeom>
            <a:avLst/>
            <a:gdLst/>
            <a:ahLst/>
            <a:cxnLst/>
            <a:rect r="r" b="b" t="t" l="l"/>
            <a:pathLst>
              <a:path h="5180084" w="3914560">
                <a:moveTo>
                  <a:pt x="0" y="0"/>
                </a:moveTo>
                <a:lnTo>
                  <a:pt x="3914560" y="0"/>
                </a:lnTo>
                <a:lnTo>
                  <a:pt x="3914560" y="5180084"/>
                </a:lnTo>
                <a:lnTo>
                  <a:pt x="0" y="5180084"/>
                </a:lnTo>
                <a:lnTo>
                  <a:pt x="0" y="0"/>
                </a:lnTo>
                <a:close/>
              </a:path>
            </a:pathLst>
          </a:custGeom>
          <a:blipFill>
            <a:blip r:embed="rId6"/>
            <a:stretch>
              <a:fillRect l="0" t="0" r="0" b="-13354"/>
            </a:stretch>
          </a:blipFill>
        </p:spPr>
      </p:sp>
      <p:sp>
        <p:nvSpPr>
          <p:cNvPr name="Freeform 6" id="6"/>
          <p:cNvSpPr/>
          <p:nvPr/>
        </p:nvSpPr>
        <p:spPr>
          <a:xfrm flipH="false" flipV="false" rot="0">
            <a:off x="3663146" y="1329290"/>
            <a:ext cx="10961708" cy="1228625"/>
          </a:xfrm>
          <a:custGeom>
            <a:avLst/>
            <a:gdLst/>
            <a:ahLst/>
            <a:cxnLst/>
            <a:rect r="r" b="b" t="t" l="l"/>
            <a:pathLst>
              <a:path h="1228625" w="10961708">
                <a:moveTo>
                  <a:pt x="0" y="0"/>
                </a:moveTo>
                <a:lnTo>
                  <a:pt x="10961708" y="0"/>
                </a:lnTo>
                <a:lnTo>
                  <a:pt x="10961708" y="1228624"/>
                </a:lnTo>
                <a:lnTo>
                  <a:pt x="0" y="12286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6232400" y="1388930"/>
            <a:ext cx="5823200" cy="995045"/>
          </a:xfrm>
          <a:prstGeom prst="rect">
            <a:avLst/>
          </a:prstGeom>
        </p:spPr>
        <p:txBody>
          <a:bodyPr anchor="t" rtlCol="false" tIns="0" lIns="0" bIns="0" rIns="0">
            <a:spAutoFit/>
          </a:bodyPr>
          <a:lstStyle/>
          <a:p>
            <a:pPr algn="l" marL="0" indent="0" lvl="0">
              <a:lnSpc>
                <a:spcPts val="8155"/>
              </a:lnSpc>
              <a:spcBef>
                <a:spcPct val="0"/>
              </a:spcBef>
            </a:pPr>
            <a:r>
              <a:rPr lang="en-US" b="true" sz="5825">
                <a:solidFill>
                  <a:srgbClr val="D13B00"/>
                </a:solidFill>
                <a:latin typeface="Klein Bold"/>
                <a:ea typeface="Klein Bold"/>
                <a:cs typeface="Klein Bold"/>
                <a:sym typeface="Klein Bold"/>
              </a:rPr>
              <a:t>Sınav Takvimi</a:t>
            </a:r>
          </a:p>
        </p:txBody>
      </p:sp>
      <p:sp>
        <p:nvSpPr>
          <p:cNvPr name="TextBox 8" id="8"/>
          <p:cNvSpPr txBox="true"/>
          <p:nvPr/>
        </p:nvSpPr>
        <p:spPr>
          <a:xfrm rot="0">
            <a:off x="1581054" y="3232150"/>
            <a:ext cx="3642062" cy="4345305"/>
          </a:xfrm>
          <a:prstGeom prst="rect">
            <a:avLst/>
          </a:prstGeom>
        </p:spPr>
        <p:txBody>
          <a:bodyPr anchor="t" rtlCol="false" tIns="0" lIns="0" bIns="0" rIns="0">
            <a:spAutoFit/>
          </a:bodyPr>
          <a:lstStyle/>
          <a:p>
            <a:pPr algn="ctr">
              <a:lnSpc>
                <a:spcPts val="3840"/>
              </a:lnSpc>
            </a:pPr>
            <a:r>
              <a:rPr lang="en-US" sz="2400" b="true">
                <a:solidFill>
                  <a:srgbClr val="D13B00"/>
                </a:solidFill>
                <a:latin typeface="Klein Bold"/>
                <a:ea typeface="Klein Bold"/>
                <a:cs typeface="Klein Bold"/>
                <a:sym typeface="Klein Bold"/>
              </a:rPr>
              <a:t>Sınav Başvuruları </a:t>
            </a:r>
          </a:p>
          <a:p>
            <a:pPr algn="ctr">
              <a:lnSpc>
                <a:spcPts val="3840"/>
              </a:lnSpc>
            </a:pPr>
          </a:p>
          <a:p>
            <a:pPr algn="ctr">
              <a:lnSpc>
                <a:spcPts val="3840"/>
              </a:lnSpc>
            </a:pPr>
            <a:r>
              <a:rPr lang="en-US" sz="2400" b="true">
                <a:solidFill>
                  <a:srgbClr val="22524C"/>
                </a:solidFill>
                <a:latin typeface="Klein Bold"/>
                <a:ea typeface="Klein Bold"/>
                <a:cs typeface="Klein Bold"/>
                <a:sym typeface="Klein Bold"/>
              </a:rPr>
              <a:t>??? </a:t>
            </a:r>
          </a:p>
          <a:p>
            <a:pPr algn="ctr">
              <a:lnSpc>
                <a:spcPts val="3840"/>
              </a:lnSpc>
            </a:pPr>
            <a:r>
              <a:rPr lang="en-US" sz="2400" b="true">
                <a:solidFill>
                  <a:srgbClr val="22524C"/>
                </a:solidFill>
                <a:latin typeface="Klein Bold"/>
                <a:ea typeface="Klein Bold"/>
                <a:cs typeface="Klein Bold"/>
                <a:sym typeface="Klein Bold"/>
              </a:rPr>
              <a:t>tarihleri arasında yapılacaktır. </a:t>
            </a:r>
          </a:p>
          <a:p>
            <a:pPr algn="ctr" marL="0" indent="0" lvl="0">
              <a:lnSpc>
                <a:spcPts val="3840"/>
              </a:lnSpc>
              <a:spcBef>
                <a:spcPct val="0"/>
              </a:spcBef>
            </a:pPr>
            <a:r>
              <a:rPr lang="en-US" b="true" sz="2400">
                <a:solidFill>
                  <a:srgbClr val="22524C"/>
                </a:solidFill>
                <a:latin typeface="Klein Bold"/>
                <a:ea typeface="Klein Bold"/>
                <a:cs typeface="Klein Bold"/>
                <a:sym typeface="Klein Bold"/>
              </a:rPr>
              <a:t>Elektronik ortamda yapılacak başvurulara okul müdürlükleri rehberlik edecektir.</a:t>
            </a:r>
          </a:p>
        </p:txBody>
      </p:sp>
      <p:sp>
        <p:nvSpPr>
          <p:cNvPr name="Freeform 9" id="9"/>
          <p:cNvSpPr/>
          <p:nvPr/>
        </p:nvSpPr>
        <p:spPr>
          <a:xfrm flipH="false" flipV="false" rot="0">
            <a:off x="9999589" y="2935605"/>
            <a:ext cx="3251431" cy="5180084"/>
          </a:xfrm>
          <a:custGeom>
            <a:avLst/>
            <a:gdLst/>
            <a:ahLst/>
            <a:cxnLst/>
            <a:rect r="r" b="b" t="t" l="l"/>
            <a:pathLst>
              <a:path h="5180084" w="3251431">
                <a:moveTo>
                  <a:pt x="0" y="0"/>
                </a:moveTo>
                <a:lnTo>
                  <a:pt x="3251432" y="0"/>
                </a:lnTo>
                <a:lnTo>
                  <a:pt x="3251432" y="5180084"/>
                </a:lnTo>
                <a:lnTo>
                  <a:pt x="0" y="5180084"/>
                </a:lnTo>
                <a:lnTo>
                  <a:pt x="0" y="0"/>
                </a:lnTo>
                <a:close/>
              </a:path>
            </a:pathLst>
          </a:custGeom>
          <a:blipFill>
            <a:blip r:embed="rId6"/>
            <a:stretch>
              <a:fillRect l="0" t="0" r="-20394" b="-13354"/>
            </a:stretch>
          </a:blipFill>
        </p:spPr>
      </p:sp>
      <p:sp>
        <p:nvSpPr>
          <p:cNvPr name="TextBox 10" id="10"/>
          <p:cNvSpPr txBox="true"/>
          <p:nvPr/>
        </p:nvSpPr>
        <p:spPr>
          <a:xfrm rot="0">
            <a:off x="10118652" y="3232150"/>
            <a:ext cx="3013306" cy="3373755"/>
          </a:xfrm>
          <a:prstGeom prst="rect">
            <a:avLst/>
          </a:prstGeom>
        </p:spPr>
        <p:txBody>
          <a:bodyPr anchor="t" rtlCol="false" tIns="0" lIns="0" bIns="0" rIns="0">
            <a:spAutoFit/>
          </a:bodyPr>
          <a:lstStyle/>
          <a:p>
            <a:pPr algn="ctr">
              <a:lnSpc>
                <a:spcPts val="3840"/>
              </a:lnSpc>
            </a:pPr>
            <a:r>
              <a:rPr lang="en-US" sz="2400" b="true">
                <a:solidFill>
                  <a:srgbClr val="D13B00"/>
                </a:solidFill>
                <a:latin typeface="Klein Bold"/>
                <a:ea typeface="Klein Bold"/>
                <a:cs typeface="Klein Bold"/>
                <a:sym typeface="Klein Bold"/>
              </a:rPr>
              <a:t>Sınav Tarihi </a:t>
            </a:r>
          </a:p>
          <a:p>
            <a:pPr algn="ctr">
              <a:lnSpc>
                <a:spcPts val="3840"/>
              </a:lnSpc>
            </a:pPr>
          </a:p>
          <a:p>
            <a:pPr algn="ctr">
              <a:lnSpc>
                <a:spcPts val="3840"/>
              </a:lnSpc>
            </a:pPr>
            <a:r>
              <a:rPr lang="en-US" sz="2400" b="true">
                <a:solidFill>
                  <a:srgbClr val="22524C"/>
                </a:solidFill>
                <a:latin typeface="Klein Bold"/>
                <a:ea typeface="Klein Bold"/>
                <a:cs typeface="Klein Bold"/>
                <a:sym typeface="Klein Bold"/>
              </a:rPr>
              <a:t>Bakanlık tarafından </a:t>
            </a:r>
          </a:p>
          <a:p>
            <a:pPr algn="ctr" marL="0" indent="0" lvl="0">
              <a:lnSpc>
                <a:spcPts val="3840"/>
              </a:lnSpc>
              <a:spcBef>
                <a:spcPct val="0"/>
              </a:spcBef>
            </a:pPr>
            <a:r>
              <a:rPr lang="en-US" b="true" sz="2400" u="sng">
                <a:solidFill>
                  <a:srgbClr val="000000"/>
                </a:solidFill>
                <a:latin typeface="Klein Bold"/>
                <a:ea typeface="Klein Bold"/>
                <a:cs typeface="Klein Bold"/>
                <a:sym typeface="Klein Bold"/>
              </a:rPr>
              <a:t>15 Haziran 2025</a:t>
            </a:r>
            <a:r>
              <a:rPr lang="en-US" b="true" sz="2400">
                <a:solidFill>
                  <a:srgbClr val="22524C"/>
                </a:solidFill>
                <a:latin typeface="Klein Bold"/>
                <a:ea typeface="Klein Bold"/>
                <a:cs typeface="Klein Bold"/>
                <a:sym typeface="Klein Bold"/>
              </a:rPr>
              <a:t> olarak açıklanmıştır.</a:t>
            </a:r>
          </a:p>
        </p:txBody>
      </p:sp>
      <p:sp>
        <p:nvSpPr>
          <p:cNvPr name="Freeform 11" id="11"/>
          <p:cNvSpPr/>
          <p:nvPr/>
        </p:nvSpPr>
        <p:spPr>
          <a:xfrm flipH="false" flipV="false" rot="0">
            <a:off x="5885005" y="2935605"/>
            <a:ext cx="3914560" cy="5180084"/>
          </a:xfrm>
          <a:custGeom>
            <a:avLst/>
            <a:gdLst/>
            <a:ahLst/>
            <a:cxnLst/>
            <a:rect r="r" b="b" t="t" l="l"/>
            <a:pathLst>
              <a:path h="5180084" w="3914560">
                <a:moveTo>
                  <a:pt x="0" y="0"/>
                </a:moveTo>
                <a:lnTo>
                  <a:pt x="3914559" y="0"/>
                </a:lnTo>
                <a:lnTo>
                  <a:pt x="3914559" y="5180084"/>
                </a:lnTo>
                <a:lnTo>
                  <a:pt x="0" y="5180084"/>
                </a:lnTo>
                <a:lnTo>
                  <a:pt x="0" y="0"/>
                </a:lnTo>
                <a:close/>
              </a:path>
            </a:pathLst>
          </a:custGeom>
          <a:blipFill>
            <a:blip r:embed="rId6"/>
            <a:stretch>
              <a:fillRect l="0" t="0" r="0" b="-13354"/>
            </a:stretch>
          </a:blipFill>
        </p:spPr>
      </p:sp>
      <p:sp>
        <p:nvSpPr>
          <p:cNvPr name="TextBox 12" id="12"/>
          <p:cNvSpPr txBox="true"/>
          <p:nvPr/>
        </p:nvSpPr>
        <p:spPr>
          <a:xfrm rot="0">
            <a:off x="5982686" y="3232150"/>
            <a:ext cx="3719198" cy="3859530"/>
          </a:xfrm>
          <a:prstGeom prst="rect">
            <a:avLst/>
          </a:prstGeom>
        </p:spPr>
        <p:txBody>
          <a:bodyPr anchor="t" rtlCol="false" tIns="0" lIns="0" bIns="0" rIns="0">
            <a:spAutoFit/>
          </a:bodyPr>
          <a:lstStyle/>
          <a:p>
            <a:pPr algn="ctr">
              <a:lnSpc>
                <a:spcPts val="3840"/>
              </a:lnSpc>
            </a:pPr>
            <a:r>
              <a:rPr lang="en-US" sz="2400" b="true">
                <a:solidFill>
                  <a:srgbClr val="D13B00"/>
                </a:solidFill>
                <a:latin typeface="Klein Bold"/>
                <a:ea typeface="Klein Bold"/>
                <a:cs typeface="Klein Bold"/>
                <a:sym typeface="Klein Bold"/>
              </a:rPr>
              <a:t>Sınav Giriş Belgesi </a:t>
            </a:r>
          </a:p>
          <a:p>
            <a:pPr algn="ctr">
              <a:lnSpc>
                <a:spcPts val="3840"/>
              </a:lnSpc>
            </a:pPr>
          </a:p>
          <a:p>
            <a:pPr algn="ctr">
              <a:lnSpc>
                <a:spcPts val="3840"/>
              </a:lnSpc>
            </a:pPr>
            <a:r>
              <a:rPr lang="en-US" sz="2400" b="true">
                <a:solidFill>
                  <a:srgbClr val="22524C"/>
                </a:solidFill>
                <a:latin typeface="Klein Bold"/>
                <a:ea typeface="Klein Bold"/>
                <a:cs typeface="Klein Bold"/>
                <a:sym typeface="Klein Bold"/>
              </a:rPr>
              <a:t>???</a:t>
            </a:r>
          </a:p>
          <a:p>
            <a:pPr algn="ctr">
              <a:lnSpc>
                <a:spcPts val="3840"/>
              </a:lnSpc>
            </a:pPr>
            <a:r>
              <a:rPr lang="en-US" sz="2400" b="true">
                <a:solidFill>
                  <a:srgbClr val="22524C"/>
                </a:solidFill>
                <a:latin typeface="Klein Bold"/>
                <a:ea typeface="Klein Bold"/>
                <a:cs typeface="Klein Bold"/>
                <a:sym typeface="Klein Bold"/>
              </a:rPr>
              <a:t> tarihinde e-Okul Veli Bilgilendirme Sisteminden İlan Edilecektir.</a:t>
            </a:r>
          </a:p>
          <a:p>
            <a:pPr algn="ctr" marL="0" indent="0" lvl="0">
              <a:lnSpc>
                <a:spcPts val="3840"/>
              </a:lnSpc>
              <a:spcBef>
                <a:spcPct val="0"/>
              </a:spcBef>
            </a:pPr>
          </a:p>
        </p:txBody>
      </p:sp>
      <p:sp>
        <p:nvSpPr>
          <p:cNvPr name="Freeform 13" id="13"/>
          <p:cNvSpPr/>
          <p:nvPr/>
        </p:nvSpPr>
        <p:spPr>
          <a:xfrm flipH="false" flipV="false" rot="0">
            <a:off x="13451046" y="2935605"/>
            <a:ext cx="3251431" cy="5180084"/>
          </a:xfrm>
          <a:custGeom>
            <a:avLst/>
            <a:gdLst/>
            <a:ahLst/>
            <a:cxnLst/>
            <a:rect r="r" b="b" t="t" l="l"/>
            <a:pathLst>
              <a:path h="5180084" w="3251431">
                <a:moveTo>
                  <a:pt x="0" y="0"/>
                </a:moveTo>
                <a:lnTo>
                  <a:pt x="3251431" y="0"/>
                </a:lnTo>
                <a:lnTo>
                  <a:pt x="3251431" y="5180084"/>
                </a:lnTo>
                <a:lnTo>
                  <a:pt x="0" y="5180084"/>
                </a:lnTo>
                <a:lnTo>
                  <a:pt x="0" y="0"/>
                </a:lnTo>
                <a:close/>
              </a:path>
            </a:pathLst>
          </a:custGeom>
          <a:blipFill>
            <a:blip r:embed="rId6"/>
            <a:stretch>
              <a:fillRect l="0" t="0" r="-20394" b="-13354"/>
            </a:stretch>
          </a:blipFill>
        </p:spPr>
      </p:sp>
      <p:sp>
        <p:nvSpPr>
          <p:cNvPr name="TextBox 14" id="14"/>
          <p:cNvSpPr txBox="true"/>
          <p:nvPr/>
        </p:nvSpPr>
        <p:spPr>
          <a:xfrm rot="0">
            <a:off x="13852915" y="3232150"/>
            <a:ext cx="2447692" cy="4345305"/>
          </a:xfrm>
          <a:prstGeom prst="rect">
            <a:avLst/>
          </a:prstGeom>
        </p:spPr>
        <p:txBody>
          <a:bodyPr anchor="t" rtlCol="false" tIns="0" lIns="0" bIns="0" rIns="0">
            <a:spAutoFit/>
          </a:bodyPr>
          <a:lstStyle/>
          <a:p>
            <a:pPr algn="ctr">
              <a:lnSpc>
                <a:spcPts val="3840"/>
              </a:lnSpc>
            </a:pPr>
            <a:r>
              <a:rPr lang="en-US" sz="2400" b="true">
                <a:solidFill>
                  <a:srgbClr val="D13B00"/>
                </a:solidFill>
                <a:latin typeface="Klein Bold"/>
                <a:ea typeface="Klein Bold"/>
                <a:cs typeface="Klein Bold"/>
                <a:sym typeface="Klein Bold"/>
              </a:rPr>
              <a:t>Sınav Sonuçlarının ilanı</a:t>
            </a:r>
          </a:p>
          <a:p>
            <a:pPr algn="ctr">
              <a:lnSpc>
                <a:spcPts val="3840"/>
              </a:lnSpc>
            </a:pPr>
          </a:p>
          <a:p>
            <a:pPr algn="ctr">
              <a:lnSpc>
                <a:spcPts val="3840"/>
              </a:lnSpc>
            </a:pPr>
            <a:r>
              <a:rPr lang="en-US" sz="2400" b="true">
                <a:solidFill>
                  <a:srgbClr val="22524C"/>
                </a:solidFill>
                <a:latin typeface="Klein Bold"/>
                <a:ea typeface="Klein Bold"/>
                <a:cs typeface="Klein Bold"/>
                <a:sym typeface="Klein Bold"/>
              </a:rPr>
              <a:t>???</a:t>
            </a:r>
          </a:p>
          <a:p>
            <a:pPr algn="ctr">
              <a:lnSpc>
                <a:spcPts val="3840"/>
              </a:lnSpc>
            </a:pPr>
            <a:r>
              <a:rPr lang="en-US" sz="2400" b="true">
                <a:solidFill>
                  <a:srgbClr val="22524C"/>
                </a:solidFill>
                <a:latin typeface="Klein Bold"/>
                <a:ea typeface="Klein Bold"/>
                <a:cs typeface="Klein Bold"/>
                <a:sym typeface="Klein Bold"/>
              </a:rPr>
              <a:t>tarihiyle sonuçlar açıklanacaktır. </a:t>
            </a:r>
          </a:p>
          <a:p>
            <a:pPr algn="ctr" marL="0" indent="0" lvl="0">
              <a:lnSpc>
                <a:spcPts val="3840"/>
              </a:lnSpc>
              <a:spcBef>
                <a:spcPct val="0"/>
              </a:spcBef>
            </a:pPr>
          </a:p>
        </p:txBody>
      </p:sp>
      <p:sp>
        <p:nvSpPr>
          <p:cNvPr name="TextBox 15" id="15"/>
          <p:cNvSpPr txBox="true"/>
          <p:nvPr/>
        </p:nvSpPr>
        <p:spPr>
          <a:xfrm rot="0">
            <a:off x="3402086" y="8693144"/>
            <a:ext cx="11667931" cy="506095"/>
          </a:xfrm>
          <a:prstGeom prst="rect">
            <a:avLst/>
          </a:prstGeom>
        </p:spPr>
        <p:txBody>
          <a:bodyPr anchor="t" rtlCol="false" tIns="0" lIns="0" bIns="0" rIns="0">
            <a:spAutoFit/>
          </a:bodyPr>
          <a:lstStyle/>
          <a:p>
            <a:pPr algn="ctr">
              <a:lnSpc>
                <a:spcPts val="4159"/>
              </a:lnSpc>
              <a:spcBef>
                <a:spcPct val="0"/>
              </a:spcBef>
            </a:pPr>
            <a:r>
              <a:rPr lang="en-US" b="true" sz="2599" u="sng">
                <a:solidFill>
                  <a:srgbClr val="8C52FF"/>
                </a:solidFill>
                <a:latin typeface="Klein Bold"/>
                <a:ea typeface="Klein Bold"/>
                <a:cs typeface="Klein Bold"/>
                <a:sym typeface="Klein Bold"/>
              </a:rPr>
              <a:t>Ayrıntılı LGS Takvimi yayınlandığı zaman okulda duyuru yapılacaktır !!</a:t>
            </a:r>
          </a:p>
        </p:txBody>
      </p:sp>
      <p:sp>
        <p:nvSpPr>
          <p:cNvPr name="Freeform 16" id="16"/>
          <p:cNvSpPr/>
          <p:nvPr/>
        </p:nvSpPr>
        <p:spPr>
          <a:xfrm flipH="false" flipV="false" rot="2282212">
            <a:off x="37718" y="509603"/>
            <a:ext cx="823361" cy="827876"/>
          </a:xfrm>
          <a:custGeom>
            <a:avLst/>
            <a:gdLst/>
            <a:ahLst/>
            <a:cxnLst/>
            <a:rect r="r" b="b" t="t" l="l"/>
            <a:pathLst>
              <a:path h="827876" w="823361">
                <a:moveTo>
                  <a:pt x="0" y="0"/>
                </a:moveTo>
                <a:lnTo>
                  <a:pt x="823361" y="0"/>
                </a:lnTo>
                <a:lnTo>
                  <a:pt x="823361" y="827877"/>
                </a:lnTo>
                <a:lnTo>
                  <a:pt x="0" y="82787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5400000">
            <a:off x="13621162" y="-1929810"/>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5400000">
            <a:off x="-340781" y="7540689"/>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0">
            <a:off x="1253364" y="1797626"/>
            <a:ext cx="7447220" cy="8000595"/>
          </a:xfrm>
          <a:custGeom>
            <a:avLst/>
            <a:gdLst/>
            <a:ahLst/>
            <a:cxnLst/>
            <a:rect r="r" b="b" t="t" l="l"/>
            <a:pathLst>
              <a:path h="8000595" w="7447220">
                <a:moveTo>
                  <a:pt x="0" y="0"/>
                </a:moveTo>
                <a:lnTo>
                  <a:pt x="7447220" y="0"/>
                </a:lnTo>
                <a:lnTo>
                  <a:pt x="7447220" y="8000595"/>
                </a:lnTo>
                <a:lnTo>
                  <a:pt x="0" y="80005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3845619" y="-1422390"/>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283697" y="259774"/>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439510" y="339507"/>
            <a:ext cx="11408981" cy="1141555"/>
          </a:xfrm>
          <a:prstGeom prst="rect">
            <a:avLst/>
          </a:prstGeom>
        </p:spPr>
        <p:txBody>
          <a:bodyPr anchor="t" rtlCol="false" tIns="0" lIns="0" bIns="0" rIns="0">
            <a:spAutoFit/>
          </a:bodyPr>
          <a:lstStyle/>
          <a:p>
            <a:pPr algn="l" marL="0" indent="0" lvl="0">
              <a:lnSpc>
                <a:spcPts val="9285"/>
              </a:lnSpc>
              <a:spcBef>
                <a:spcPct val="0"/>
              </a:spcBef>
            </a:pPr>
            <a:r>
              <a:rPr lang="en-US" b="true" sz="6632">
                <a:solidFill>
                  <a:srgbClr val="D13B00"/>
                </a:solidFill>
                <a:latin typeface="Klein Heavy"/>
                <a:ea typeface="Klein Heavy"/>
                <a:cs typeface="Klein Heavy"/>
                <a:sym typeface="Klein Heavy"/>
              </a:rPr>
              <a:t>Sınav Süresi ve Soru Sayısı</a:t>
            </a:r>
          </a:p>
        </p:txBody>
      </p:sp>
      <p:sp>
        <p:nvSpPr>
          <p:cNvPr name="TextBox 6" id="6"/>
          <p:cNvSpPr txBox="true"/>
          <p:nvPr/>
        </p:nvSpPr>
        <p:spPr>
          <a:xfrm rot="0">
            <a:off x="1569388" y="3474138"/>
            <a:ext cx="6197704" cy="1141555"/>
          </a:xfrm>
          <a:prstGeom prst="rect">
            <a:avLst/>
          </a:prstGeom>
        </p:spPr>
        <p:txBody>
          <a:bodyPr anchor="t" rtlCol="false" tIns="0" lIns="0" bIns="0" rIns="0">
            <a:spAutoFit/>
          </a:bodyPr>
          <a:lstStyle/>
          <a:p>
            <a:pPr algn="l" marL="0" indent="0" lvl="0">
              <a:lnSpc>
                <a:spcPts val="9285"/>
              </a:lnSpc>
              <a:spcBef>
                <a:spcPct val="0"/>
              </a:spcBef>
            </a:pPr>
            <a:r>
              <a:rPr lang="en-US" b="true" sz="6632">
                <a:solidFill>
                  <a:srgbClr val="FFFFFF"/>
                </a:solidFill>
                <a:latin typeface="Klein Heavy"/>
                <a:ea typeface="Klein Heavy"/>
                <a:cs typeface="Klein Heavy"/>
                <a:sym typeface="Klein Heavy"/>
              </a:rPr>
              <a:t>Sözel Oturum</a:t>
            </a:r>
          </a:p>
        </p:txBody>
      </p:sp>
      <p:sp>
        <p:nvSpPr>
          <p:cNvPr name="TextBox 7" id="7"/>
          <p:cNvSpPr txBox="true"/>
          <p:nvPr/>
        </p:nvSpPr>
        <p:spPr>
          <a:xfrm rot="0">
            <a:off x="1522132" y="5835333"/>
            <a:ext cx="6292215" cy="1668780"/>
          </a:xfrm>
          <a:prstGeom prst="rect">
            <a:avLst/>
          </a:prstGeom>
        </p:spPr>
        <p:txBody>
          <a:bodyPr anchor="t" rtlCol="false" tIns="0" lIns="0" bIns="0" rIns="0">
            <a:spAutoFit/>
          </a:bodyPr>
          <a:lstStyle/>
          <a:p>
            <a:pPr algn="ctr">
              <a:lnSpc>
                <a:spcPts val="6720"/>
              </a:lnSpc>
            </a:pPr>
            <a:r>
              <a:rPr lang="en-US" sz="4800">
                <a:solidFill>
                  <a:srgbClr val="000000"/>
                </a:solidFill>
                <a:latin typeface="Klein"/>
                <a:ea typeface="Klein"/>
                <a:cs typeface="Klein"/>
                <a:sym typeface="Klein"/>
              </a:rPr>
              <a:t>50 Soru, 75 dakika.</a:t>
            </a:r>
          </a:p>
          <a:p>
            <a:pPr algn="ctr">
              <a:lnSpc>
                <a:spcPts val="6720"/>
              </a:lnSpc>
            </a:pPr>
            <a:r>
              <a:rPr lang="en-US" sz="4800">
                <a:solidFill>
                  <a:srgbClr val="000000"/>
                </a:solidFill>
                <a:latin typeface="Klein"/>
                <a:ea typeface="Klein"/>
                <a:cs typeface="Klein"/>
                <a:sym typeface="Klein"/>
              </a:rPr>
              <a:t>09.30'da başlayacak.</a:t>
            </a:r>
          </a:p>
        </p:txBody>
      </p:sp>
      <p:sp>
        <p:nvSpPr>
          <p:cNvPr name="Freeform 8" id="8"/>
          <p:cNvSpPr/>
          <p:nvPr/>
        </p:nvSpPr>
        <p:spPr>
          <a:xfrm flipH="false" flipV="false" rot="0">
            <a:off x="9563758" y="1839401"/>
            <a:ext cx="7447220" cy="8000595"/>
          </a:xfrm>
          <a:custGeom>
            <a:avLst/>
            <a:gdLst/>
            <a:ahLst/>
            <a:cxnLst/>
            <a:rect r="r" b="b" t="t" l="l"/>
            <a:pathLst>
              <a:path h="8000595" w="7447220">
                <a:moveTo>
                  <a:pt x="0" y="0"/>
                </a:moveTo>
                <a:lnTo>
                  <a:pt x="7447221" y="0"/>
                </a:lnTo>
                <a:lnTo>
                  <a:pt x="7447221" y="8000595"/>
                </a:lnTo>
                <a:lnTo>
                  <a:pt x="0" y="80005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9984992" y="3474138"/>
            <a:ext cx="7025987" cy="1141555"/>
          </a:xfrm>
          <a:prstGeom prst="rect">
            <a:avLst/>
          </a:prstGeom>
        </p:spPr>
        <p:txBody>
          <a:bodyPr anchor="t" rtlCol="false" tIns="0" lIns="0" bIns="0" rIns="0">
            <a:spAutoFit/>
          </a:bodyPr>
          <a:lstStyle/>
          <a:p>
            <a:pPr algn="l" marL="0" indent="0" lvl="0">
              <a:lnSpc>
                <a:spcPts val="9285"/>
              </a:lnSpc>
              <a:spcBef>
                <a:spcPct val="0"/>
              </a:spcBef>
            </a:pPr>
            <a:r>
              <a:rPr lang="en-US" b="true" sz="6632">
                <a:solidFill>
                  <a:srgbClr val="FFFFFF"/>
                </a:solidFill>
                <a:latin typeface="Klein Heavy"/>
                <a:ea typeface="Klein Heavy"/>
                <a:cs typeface="Klein Heavy"/>
                <a:sym typeface="Klein Heavy"/>
              </a:rPr>
              <a:t>Sayısal Oturum</a:t>
            </a:r>
          </a:p>
        </p:txBody>
      </p:sp>
      <p:sp>
        <p:nvSpPr>
          <p:cNvPr name="TextBox 10" id="10"/>
          <p:cNvSpPr txBox="true"/>
          <p:nvPr/>
        </p:nvSpPr>
        <p:spPr>
          <a:xfrm rot="0">
            <a:off x="10314795" y="5835333"/>
            <a:ext cx="5945148" cy="1668780"/>
          </a:xfrm>
          <a:prstGeom prst="rect">
            <a:avLst/>
          </a:prstGeom>
        </p:spPr>
        <p:txBody>
          <a:bodyPr anchor="t" rtlCol="false" tIns="0" lIns="0" bIns="0" rIns="0">
            <a:spAutoFit/>
          </a:bodyPr>
          <a:lstStyle/>
          <a:p>
            <a:pPr algn="ctr" marL="0" indent="0" lvl="0">
              <a:lnSpc>
                <a:spcPts val="6720"/>
              </a:lnSpc>
              <a:spcBef>
                <a:spcPct val="0"/>
              </a:spcBef>
            </a:pPr>
            <a:r>
              <a:rPr lang="en-US" sz="4800" strike="noStrike" u="none">
                <a:solidFill>
                  <a:srgbClr val="000000"/>
                </a:solidFill>
                <a:latin typeface="Klein"/>
                <a:ea typeface="Klein"/>
                <a:cs typeface="Klein"/>
                <a:sym typeface="Klein"/>
              </a:rPr>
              <a:t>40 Soru, 80 dakika.</a:t>
            </a:r>
          </a:p>
          <a:p>
            <a:pPr algn="ctr" marL="0" indent="0" lvl="0">
              <a:lnSpc>
                <a:spcPts val="6720"/>
              </a:lnSpc>
              <a:spcBef>
                <a:spcPct val="0"/>
              </a:spcBef>
            </a:pPr>
            <a:r>
              <a:rPr lang="en-US" sz="4800" strike="noStrike" u="none">
                <a:solidFill>
                  <a:srgbClr val="000000"/>
                </a:solidFill>
                <a:latin typeface="Klein"/>
                <a:ea typeface="Klein"/>
                <a:cs typeface="Klein"/>
                <a:sym typeface="Klein"/>
              </a:rPr>
              <a:t>11.30'da başlayacak.</a:t>
            </a:r>
          </a:p>
        </p:txBody>
      </p:sp>
      <p:sp>
        <p:nvSpPr>
          <p:cNvPr name="Freeform 11" id="11"/>
          <p:cNvSpPr/>
          <p:nvPr/>
        </p:nvSpPr>
        <p:spPr>
          <a:xfrm flipH="false" flipV="false" rot="2282212">
            <a:off x="16238723" y="718219"/>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true" flipV="false" rot="2625676">
            <a:off x="184633" y="1663345"/>
            <a:ext cx="884097" cy="888946"/>
          </a:xfrm>
          <a:custGeom>
            <a:avLst/>
            <a:gdLst/>
            <a:ahLst/>
            <a:cxnLst/>
            <a:rect r="r" b="b" t="t" l="l"/>
            <a:pathLst>
              <a:path h="888946" w="884097">
                <a:moveTo>
                  <a:pt x="884097" y="0"/>
                </a:moveTo>
                <a:lnTo>
                  <a:pt x="0" y="0"/>
                </a:lnTo>
                <a:lnTo>
                  <a:pt x="0" y="888946"/>
                </a:lnTo>
                <a:lnTo>
                  <a:pt x="884097" y="888946"/>
                </a:lnTo>
                <a:lnTo>
                  <a:pt x="884097"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2282212">
            <a:off x="17093733" y="9068845"/>
            <a:ext cx="823361" cy="827876"/>
          </a:xfrm>
          <a:custGeom>
            <a:avLst/>
            <a:gdLst/>
            <a:ahLst/>
            <a:cxnLst/>
            <a:rect r="r" b="b" t="t" l="l"/>
            <a:pathLst>
              <a:path h="827876" w="823361">
                <a:moveTo>
                  <a:pt x="0" y="0"/>
                </a:moveTo>
                <a:lnTo>
                  <a:pt x="823360" y="0"/>
                </a:lnTo>
                <a:lnTo>
                  <a:pt x="823360" y="827877"/>
                </a:lnTo>
                <a:lnTo>
                  <a:pt x="0" y="82787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5301122">
            <a:off x="-265593" y="6452005"/>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0">
            <a:off x="887639" y="1859645"/>
            <a:ext cx="7447220" cy="8000595"/>
          </a:xfrm>
          <a:custGeom>
            <a:avLst/>
            <a:gdLst/>
            <a:ahLst/>
            <a:cxnLst/>
            <a:rect r="r" b="b" t="t" l="l"/>
            <a:pathLst>
              <a:path h="8000595" w="7447220">
                <a:moveTo>
                  <a:pt x="0" y="0"/>
                </a:moveTo>
                <a:lnTo>
                  <a:pt x="7447221" y="0"/>
                </a:lnTo>
                <a:lnTo>
                  <a:pt x="7447221" y="8000595"/>
                </a:lnTo>
                <a:lnTo>
                  <a:pt x="0" y="80005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71370" y="3531493"/>
            <a:ext cx="5952650" cy="886395"/>
          </a:xfrm>
          <a:prstGeom prst="rect">
            <a:avLst/>
          </a:prstGeom>
        </p:spPr>
        <p:txBody>
          <a:bodyPr anchor="t" rtlCol="false" tIns="0" lIns="0" bIns="0" rIns="0">
            <a:spAutoFit/>
          </a:bodyPr>
          <a:lstStyle/>
          <a:p>
            <a:pPr algn="ctr" marL="0" indent="0" lvl="0">
              <a:lnSpc>
                <a:spcPts val="7102"/>
              </a:lnSpc>
              <a:spcBef>
                <a:spcPct val="0"/>
              </a:spcBef>
            </a:pPr>
            <a:r>
              <a:rPr lang="en-US" b="true" sz="5072">
                <a:solidFill>
                  <a:srgbClr val="FFFFFF"/>
                </a:solidFill>
                <a:latin typeface="Klein Heavy"/>
                <a:ea typeface="Klein Heavy"/>
                <a:cs typeface="Klein Heavy"/>
                <a:sym typeface="Klein Heavy"/>
              </a:rPr>
              <a:t>Sözel Oturum</a:t>
            </a:r>
          </a:p>
        </p:txBody>
      </p:sp>
      <p:sp>
        <p:nvSpPr>
          <p:cNvPr name="TextBox 4" id="4"/>
          <p:cNvSpPr txBox="true"/>
          <p:nvPr/>
        </p:nvSpPr>
        <p:spPr>
          <a:xfrm rot="0">
            <a:off x="1229867" y="5073649"/>
            <a:ext cx="6435656" cy="4184651"/>
          </a:xfrm>
          <a:prstGeom prst="rect">
            <a:avLst/>
          </a:prstGeom>
        </p:spPr>
        <p:txBody>
          <a:bodyPr anchor="t" rtlCol="false" tIns="0" lIns="0" bIns="0" rIns="0">
            <a:spAutoFit/>
          </a:bodyPr>
          <a:lstStyle/>
          <a:p>
            <a:pPr algn="ctr">
              <a:lnSpc>
                <a:spcPts val="5599"/>
              </a:lnSpc>
            </a:pPr>
            <a:r>
              <a:rPr lang="en-US" b="true" sz="3499" spc="34">
                <a:solidFill>
                  <a:srgbClr val="22524C"/>
                </a:solidFill>
                <a:latin typeface="Klein Bold"/>
                <a:ea typeface="Klein Bold"/>
                <a:cs typeface="Klein Bold"/>
                <a:sym typeface="Klein Bold"/>
              </a:rPr>
              <a:t>20 Türkçe </a:t>
            </a:r>
          </a:p>
          <a:p>
            <a:pPr algn="ctr">
              <a:lnSpc>
                <a:spcPts val="5599"/>
              </a:lnSpc>
            </a:pPr>
            <a:r>
              <a:rPr lang="en-US" b="true" sz="3499" spc="34">
                <a:solidFill>
                  <a:srgbClr val="22524C"/>
                </a:solidFill>
                <a:latin typeface="Klein Bold"/>
                <a:ea typeface="Klein Bold"/>
                <a:cs typeface="Klein Bold"/>
                <a:sym typeface="Klein Bold"/>
              </a:rPr>
              <a:t>10 İnkılap Tarihi</a:t>
            </a:r>
          </a:p>
          <a:p>
            <a:pPr algn="ctr">
              <a:lnSpc>
                <a:spcPts val="5599"/>
              </a:lnSpc>
            </a:pPr>
            <a:r>
              <a:rPr lang="en-US" b="true" sz="3499" spc="34">
                <a:solidFill>
                  <a:srgbClr val="22524C"/>
                </a:solidFill>
                <a:latin typeface="Klein Bold"/>
                <a:ea typeface="Klein Bold"/>
                <a:cs typeface="Klein Bold"/>
                <a:sym typeface="Klein Bold"/>
              </a:rPr>
              <a:t>10 İngilizce </a:t>
            </a:r>
          </a:p>
          <a:p>
            <a:pPr algn="ctr">
              <a:lnSpc>
                <a:spcPts val="5599"/>
              </a:lnSpc>
            </a:pPr>
            <a:r>
              <a:rPr lang="en-US" b="true" sz="3499" spc="34">
                <a:solidFill>
                  <a:srgbClr val="22524C"/>
                </a:solidFill>
                <a:latin typeface="Klein Bold"/>
                <a:ea typeface="Klein Bold"/>
                <a:cs typeface="Klein Bold"/>
                <a:sym typeface="Klein Bold"/>
              </a:rPr>
              <a:t>10 Din Kültürü ve Ahlak Bilgisi</a:t>
            </a:r>
          </a:p>
          <a:p>
            <a:pPr algn="ctr" marL="0" indent="0" lvl="0">
              <a:lnSpc>
                <a:spcPts val="5599"/>
              </a:lnSpc>
              <a:spcBef>
                <a:spcPct val="0"/>
              </a:spcBef>
            </a:pPr>
          </a:p>
        </p:txBody>
      </p:sp>
      <p:sp>
        <p:nvSpPr>
          <p:cNvPr name="Freeform 5" id="5"/>
          <p:cNvSpPr/>
          <p:nvPr/>
        </p:nvSpPr>
        <p:spPr>
          <a:xfrm flipH="false" flipV="false" rot="-5400000">
            <a:off x="13769658" y="-653465"/>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2625676">
            <a:off x="-40030" y="1415172"/>
            <a:ext cx="884097" cy="888946"/>
          </a:xfrm>
          <a:custGeom>
            <a:avLst/>
            <a:gdLst/>
            <a:ahLst/>
            <a:cxnLst/>
            <a:rect r="r" b="b" t="t" l="l"/>
            <a:pathLst>
              <a:path h="888946" w="884097">
                <a:moveTo>
                  <a:pt x="884097" y="0"/>
                </a:moveTo>
                <a:lnTo>
                  <a:pt x="0" y="0"/>
                </a:lnTo>
                <a:lnTo>
                  <a:pt x="0" y="888946"/>
                </a:lnTo>
                <a:lnTo>
                  <a:pt x="884097" y="888946"/>
                </a:lnTo>
                <a:lnTo>
                  <a:pt x="88409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2283697" y="259774"/>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5785103" y="427355"/>
            <a:ext cx="7363108" cy="1078865"/>
          </a:xfrm>
          <a:prstGeom prst="rect">
            <a:avLst/>
          </a:prstGeom>
        </p:spPr>
        <p:txBody>
          <a:bodyPr anchor="t" rtlCol="false" tIns="0" lIns="0" bIns="0" rIns="0">
            <a:spAutoFit/>
          </a:bodyPr>
          <a:lstStyle/>
          <a:p>
            <a:pPr algn="ctr" marL="0" indent="0" lvl="0">
              <a:lnSpc>
                <a:spcPts val="8785"/>
              </a:lnSpc>
              <a:spcBef>
                <a:spcPct val="0"/>
              </a:spcBef>
            </a:pPr>
            <a:r>
              <a:rPr lang="en-US" b="true" sz="6275">
                <a:solidFill>
                  <a:srgbClr val="D13B00"/>
                </a:solidFill>
                <a:latin typeface="Klein Heavy"/>
                <a:ea typeface="Klein Heavy"/>
                <a:cs typeface="Klein Heavy"/>
                <a:sym typeface="Klein Heavy"/>
              </a:rPr>
              <a:t>Soru Sayıları</a:t>
            </a:r>
          </a:p>
        </p:txBody>
      </p:sp>
      <p:sp>
        <p:nvSpPr>
          <p:cNvPr name="Freeform 9" id="9"/>
          <p:cNvSpPr/>
          <p:nvPr/>
        </p:nvSpPr>
        <p:spPr>
          <a:xfrm flipH="false" flipV="false" rot="0">
            <a:off x="9587416" y="1859645"/>
            <a:ext cx="7447220" cy="8000595"/>
          </a:xfrm>
          <a:custGeom>
            <a:avLst/>
            <a:gdLst/>
            <a:ahLst/>
            <a:cxnLst/>
            <a:rect r="r" b="b" t="t" l="l"/>
            <a:pathLst>
              <a:path h="8000595" w="7447220">
                <a:moveTo>
                  <a:pt x="0" y="0"/>
                </a:moveTo>
                <a:lnTo>
                  <a:pt x="7447220" y="0"/>
                </a:lnTo>
                <a:lnTo>
                  <a:pt x="7447220" y="8000595"/>
                </a:lnTo>
                <a:lnTo>
                  <a:pt x="0" y="800059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10414089" y="3531493"/>
            <a:ext cx="5952650" cy="886395"/>
          </a:xfrm>
          <a:prstGeom prst="rect">
            <a:avLst/>
          </a:prstGeom>
        </p:spPr>
        <p:txBody>
          <a:bodyPr anchor="t" rtlCol="false" tIns="0" lIns="0" bIns="0" rIns="0">
            <a:spAutoFit/>
          </a:bodyPr>
          <a:lstStyle/>
          <a:p>
            <a:pPr algn="ctr" marL="0" indent="0" lvl="0">
              <a:lnSpc>
                <a:spcPts val="7102"/>
              </a:lnSpc>
              <a:spcBef>
                <a:spcPct val="0"/>
              </a:spcBef>
            </a:pPr>
            <a:r>
              <a:rPr lang="en-US" b="true" sz="5072">
                <a:solidFill>
                  <a:srgbClr val="FFFFFF"/>
                </a:solidFill>
                <a:latin typeface="Klein Heavy"/>
                <a:ea typeface="Klein Heavy"/>
                <a:cs typeface="Klein Heavy"/>
                <a:sym typeface="Klein Heavy"/>
              </a:rPr>
              <a:t>Sayısal Oturum</a:t>
            </a:r>
          </a:p>
        </p:txBody>
      </p:sp>
      <p:sp>
        <p:nvSpPr>
          <p:cNvPr name="TextBox 11" id="11"/>
          <p:cNvSpPr txBox="true"/>
          <p:nvPr/>
        </p:nvSpPr>
        <p:spPr>
          <a:xfrm rot="0">
            <a:off x="11094285" y="5726593"/>
            <a:ext cx="5089697" cy="1365251"/>
          </a:xfrm>
          <a:prstGeom prst="rect">
            <a:avLst/>
          </a:prstGeom>
        </p:spPr>
        <p:txBody>
          <a:bodyPr anchor="t" rtlCol="false" tIns="0" lIns="0" bIns="0" rIns="0">
            <a:spAutoFit/>
          </a:bodyPr>
          <a:lstStyle/>
          <a:p>
            <a:pPr algn="ctr">
              <a:lnSpc>
                <a:spcPts val="5599"/>
              </a:lnSpc>
            </a:pPr>
            <a:r>
              <a:rPr lang="en-US" b="true" sz="3499" spc="34">
                <a:solidFill>
                  <a:srgbClr val="22524C"/>
                </a:solidFill>
                <a:latin typeface="Klein Bold"/>
                <a:ea typeface="Klein Bold"/>
                <a:cs typeface="Klein Bold"/>
                <a:sym typeface="Klein Bold"/>
              </a:rPr>
              <a:t>20 Matematik </a:t>
            </a:r>
          </a:p>
          <a:p>
            <a:pPr algn="ctr" marL="0" indent="0" lvl="0">
              <a:lnSpc>
                <a:spcPts val="5599"/>
              </a:lnSpc>
              <a:spcBef>
                <a:spcPct val="0"/>
              </a:spcBef>
            </a:pPr>
            <a:r>
              <a:rPr lang="en-US" b="true" sz="3499" spc="34">
                <a:solidFill>
                  <a:srgbClr val="22524C"/>
                </a:solidFill>
                <a:latin typeface="Klein Bold"/>
                <a:ea typeface="Klein Bold"/>
                <a:cs typeface="Klein Bold"/>
                <a:sym typeface="Klein Bold"/>
              </a:rPr>
              <a:t>20 Fen Bilimleri </a:t>
            </a:r>
          </a:p>
        </p:txBody>
      </p:sp>
      <p:sp>
        <p:nvSpPr>
          <p:cNvPr name="Freeform 12" id="12"/>
          <p:cNvSpPr/>
          <p:nvPr/>
        </p:nvSpPr>
        <p:spPr>
          <a:xfrm flipH="false" flipV="false" rot="2282212">
            <a:off x="17426921" y="9446302"/>
            <a:ext cx="823361" cy="827876"/>
          </a:xfrm>
          <a:custGeom>
            <a:avLst/>
            <a:gdLst/>
            <a:ahLst/>
            <a:cxnLst/>
            <a:rect r="r" b="b" t="t" l="l"/>
            <a:pathLst>
              <a:path h="827876" w="823361">
                <a:moveTo>
                  <a:pt x="0" y="0"/>
                </a:moveTo>
                <a:lnTo>
                  <a:pt x="823361" y="0"/>
                </a:lnTo>
                <a:lnTo>
                  <a:pt x="823361" y="827876"/>
                </a:lnTo>
                <a:lnTo>
                  <a:pt x="0" y="82787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5400000">
            <a:off x="-685495" y="6228972"/>
            <a:ext cx="4828648" cy="4902181"/>
          </a:xfrm>
          <a:custGeom>
            <a:avLst/>
            <a:gdLst/>
            <a:ahLst/>
            <a:cxnLst/>
            <a:rect r="r" b="b" t="t" l="l"/>
            <a:pathLst>
              <a:path h="4902181" w="4828648">
                <a:moveTo>
                  <a:pt x="0" y="0"/>
                </a:moveTo>
                <a:lnTo>
                  <a:pt x="4828647" y="0"/>
                </a:lnTo>
                <a:lnTo>
                  <a:pt x="4828647" y="4902181"/>
                </a:lnTo>
                <a:lnTo>
                  <a:pt x="0" y="49021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grpSp>
        <p:nvGrpSpPr>
          <p:cNvPr name="Group 2" id="2"/>
          <p:cNvGrpSpPr/>
          <p:nvPr/>
        </p:nvGrpSpPr>
        <p:grpSpPr>
          <a:xfrm rot="0">
            <a:off x="15129436" y="1028700"/>
            <a:ext cx="2129864" cy="964522"/>
            <a:chOff x="0" y="0"/>
            <a:chExt cx="12826313" cy="5808472"/>
          </a:xfrm>
        </p:grpSpPr>
        <p:sp>
          <p:nvSpPr>
            <p:cNvPr name="Freeform 3" id="3"/>
            <p:cNvSpPr/>
            <p:nvPr/>
          </p:nvSpPr>
          <p:spPr>
            <a:xfrm flipH="false" flipV="false" rot="0">
              <a:off x="0" y="0"/>
              <a:ext cx="12826313" cy="5808472"/>
            </a:xfrm>
            <a:custGeom>
              <a:avLst/>
              <a:gdLst/>
              <a:ahLst/>
              <a:cxnLst/>
              <a:rect r="r" b="b" t="t" l="l"/>
              <a:pathLst>
                <a:path h="5808472" w="12826313">
                  <a:moveTo>
                    <a:pt x="9922077" y="5808472"/>
                  </a:moveTo>
                  <a:lnTo>
                    <a:pt x="9068002" y="4954397"/>
                  </a:lnTo>
                  <a:lnTo>
                    <a:pt x="10514278" y="3508121"/>
                  </a:lnTo>
                  <a:lnTo>
                    <a:pt x="0" y="3508121"/>
                  </a:lnTo>
                  <a:lnTo>
                    <a:pt x="0" y="2300224"/>
                  </a:lnTo>
                  <a:lnTo>
                    <a:pt x="10514151" y="2300224"/>
                  </a:lnTo>
                  <a:lnTo>
                    <a:pt x="9068002" y="854075"/>
                  </a:lnTo>
                  <a:lnTo>
                    <a:pt x="9922077" y="0"/>
                  </a:lnTo>
                  <a:lnTo>
                    <a:pt x="12826313" y="2904236"/>
                  </a:lnTo>
                  <a:lnTo>
                    <a:pt x="9922077" y="5808472"/>
                  </a:lnTo>
                  <a:close/>
                </a:path>
              </a:pathLst>
            </a:custGeom>
            <a:solidFill>
              <a:srgbClr val="70A684"/>
            </a:solidFill>
          </p:spPr>
        </p:sp>
      </p:grpSp>
      <p:sp>
        <p:nvSpPr>
          <p:cNvPr name="Freeform 4" id="4"/>
          <p:cNvSpPr/>
          <p:nvPr/>
        </p:nvSpPr>
        <p:spPr>
          <a:xfrm flipH="false" flipV="false" rot="0">
            <a:off x="1801958" y="2395889"/>
            <a:ext cx="14684085" cy="6862411"/>
          </a:xfrm>
          <a:custGeom>
            <a:avLst/>
            <a:gdLst/>
            <a:ahLst/>
            <a:cxnLst/>
            <a:rect r="r" b="b" t="t" l="l"/>
            <a:pathLst>
              <a:path h="6862411" w="14684085">
                <a:moveTo>
                  <a:pt x="0" y="0"/>
                </a:moveTo>
                <a:lnTo>
                  <a:pt x="14684084" y="0"/>
                </a:lnTo>
                <a:lnTo>
                  <a:pt x="14684084" y="6862411"/>
                </a:lnTo>
                <a:lnTo>
                  <a:pt x="0" y="6862411"/>
                </a:lnTo>
                <a:lnTo>
                  <a:pt x="0" y="0"/>
                </a:lnTo>
                <a:close/>
              </a:path>
            </a:pathLst>
          </a:custGeom>
          <a:blipFill>
            <a:blip r:embed="rId2"/>
            <a:stretch>
              <a:fillRect l="0" t="0" r="0" b="0"/>
            </a:stretch>
          </a:blipFill>
        </p:spPr>
      </p:sp>
      <p:sp>
        <p:nvSpPr>
          <p:cNvPr name="Freeform 5" id="5"/>
          <p:cNvSpPr/>
          <p:nvPr/>
        </p:nvSpPr>
        <p:spPr>
          <a:xfrm flipH="false" flipV="false" rot="0">
            <a:off x="1403586" y="3213120"/>
            <a:ext cx="796744" cy="5227949"/>
          </a:xfrm>
          <a:custGeom>
            <a:avLst/>
            <a:gdLst/>
            <a:ahLst/>
            <a:cxnLst/>
            <a:rect r="r" b="b" t="t" l="l"/>
            <a:pathLst>
              <a:path h="5227949" w="796744">
                <a:moveTo>
                  <a:pt x="0" y="0"/>
                </a:moveTo>
                <a:lnTo>
                  <a:pt x="796744" y="0"/>
                </a:lnTo>
                <a:lnTo>
                  <a:pt x="796744" y="5227949"/>
                </a:lnTo>
                <a:lnTo>
                  <a:pt x="0" y="5227949"/>
                </a:lnTo>
                <a:lnTo>
                  <a:pt x="0" y="0"/>
                </a:lnTo>
                <a:close/>
              </a:path>
            </a:pathLst>
          </a:custGeom>
          <a:blipFill>
            <a:blip r:embed="rId3"/>
            <a:stretch>
              <a:fillRect l="0" t="0" r="0" b="0"/>
            </a:stretch>
          </a:blipFill>
        </p:spPr>
      </p:sp>
      <p:sp>
        <p:nvSpPr>
          <p:cNvPr name="Freeform 6" id="6"/>
          <p:cNvSpPr/>
          <p:nvPr/>
        </p:nvSpPr>
        <p:spPr>
          <a:xfrm flipH="false" flipV="false" rot="0">
            <a:off x="2283697" y="259774"/>
            <a:ext cx="13720606" cy="1537851"/>
          </a:xfrm>
          <a:custGeom>
            <a:avLst/>
            <a:gdLst/>
            <a:ahLst/>
            <a:cxnLst/>
            <a:rect r="r" b="b" t="t" l="l"/>
            <a:pathLst>
              <a:path h="1537851" w="13720606">
                <a:moveTo>
                  <a:pt x="0" y="0"/>
                </a:moveTo>
                <a:lnTo>
                  <a:pt x="13720606" y="0"/>
                </a:lnTo>
                <a:lnTo>
                  <a:pt x="13720606" y="1537852"/>
                </a:lnTo>
                <a:lnTo>
                  <a:pt x="0" y="15378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911660" y="467360"/>
            <a:ext cx="13044863" cy="932180"/>
          </a:xfrm>
          <a:prstGeom prst="rect">
            <a:avLst/>
          </a:prstGeom>
        </p:spPr>
        <p:txBody>
          <a:bodyPr anchor="t" rtlCol="false" tIns="0" lIns="0" bIns="0" rIns="0">
            <a:spAutoFit/>
          </a:bodyPr>
          <a:lstStyle/>
          <a:p>
            <a:pPr algn="l" marL="0" indent="0" lvl="0">
              <a:lnSpc>
                <a:spcPts val="7839"/>
              </a:lnSpc>
              <a:spcBef>
                <a:spcPct val="0"/>
              </a:spcBef>
            </a:pPr>
            <a:r>
              <a:rPr lang="en-US" b="true" sz="4899">
                <a:solidFill>
                  <a:srgbClr val="D13B00"/>
                </a:solidFill>
                <a:latin typeface="Klein Bold"/>
                <a:ea typeface="Klein Bold"/>
                <a:cs typeface="Klein Bold"/>
                <a:sym typeface="Klein Bold"/>
              </a:rPr>
              <a:t>Merkezi Sınavdaki Testlerin Kat Sayıları </a:t>
            </a:r>
          </a:p>
        </p:txBody>
      </p:sp>
      <p:sp>
        <p:nvSpPr>
          <p:cNvPr name="Freeform 8" id="8"/>
          <p:cNvSpPr/>
          <p:nvPr/>
        </p:nvSpPr>
        <p:spPr>
          <a:xfrm flipH="false" flipV="false" rot="2282212">
            <a:off x="452960" y="767059"/>
            <a:ext cx="1151481" cy="1157796"/>
          </a:xfrm>
          <a:custGeom>
            <a:avLst/>
            <a:gdLst/>
            <a:ahLst/>
            <a:cxnLst/>
            <a:rect r="r" b="b" t="t" l="l"/>
            <a:pathLst>
              <a:path h="1157796" w="1151481">
                <a:moveTo>
                  <a:pt x="0" y="0"/>
                </a:moveTo>
                <a:lnTo>
                  <a:pt x="1151480" y="0"/>
                </a:lnTo>
                <a:lnTo>
                  <a:pt x="1151480" y="1157796"/>
                </a:lnTo>
                <a:lnTo>
                  <a:pt x="0" y="115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2282212">
            <a:off x="17011036" y="9068845"/>
            <a:ext cx="823361" cy="827876"/>
          </a:xfrm>
          <a:custGeom>
            <a:avLst/>
            <a:gdLst/>
            <a:ahLst/>
            <a:cxnLst/>
            <a:rect r="r" b="b" t="t" l="l"/>
            <a:pathLst>
              <a:path h="827876" w="823361">
                <a:moveTo>
                  <a:pt x="0" y="0"/>
                </a:moveTo>
                <a:lnTo>
                  <a:pt x="823361" y="0"/>
                </a:lnTo>
                <a:lnTo>
                  <a:pt x="823361" y="827877"/>
                </a:lnTo>
                <a:lnTo>
                  <a:pt x="0" y="8278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2282212">
            <a:off x="17084956" y="7471283"/>
            <a:ext cx="1186460" cy="1192967"/>
          </a:xfrm>
          <a:custGeom>
            <a:avLst/>
            <a:gdLst/>
            <a:ahLst/>
            <a:cxnLst/>
            <a:rect r="r" b="b" t="t" l="l"/>
            <a:pathLst>
              <a:path h="1192967" w="1186460">
                <a:moveTo>
                  <a:pt x="0" y="0"/>
                </a:moveTo>
                <a:lnTo>
                  <a:pt x="1186460" y="0"/>
                </a:lnTo>
                <a:lnTo>
                  <a:pt x="1186460" y="1192967"/>
                </a:lnTo>
                <a:lnTo>
                  <a:pt x="0" y="11929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5400000">
            <a:off x="13780044" y="-940129"/>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5400000">
            <a:off x="-376416" y="5989979"/>
            <a:ext cx="4828648" cy="4902181"/>
          </a:xfrm>
          <a:custGeom>
            <a:avLst/>
            <a:gdLst/>
            <a:ahLst/>
            <a:cxnLst/>
            <a:rect r="r" b="b" t="t" l="l"/>
            <a:pathLst>
              <a:path h="4902181" w="4828648">
                <a:moveTo>
                  <a:pt x="0" y="0"/>
                </a:moveTo>
                <a:lnTo>
                  <a:pt x="4828648" y="0"/>
                </a:lnTo>
                <a:lnTo>
                  <a:pt x="4828648" y="4902180"/>
                </a:lnTo>
                <a:lnTo>
                  <a:pt x="0" y="49021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70A684"/>
        </a:solidFill>
      </p:bgPr>
    </p:bg>
    <p:spTree>
      <p:nvGrpSpPr>
        <p:cNvPr id="1" name=""/>
        <p:cNvGrpSpPr/>
        <p:nvPr/>
      </p:nvGrpSpPr>
      <p:grpSpPr>
        <a:xfrm>
          <a:off x="0" y="0"/>
          <a:ext cx="0" cy="0"/>
          <a:chOff x="0" y="0"/>
          <a:chExt cx="0" cy="0"/>
        </a:xfrm>
      </p:grpSpPr>
      <p:sp>
        <p:nvSpPr>
          <p:cNvPr name="Freeform 2" id="2"/>
          <p:cNvSpPr/>
          <p:nvPr/>
        </p:nvSpPr>
        <p:spPr>
          <a:xfrm flipH="false" flipV="false" rot="0">
            <a:off x="1847061" y="-43466"/>
            <a:ext cx="14909540" cy="10418041"/>
          </a:xfrm>
          <a:custGeom>
            <a:avLst/>
            <a:gdLst/>
            <a:ahLst/>
            <a:cxnLst/>
            <a:rect r="r" b="b" t="t" l="l"/>
            <a:pathLst>
              <a:path h="10418041" w="14909540">
                <a:moveTo>
                  <a:pt x="0" y="0"/>
                </a:moveTo>
                <a:lnTo>
                  <a:pt x="14909540" y="0"/>
                </a:lnTo>
                <a:lnTo>
                  <a:pt x="14909540" y="10418041"/>
                </a:lnTo>
                <a:lnTo>
                  <a:pt x="0" y="104180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75544" y="1612146"/>
            <a:ext cx="13720606" cy="1537851"/>
          </a:xfrm>
          <a:custGeom>
            <a:avLst/>
            <a:gdLst/>
            <a:ahLst/>
            <a:cxnLst/>
            <a:rect r="r" b="b" t="t" l="l"/>
            <a:pathLst>
              <a:path h="1537851" w="13720606">
                <a:moveTo>
                  <a:pt x="0" y="0"/>
                </a:moveTo>
                <a:lnTo>
                  <a:pt x="13720606" y="0"/>
                </a:lnTo>
                <a:lnTo>
                  <a:pt x="13720606" y="1537851"/>
                </a:lnTo>
                <a:lnTo>
                  <a:pt x="0" y="15378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88998" y="1770519"/>
            <a:ext cx="13118777" cy="1087755"/>
          </a:xfrm>
          <a:prstGeom prst="rect">
            <a:avLst/>
          </a:prstGeom>
        </p:spPr>
        <p:txBody>
          <a:bodyPr anchor="t" rtlCol="false" tIns="0" lIns="0" bIns="0" rIns="0">
            <a:spAutoFit/>
          </a:bodyPr>
          <a:lstStyle/>
          <a:p>
            <a:pPr algn="l" marL="0" indent="0" lvl="0">
              <a:lnSpc>
                <a:spcPts val="8819"/>
              </a:lnSpc>
              <a:spcBef>
                <a:spcPct val="0"/>
              </a:spcBef>
            </a:pPr>
            <a:r>
              <a:rPr lang="en-US" b="true" sz="6300">
                <a:solidFill>
                  <a:srgbClr val="D13B00"/>
                </a:solidFill>
                <a:latin typeface="Klein Heavy"/>
                <a:ea typeface="Klein Heavy"/>
                <a:cs typeface="Klein Heavy"/>
                <a:sym typeface="Klein Heavy"/>
              </a:rPr>
              <a:t>SORULAR NASIL SORULACAK?</a:t>
            </a:r>
          </a:p>
        </p:txBody>
      </p:sp>
      <p:sp>
        <p:nvSpPr>
          <p:cNvPr name="TextBox 5" id="5"/>
          <p:cNvSpPr txBox="true"/>
          <p:nvPr/>
        </p:nvSpPr>
        <p:spPr>
          <a:xfrm rot="0">
            <a:off x="2925651" y="3344783"/>
            <a:ext cx="13645471" cy="5613796"/>
          </a:xfrm>
          <a:prstGeom prst="rect">
            <a:avLst/>
          </a:prstGeom>
        </p:spPr>
        <p:txBody>
          <a:bodyPr anchor="t" rtlCol="false" tIns="0" lIns="0" bIns="0" rIns="0">
            <a:spAutoFit/>
          </a:bodyPr>
          <a:lstStyle/>
          <a:p>
            <a:pPr algn="l">
              <a:lnSpc>
                <a:spcPts val="5578"/>
              </a:lnSpc>
            </a:pPr>
            <a:r>
              <a:rPr lang="en-US" sz="3984" b="true">
                <a:solidFill>
                  <a:srgbClr val="22524C"/>
                </a:solidFill>
                <a:latin typeface="Klein Bold"/>
                <a:ea typeface="Klein Bold"/>
                <a:cs typeface="Klein Bold"/>
                <a:sym typeface="Klein Bold"/>
              </a:rPr>
              <a:t>8. sınıf müfredatı kapsamındaki konulardan sorular gelecek. </a:t>
            </a:r>
          </a:p>
          <a:p>
            <a:pPr algn="l">
              <a:lnSpc>
                <a:spcPts val="5578"/>
              </a:lnSpc>
            </a:pPr>
          </a:p>
          <a:p>
            <a:pPr algn="l">
              <a:lnSpc>
                <a:spcPts val="5578"/>
              </a:lnSpc>
            </a:pPr>
            <a:r>
              <a:rPr lang="en-US" sz="3984" b="true">
                <a:solidFill>
                  <a:srgbClr val="22524C"/>
                </a:solidFill>
                <a:latin typeface="Klein Bold"/>
                <a:ea typeface="Klein Bold"/>
                <a:cs typeface="Klein Bold"/>
                <a:sym typeface="Klein Bold"/>
              </a:rPr>
              <a:t>Merkezi Sınav çoktan seçmeli test şeklinde olacak.</a:t>
            </a:r>
          </a:p>
          <a:p>
            <a:pPr algn="just">
              <a:lnSpc>
                <a:spcPts val="5578"/>
              </a:lnSpc>
            </a:pPr>
          </a:p>
          <a:p>
            <a:pPr algn="just">
              <a:lnSpc>
                <a:spcPts val="5578"/>
              </a:lnSpc>
            </a:pPr>
            <a:r>
              <a:rPr lang="en-US" sz="3984" b="true">
                <a:solidFill>
                  <a:srgbClr val="22524C"/>
                </a:solidFill>
                <a:latin typeface="Klein Bold"/>
                <a:ea typeface="Klein Bold"/>
                <a:cs typeface="Klein Bold"/>
                <a:sym typeface="Klein Bold"/>
              </a:rPr>
              <a:t>Sorular 4 şıklı olacak. </a:t>
            </a:r>
          </a:p>
          <a:p>
            <a:pPr algn="just">
              <a:lnSpc>
                <a:spcPts val="5578"/>
              </a:lnSpc>
            </a:pPr>
          </a:p>
          <a:p>
            <a:pPr algn="just">
              <a:lnSpc>
                <a:spcPts val="5578"/>
              </a:lnSpc>
            </a:pPr>
            <a:r>
              <a:rPr lang="en-US" sz="3984" b="true">
                <a:solidFill>
                  <a:srgbClr val="22524C"/>
                </a:solidFill>
                <a:latin typeface="Klein Bold"/>
                <a:ea typeface="Klein Bold"/>
                <a:cs typeface="Klein Bold"/>
                <a:sym typeface="Klein Bold"/>
              </a:rPr>
              <a:t>3 yanlış 1 doğruyu götürecek. </a:t>
            </a:r>
          </a:p>
        </p:txBody>
      </p:sp>
      <p:sp>
        <p:nvSpPr>
          <p:cNvPr name="Freeform 6" id="6"/>
          <p:cNvSpPr/>
          <p:nvPr/>
        </p:nvSpPr>
        <p:spPr>
          <a:xfrm flipH="true" flipV="false" rot="2282212">
            <a:off x="1995142" y="3361738"/>
            <a:ext cx="727381" cy="731370"/>
          </a:xfrm>
          <a:custGeom>
            <a:avLst/>
            <a:gdLst/>
            <a:ahLst/>
            <a:cxnLst/>
            <a:rect r="r" b="b" t="t" l="l"/>
            <a:pathLst>
              <a:path h="731370" w="727381">
                <a:moveTo>
                  <a:pt x="727381" y="0"/>
                </a:moveTo>
                <a:lnTo>
                  <a:pt x="0" y="0"/>
                </a:lnTo>
                <a:lnTo>
                  <a:pt x="0" y="731370"/>
                </a:lnTo>
                <a:lnTo>
                  <a:pt x="727381" y="731370"/>
                </a:lnTo>
                <a:lnTo>
                  <a:pt x="72738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2282212">
            <a:off x="1995142" y="5311983"/>
            <a:ext cx="727381" cy="731370"/>
          </a:xfrm>
          <a:custGeom>
            <a:avLst/>
            <a:gdLst/>
            <a:ahLst/>
            <a:cxnLst/>
            <a:rect r="r" b="b" t="t" l="l"/>
            <a:pathLst>
              <a:path h="731370" w="727381">
                <a:moveTo>
                  <a:pt x="727381" y="0"/>
                </a:moveTo>
                <a:lnTo>
                  <a:pt x="0" y="0"/>
                </a:lnTo>
                <a:lnTo>
                  <a:pt x="0" y="731370"/>
                </a:lnTo>
                <a:lnTo>
                  <a:pt x="727381" y="731370"/>
                </a:lnTo>
                <a:lnTo>
                  <a:pt x="72738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2282212">
            <a:off x="2050189" y="6962896"/>
            <a:ext cx="727381" cy="731370"/>
          </a:xfrm>
          <a:custGeom>
            <a:avLst/>
            <a:gdLst/>
            <a:ahLst/>
            <a:cxnLst/>
            <a:rect r="r" b="b" t="t" l="l"/>
            <a:pathLst>
              <a:path h="731370" w="727381">
                <a:moveTo>
                  <a:pt x="727381" y="0"/>
                </a:moveTo>
                <a:lnTo>
                  <a:pt x="0" y="0"/>
                </a:lnTo>
                <a:lnTo>
                  <a:pt x="0" y="731370"/>
                </a:lnTo>
                <a:lnTo>
                  <a:pt x="727381" y="731370"/>
                </a:lnTo>
                <a:lnTo>
                  <a:pt x="72738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true" flipV="false" rot="2282212">
            <a:off x="1995142" y="8339548"/>
            <a:ext cx="727381" cy="731370"/>
          </a:xfrm>
          <a:custGeom>
            <a:avLst/>
            <a:gdLst/>
            <a:ahLst/>
            <a:cxnLst/>
            <a:rect r="r" b="b" t="t" l="l"/>
            <a:pathLst>
              <a:path h="731370" w="727381">
                <a:moveTo>
                  <a:pt x="727381" y="0"/>
                </a:moveTo>
                <a:lnTo>
                  <a:pt x="0" y="0"/>
                </a:lnTo>
                <a:lnTo>
                  <a:pt x="0" y="731370"/>
                </a:lnTo>
                <a:lnTo>
                  <a:pt x="727381" y="731370"/>
                </a:lnTo>
                <a:lnTo>
                  <a:pt x="72738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5400000">
            <a:off x="15116329" y="-268843"/>
            <a:ext cx="4828648" cy="4902181"/>
          </a:xfrm>
          <a:custGeom>
            <a:avLst/>
            <a:gdLst/>
            <a:ahLst/>
            <a:cxnLst/>
            <a:rect r="r" b="b" t="t" l="l"/>
            <a:pathLst>
              <a:path h="4902181" w="4828648">
                <a:moveTo>
                  <a:pt x="0" y="0"/>
                </a:moveTo>
                <a:lnTo>
                  <a:pt x="4828648" y="0"/>
                </a:lnTo>
                <a:lnTo>
                  <a:pt x="4828648" y="4902181"/>
                </a:lnTo>
                <a:lnTo>
                  <a:pt x="0" y="4902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5400000">
            <a:off x="-264842" y="6507490"/>
            <a:ext cx="4828648" cy="4902181"/>
          </a:xfrm>
          <a:custGeom>
            <a:avLst/>
            <a:gdLst/>
            <a:ahLst/>
            <a:cxnLst/>
            <a:rect r="r" b="b" t="t" l="l"/>
            <a:pathLst>
              <a:path h="4902181" w="4828648">
                <a:moveTo>
                  <a:pt x="0" y="0"/>
                </a:moveTo>
                <a:lnTo>
                  <a:pt x="4828647" y="0"/>
                </a:lnTo>
                <a:lnTo>
                  <a:pt x="4828647" y="4902180"/>
                </a:lnTo>
                <a:lnTo>
                  <a:pt x="0" y="49021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2282212">
            <a:off x="17084956" y="7471283"/>
            <a:ext cx="1186460" cy="1192967"/>
          </a:xfrm>
          <a:custGeom>
            <a:avLst/>
            <a:gdLst/>
            <a:ahLst/>
            <a:cxnLst/>
            <a:rect r="r" b="b" t="t" l="l"/>
            <a:pathLst>
              <a:path h="1192967" w="1186460">
                <a:moveTo>
                  <a:pt x="0" y="0"/>
                </a:moveTo>
                <a:lnTo>
                  <a:pt x="1186460" y="0"/>
                </a:lnTo>
                <a:lnTo>
                  <a:pt x="1186460" y="1192967"/>
                </a:lnTo>
                <a:lnTo>
                  <a:pt x="0" y="11929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2282212">
            <a:off x="20971" y="347786"/>
            <a:ext cx="1047702" cy="1053448"/>
          </a:xfrm>
          <a:custGeom>
            <a:avLst/>
            <a:gdLst/>
            <a:ahLst/>
            <a:cxnLst/>
            <a:rect r="r" b="b" t="t" l="l"/>
            <a:pathLst>
              <a:path h="1053448" w="1047702">
                <a:moveTo>
                  <a:pt x="0" y="0"/>
                </a:moveTo>
                <a:lnTo>
                  <a:pt x="1047702" y="0"/>
                </a:lnTo>
                <a:lnTo>
                  <a:pt x="1047702" y="1053448"/>
                </a:lnTo>
                <a:lnTo>
                  <a:pt x="0" y="105344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DAF0CMgCd-E</dc:identifier>
  <dcterms:modified xsi:type="dcterms:W3CDTF">2011-08-01T06:04:30Z</dcterms:modified>
  <cp:revision>1</cp:revision>
  <dc:title>2025 LGS Liselere Geçiş Sistemi </dc:title>
</cp:coreProperties>
</file>