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7772400" cy="10058400"/>
  <p:notesSz cx="6858000" cy="9144000"/>
  <p:embeddedFontLst>
    <p:embeddedFont>
      <p:font typeface="Abril Fatface" panose="02000503000000020003" pitchFamily="2" charset="-94"/>
      <p:regular r:id="rId33"/>
    </p:embeddedFont>
    <p:embeddedFont>
      <p:font typeface="Archivo Black" panose="020B0604020202020204" charset="-94"/>
      <p:regular r:id="rId34"/>
    </p:embeddedFont>
    <p:embeddedFont>
      <p:font typeface="Montaser Arabic Bold" panose="020B0604020202020204" charset="-78"/>
      <p:regular r:id="rId35"/>
    </p:embeddedFont>
    <p:embeddedFont>
      <p:font typeface="Telegraf" panose="020B0604020202020204" charset="-94"/>
      <p:regular r:id="rId36"/>
    </p:embeddedFont>
    <p:embeddedFont>
      <p:font typeface="Telegraf Bold" panose="020B0604020202020204" charset="-94"/>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2539"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s://snsal.meb.k12.tr/" TargetMode="Externa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hyperlink" Target="https://selimtevfikeskiocakanadolulisesi.meb.k12.tr/"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7.jpeg"/><Relationship Id="rId7"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hyperlink" Target="http://sehitserkantalanmtal.meb.k12.tr/" TargetMode="External"/><Relationship Id="rId5" Type="http://schemas.openxmlformats.org/officeDocument/2006/relationships/hyperlink" Target="mailto:sehitserkantalanmtal@gmail.com"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0.jpeg"/><Relationship Id="rId7"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s://mirioglucpl.meb.k12.tr/"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ademnuralmtal.meb.k12.tr/" TargetMode="External"/><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hyperlink" Target="https://bediisabuncual.meb.k12.tr/" TargetMode="External"/><Relationship Id="rId5" Type="http://schemas.openxmlformats.org/officeDocument/2006/relationships/hyperlink" Target="mailto:750852@meb.k12.tr" TargetMode="Externa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4.jpeg"/><Relationship Id="rId7"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https://samandagataturkal.meb.k12.tr/"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mailto:769206@meb.k12.gov.tr" TargetMode="External"/><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hyperlink" Target="https://marufcillianadolulisesi.meb.k12.tr/" TargetMode="External"/><Relationship Id="rId3" Type="http://schemas.openxmlformats.org/officeDocument/2006/relationships/image" Target="../media/image52.jpeg"/><Relationship Id="rId7" Type="http://schemas.openxmlformats.org/officeDocument/2006/relationships/hyperlink" Target="http://766202mebk12.tr" TargetMode="Externa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yaal.meb.k12.tr/" TargetMode="Externa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sv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71.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3.jpeg"/><Relationship Id="rId7" Type="http://schemas.openxmlformats.org/officeDocument/2006/relationships/image" Target="../media/image75.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hyperlink" Target="https://yayladagiihl.meb.k12.tr/" TargetMode="External"/><Relationship Id="rId4" Type="http://schemas.openxmlformats.org/officeDocument/2006/relationships/image" Target="../media/image74.jpeg"/><Relationship Id="rId9" Type="http://schemas.openxmlformats.org/officeDocument/2006/relationships/hyperlink" Target="http://154757mebk12.tr/"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8.jpeg"/><Relationship Id="rId7" Type="http://schemas.openxmlformats.org/officeDocument/2006/relationships/hyperlink" Target="http://yayladagianadolulisesi.meb.k12.tr/" TargetMode="External"/><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hyperlink" Target="mailto:750853@meb.k12.tr" TargetMode="External"/><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63.sv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hyperlink" Target="mailto:yayladagimtal@meb.k12.tr" TargetMode="External"/><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hyperlink" Target="mailto:154745@meb.k12.tr" TargetMode="External"/><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hyperlink" Target="https://defneram.meb.k12.t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defneanadolulisesi.meb.k12.tr/" TargetMode="External"/><Relationship Id="rId3" Type="http://schemas.openxmlformats.org/officeDocument/2006/relationships/image" Target="../media/image4.png"/><Relationship Id="rId7" Type="http://schemas.openxmlformats.org/officeDocument/2006/relationships/hyperlink" Target="mailto:763404@meb.k12.tr"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hyperlink" Target="https://ipekyolucpl.meb.k12.tr/"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necmiasfurogluand.meb.k12.tr/" TargetMode="Externa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hyperlink" Target="mailto:756591@meb.k12.tr" TargetMode="External"/><Relationship Id="rId5" Type="http://schemas.openxmlformats.org/officeDocument/2006/relationships/image" Target="../media/image11.jpe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hyperlink" Target="mailto:756562@meb.k12.tr" TargetMode="External"/><Relationship Id="rId3" Type="http://schemas.openxmlformats.org/officeDocument/2006/relationships/image" Target="../media/image16.jpeg"/><Relationship Id="rId7" Type="http://schemas.openxmlformats.org/officeDocument/2006/relationships/image" Target="../media/image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hyperlink" Target="https://nimetfahrioksuzmtal.meb.k12.t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5257" y="1150485"/>
            <a:ext cx="9588911" cy="6913133"/>
          </a:xfrm>
          <a:custGeom>
            <a:avLst/>
            <a:gdLst/>
            <a:ahLst/>
            <a:cxnLst/>
            <a:rect l="l" t="t" r="r" b="b"/>
            <a:pathLst>
              <a:path w="9588911" h="6913133">
                <a:moveTo>
                  <a:pt x="0" y="0"/>
                </a:moveTo>
                <a:lnTo>
                  <a:pt x="9588911" y="0"/>
                </a:lnTo>
                <a:lnTo>
                  <a:pt x="9588911" y="6913133"/>
                </a:lnTo>
                <a:lnTo>
                  <a:pt x="0" y="6913133"/>
                </a:lnTo>
                <a:lnTo>
                  <a:pt x="0" y="0"/>
                </a:lnTo>
                <a:close/>
              </a:path>
            </a:pathLst>
          </a:custGeom>
          <a:blipFill>
            <a:blip r:embed="rId2">
              <a:alphaModFix amt="7999"/>
            </a:blip>
            <a:stretch>
              <a:fillRect l="-16221" t="-17836" r="-16221" b="-4786"/>
            </a:stretch>
          </a:blipFill>
        </p:spPr>
      </p:sp>
      <p:sp>
        <p:nvSpPr>
          <p:cNvPr id="3" name="TextBox 3"/>
          <p:cNvSpPr txBox="1"/>
          <p:nvPr/>
        </p:nvSpPr>
        <p:spPr>
          <a:xfrm>
            <a:off x="-92580" y="4069930"/>
            <a:ext cx="7957559" cy="2371725"/>
          </a:xfrm>
          <a:prstGeom prst="rect">
            <a:avLst/>
          </a:prstGeom>
        </p:spPr>
        <p:txBody>
          <a:bodyPr lIns="0" tIns="0" rIns="0" bIns="0" rtlCol="0" anchor="t">
            <a:spAutoFit/>
          </a:bodyPr>
          <a:lstStyle/>
          <a:p>
            <a:pPr algn="ctr">
              <a:lnSpc>
                <a:spcPts val="6239"/>
              </a:lnSpc>
            </a:pPr>
            <a:r>
              <a:rPr lang="en-US" sz="5199" dirty="0">
                <a:solidFill>
                  <a:srgbClr val="678CC1">
                    <a:alpha val="82745"/>
                  </a:srgbClr>
                </a:solidFill>
                <a:latin typeface="Abril Fatface"/>
                <a:ea typeface="Abril Fatface"/>
                <a:cs typeface="Abril Fatface"/>
                <a:sym typeface="Abril Fatface"/>
              </a:rPr>
              <a:t>L</a:t>
            </a:r>
            <a:r>
              <a:rPr lang="tr-TR" sz="5199" dirty="0">
                <a:solidFill>
                  <a:srgbClr val="678CC1">
                    <a:alpha val="82745"/>
                  </a:srgbClr>
                </a:solidFill>
                <a:latin typeface="Abril Fatface"/>
                <a:ea typeface="Abril Fatface"/>
                <a:cs typeface="Abril Fatface"/>
                <a:sym typeface="Abril Fatface"/>
              </a:rPr>
              <a:t>İ</a:t>
            </a:r>
            <a:r>
              <a:rPr lang="en-US" sz="5199" dirty="0">
                <a:solidFill>
                  <a:srgbClr val="678CC1">
                    <a:alpha val="82745"/>
                  </a:srgbClr>
                </a:solidFill>
                <a:latin typeface="Abril Fatface"/>
                <a:ea typeface="Abril Fatface"/>
                <a:cs typeface="Abril Fatface"/>
                <a:sym typeface="Abril Fatface"/>
              </a:rPr>
              <a:t>SE</a:t>
            </a:r>
          </a:p>
          <a:p>
            <a:pPr algn="ctr">
              <a:lnSpc>
                <a:spcPts val="6239"/>
              </a:lnSpc>
            </a:pPr>
            <a:r>
              <a:rPr lang="en-US" sz="5199" dirty="0">
                <a:solidFill>
                  <a:srgbClr val="678CC1">
                    <a:alpha val="82745"/>
                  </a:srgbClr>
                </a:solidFill>
                <a:latin typeface="Abril Fatface"/>
                <a:ea typeface="Abril Fatface"/>
                <a:cs typeface="Abril Fatface"/>
                <a:sym typeface="Abril Fatface"/>
              </a:rPr>
              <a:t>TANITIM REHBERİ</a:t>
            </a:r>
          </a:p>
          <a:p>
            <a:pPr algn="ctr">
              <a:lnSpc>
                <a:spcPts val="6239"/>
              </a:lnSpc>
            </a:pPr>
            <a:endParaRPr lang="en-US" sz="5199" dirty="0">
              <a:solidFill>
                <a:srgbClr val="678CC1">
                  <a:alpha val="82745"/>
                </a:srgbClr>
              </a:solidFill>
              <a:latin typeface="Abril Fatface"/>
              <a:ea typeface="Abril Fatface"/>
              <a:cs typeface="Abril Fatface"/>
              <a:sym typeface="Abril Fatface"/>
            </a:endParaRPr>
          </a:p>
        </p:txBody>
      </p:sp>
      <p:grpSp>
        <p:nvGrpSpPr>
          <p:cNvPr id="4" name="Group 4"/>
          <p:cNvGrpSpPr/>
          <p:nvPr/>
        </p:nvGrpSpPr>
        <p:grpSpPr>
          <a:xfrm>
            <a:off x="-962068" y="8269533"/>
            <a:ext cx="8827048" cy="1825612"/>
            <a:chOff x="0" y="0"/>
            <a:chExt cx="3362685" cy="695471"/>
          </a:xfrm>
        </p:grpSpPr>
        <p:sp>
          <p:nvSpPr>
            <p:cNvPr id="5" name="Freeform 5"/>
            <p:cNvSpPr/>
            <p:nvPr/>
          </p:nvSpPr>
          <p:spPr>
            <a:xfrm>
              <a:off x="0" y="0"/>
              <a:ext cx="3362685" cy="695471"/>
            </a:xfrm>
            <a:custGeom>
              <a:avLst/>
              <a:gdLst/>
              <a:ahLst/>
              <a:cxnLst/>
              <a:rect l="l" t="t" r="r" b="b"/>
              <a:pathLst>
                <a:path w="3362685" h="695471">
                  <a:moveTo>
                    <a:pt x="0" y="0"/>
                  </a:moveTo>
                  <a:lnTo>
                    <a:pt x="3362685" y="0"/>
                  </a:lnTo>
                  <a:lnTo>
                    <a:pt x="3362685" y="695471"/>
                  </a:lnTo>
                  <a:lnTo>
                    <a:pt x="0" y="695471"/>
                  </a:lnTo>
                  <a:close/>
                </a:path>
              </a:pathLst>
            </a:custGeom>
            <a:solidFill>
              <a:srgbClr val="AA48C6">
                <a:alpha val="80784"/>
              </a:srgbClr>
            </a:solidFill>
          </p:spPr>
        </p:sp>
        <p:sp>
          <p:nvSpPr>
            <p:cNvPr id="6" name="TextBox 6"/>
            <p:cNvSpPr txBox="1"/>
            <p:nvPr/>
          </p:nvSpPr>
          <p:spPr>
            <a:xfrm>
              <a:off x="0" y="-47625"/>
              <a:ext cx="3362685" cy="743096"/>
            </a:xfrm>
            <a:prstGeom prst="rect">
              <a:avLst/>
            </a:prstGeom>
          </p:spPr>
          <p:txBody>
            <a:bodyPr lIns="47790" tIns="47790" rIns="47790" bIns="47790" rtlCol="0" anchor="ctr"/>
            <a:lstStyle/>
            <a:p>
              <a:pPr algn="ctr">
                <a:lnSpc>
                  <a:spcPts val="1680"/>
                </a:lnSpc>
              </a:pPr>
              <a:endParaRPr/>
            </a:p>
          </p:txBody>
        </p:sp>
      </p:grpSp>
      <p:grpSp>
        <p:nvGrpSpPr>
          <p:cNvPr id="7" name="Group 7"/>
          <p:cNvGrpSpPr/>
          <p:nvPr/>
        </p:nvGrpSpPr>
        <p:grpSpPr>
          <a:xfrm>
            <a:off x="-3938791" y="-186060"/>
            <a:ext cx="12927920" cy="1130631"/>
            <a:chOff x="0" y="0"/>
            <a:chExt cx="4924922" cy="430717"/>
          </a:xfrm>
        </p:grpSpPr>
        <p:sp>
          <p:nvSpPr>
            <p:cNvPr id="8" name="Freeform 8"/>
            <p:cNvSpPr/>
            <p:nvPr/>
          </p:nvSpPr>
          <p:spPr>
            <a:xfrm>
              <a:off x="0" y="0"/>
              <a:ext cx="4924922" cy="430717"/>
            </a:xfrm>
            <a:custGeom>
              <a:avLst/>
              <a:gdLst/>
              <a:ahLst/>
              <a:cxnLst/>
              <a:rect l="l" t="t" r="r" b="b"/>
              <a:pathLst>
                <a:path w="4924922" h="430717">
                  <a:moveTo>
                    <a:pt x="0" y="0"/>
                  </a:moveTo>
                  <a:lnTo>
                    <a:pt x="4924922" y="0"/>
                  </a:lnTo>
                  <a:lnTo>
                    <a:pt x="4924922" y="430717"/>
                  </a:lnTo>
                  <a:lnTo>
                    <a:pt x="0" y="430717"/>
                  </a:lnTo>
                  <a:close/>
                </a:path>
              </a:pathLst>
            </a:custGeom>
            <a:solidFill>
              <a:srgbClr val="AA48C6">
                <a:alpha val="80784"/>
              </a:srgbClr>
            </a:solidFill>
          </p:spPr>
        </p:sp>
        <p:sp>
          <p:nvSpPr>
            <p:cNvPr id="9" name="TextBox 9"/>
            <p:cNvSpPr txBox="1"/>
            <p:nvPr/>
          </p:nvSpPr>
          <p:spPr>
            <a:xfrm>
              <a:off x="0" y="-47625"/>
              <a:ext cx="4924922" cy="478342"/>
            </a:xfrm>
            <a:prstGeom prst="rect">
              <a:avLst/>
            </a:prstGeom>
          </p:spPr>
          <p:txBody>
            <a:bodyPr lIns="47790" tIns="47790" rIns="47790" bIns="47790" rtlCol="0" anchor="ctr"/>
            <a:lstStyle/>
            <a:p>
              <a:pPr algn="ctr">
                <a:lnSpc>
                  <a:spcPts val="1680"/>
                </a:lnSpc>
              </a:pPr>
              <a:endParaRPr/>
            </a:p>
          </p:txBody>
        </p:sp>
      </p:grpSp>
      <p:grpSp>
        <p:nvGrpSpPr>
          <p:cNvPr id="10" name="Group 10"/>
          <p:cNvGrpSpPr/>
          <p:nvPr/>
        </p:nvGrpSpPr>
        <p:grpSpPr>
          <a:xfrm>
            <a:off x="4318707" y="379255"/>
            <a:ext cx="4670422" cy="358020"/>
            <a:chOff x="0" y="0"/>
            <a:chExt cx="1779208" cy="136389"/>
          </a:xfrm>
        </p:grpSpPr>
        <p:sp>
          <p:nvSpPr>
            <p:cNvPr id="11" name="Freeform 11"/>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2" name="TextBox 12"/>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3" name="Group 13"/>
          <p:cNvGrpSpPr/>
          <p:nvPr/>
        </p:nvGrpSpPr>
        <p:grpSpPr>
          <a:xfrm>
            <a:off x="1597774" y="8452463"/>
            <a:ext cx="4576852" cy="264638"/>
            <a:chOff x="0" y="0"/>
            <a:chExt cx="1743563" cy="100815"/>
          </a:xfrm>
        </p:grpSpPr>
        <p:sp>
          <p:nvSpPr>
            <p:cNvPr id="14" name="Freeform 14"/>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15" name="TextBox 15"/>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16" name="Group 16"/>
          <p:cNvGrpSpPr/>
          <p:nvPr/>
        </p:nvGrpSpPr>
        <p:grpSpPr>
          <a:xfrm>
            <a:off x="3388174" y="9469674"/>
            <a:ext cx="4670422" cy="358020"/>
            <a:chOff x="0" y="0"/>
            <a:chExt cx="1779208" cy="136389"/>
          </a:xfrm>
        </p:grpSpPr>
        <p:sp>
          <p:nvSpPr>
            <p:cNvPr id="17" name="Freeform 17"/>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8" name="TextBox 18"/>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9" name="Group 19"/>
          <p:cNvGrpSpPr/>
          <p:nvPr/>
        </p:nvGrpSpPr>
        <p:grpSpPr>
          <a:xfrm>
            <a:off x="3315176" y="8368418"/>
            <a:ext cx="1142049" cy="114204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t="-1811" b="-1811"/>
              </a:stretch>
            </a:blipFill>
          </p:spPr>
        </p:sp>
      </p:grpSp>
      <p:sp>
        <p:nvSpPr>
          <p:cNvPr id="21" name="TextBox 21"/>
          <p:cNvSpPr txBox="1"/>
          <p:nvPr/>
        </p:nvSpPr>
        <p:spPr>
          <a:xfrm>
            <a:off x="349205" y="1960495"/>
            <a:ext cx="7073991" cy="794986"/>
          </a:xfrm>
          <a:prstGeom prst="rect">
            <a:avLst/>
          </a:prstGeom>
        </p:spPr>
        <p:txBody>
          <a:bodyPr lIns="0" tIns="0" rIns="0" bIns="0" rtlCol="0" anchor="t">
            <a:spAutoFit/>
          </a:bodyPr>
          <a:lstStyle/>
          <a:p>
            <a:pPr algn="ctr">
              <a:lnSpc>
                <a:spcPts val="3111"/>
              </a:lnSpc>
            </a:pPr>
            <a:r>
              <a:rPr lang="en-US" sz="2854">
                <a:solidFill>
                  <a:srgbClr val="384985"/>
                </a:solidFill>
                <a:latin typeface="Abril Fatface"/>
                <a:ea typeface="Abril Fatface"/>
                <a:cs typeface="Abril Fatface"/>
                <a:sym typeface="Abril Fatface"/>
              </a:rPr>
              <a:t>DEFNE,  SAMANDAĞ, YAYLADAĞI İLÇELERİ</a:t>
            </a:r>
          </a:p>
        </p:txBody>
      </p:sp>
      <p:grpSp>
        <p:nvGrpSpPr>
          <p:cNvPr id="22" name="Group 22"/>
          <p:cNvGrpSpPr/>
          <p:nvPr/>
        </p:nvGrpSpPr>
        <p:grpSpPr>
          <a:xfrm>
            <a:off x="-2335211" y="9033381"/>
            <a:ext cx="4670422" cy="389985"/>
            <a:chOff x="0" y="0"/>
            <a:chExt cx="1779208" cy="148566"/>
          </a:xfrm>
        </p:grpSpPr>
        <p:sp>
          <p:nvSpPr>
            <p:cNvPr id="23" name="Freeform 23"/>
            <p:cNvSpPr/>
            <p:nvPr/>
          </p:nvSpPr>
          <p:spPr>
            <a:xfrm>
              <a:off x="0" y="0"/>
              <a:ext cx="1779208" cy="148566"/>
            </a:xfrm>
            <a:custGeom>
              <a:avLst/>
              <a:gdLst/>
              <a:ahLst/>
              <a:cxnLst/>
              <a:rect l="l" t="t" r="r" b="b"/>
              <a:pathLst>
                <a:path w="1779208" h="148566">
                  <a:moveTo>
                    <a:pt x="0" y="0"/>
                  </a:moveTo>
                  <a:lnTo>
                    <a:pt x="1779208" y="0"/>
                  </a:lnTo>
                  <a:lnTo>
                    <a:pt x="1779208" y="148566"/>
                  </a:lnTo>
                  <a:lnTo>
                    <a:pt x="0" y="148566"/>
                  </a:lnTo>
                  <a:close/>
                </a:path>
              </a:pathLst>
            </a:custGeom>
            <a:solidFill>
              <a:srgbClr val="D389E8">
                <a:alpha val="80784"/>
              </a:srgbClr>
            </a:solidFill>
          </p:spPr>
        </p:sp>
        <p:sp>
          <p:nvSpPr>
            <p:cNvPr id="24" name="TextBox 24"/>
            <p:cNvSpPr txBox="1"/>
            <p:nvPr/>
          </p:nvSpPr>
          <p:spPr>
            <a:xfrm>
              <a:off x="0" y="-47625"/>
              <a:ext cx="1779208" cy="196191"/>
            </a:xfrm>
            <a:prstGeom prst="rect">
              <a:avLst/>
            </a:prstGeom>
          </p:spPr>
          <p:txBody>
            <a:bodyPr lIns="47790" tIns="47790" rIns="47790" bIns="47790" rtlCol="0" anchor="ctr"/>
            <a:lstStyle/>
            <a:p>
              <a:pPr algn="ctr">
                <a:lnSpc>
                  <a:spcPts val="1680"/>
                </a:lnSpc>
              </a:pPr>
              <a:endParaRPr/>
            </a:p>
          </p:txBody>
        </p:sp>
      </p:grpSp>
      <p:sp>
        <p:nvSpPr>
          <p:cNvPr id="25" name="TextBox 25"/>
          <p:cNvSpPr txBox="1"/>
          <p:nvPr/>
        </p:nvSpPr>
        <p:spPr>
          <a:xfrm>
            <a:off x="1006942" y="9610584"/>
            <a:ext cx="5758516" cy="310905"/>
          </a:xfrm>
          <a:prstGeom prst="rect">
            <a:avLst/>
          </a:prstGeom>
        </p:spPr>
        <p:txBody>
          <a:bodyPr lIns="0" tIns="0" rIns="0" bIns="0" rtlCol="0" anchor="t">
            <a:spAutoFit/>
          </a:bodyPr>
          <a:lstStyle/>
          <a:p>
            <a:pPr algn="ctr">
              <a:lnSpc>
                <a:spcPts val="2523"/>
              </a:lnSpc>
              <a:spcBef>
                <a:spcPct val="0"/>
              </a:spcBef>
            </a:pPr>
            <a:r>
              <a:rPr lang="en-US" sz="1802" b="1">
                <a:solidFill>
                  <a:srgbClr val="FFFFFF"/>
                </a:solidFill>
                <a:latin typeface="Montaser Arabic Bold"/>
                <a:ea typeface="Montaser Arabic Bold"/>
                <a:cs typeface="Montaser Arabic Bold"/>
                <a:sym typeface="Montaser Arabic Bold"/>
              </a:rPr>
              <a:t>DEFNE REHBERLİK VE ARAŞTIRMA MERKEZİ</a:t>
            </a:r>
          </a:p>
        </p:txBody>
      </p:sp>
      <p:grpSp>
        <p:nvGrpSpPr>
          <p:cNvPr id="26" name="Group 26"/>
          <p:cNvGrpSpPr/>
          <p:nvPr/>
        </p:nvGrpSpPr>
        <p:grpSpPr>
          <a:xfrm>
            <a:off x="-1282247" y="141670"/>
            <a:ext cx="4670422" cy="475170"/>
            <a:chOff x="0" y="0"/>
            <a:chExt cx="1779208" cy="181017"/>
          </a:xfrm>
        </p:grpSpPr>
        <p:sp>
          <p:nvSpPr>
            <p:cNvPr id="27" name="Freeform 27"/>
            <p:cNvSpPr/>
            <p:nvPr/>
          </p:nvSpPr>
          <p:spPr>
            <a:xfrm>
              <a:off x="0" y="0"/>
              <a:ext cx="1779208" cy="181017"/>
            </a:xfrm>
            <a:custGeom>
              <a:avLst/>
              <a:gdLst/>
              <a:ahLst/>
              <a:cxnLst/>
              <a:rect l="l" t="t" r="r" b="b"/>
              <a:pathLst>
                <a:path w="1779208" h="181017">
                  <a:moveTo>
                    <a:pt x="0" y="0"/>
                  </a:moveTo>
                  <a:lnTo>
                    <a:pt x="1779208" y="0"/>
                  </a:lnTo>
                  <a:lnTo>
                    <a:pt x="1779208" y="181017"/>
                  </a:lnTo>
                  <a:lnTo>
                    <a:pt x="0" y="181017"/>
                  </a:lnTo>
                  <a:close/>
                </a:path>
              </a:pathLst>
            </a:custGeom>
            <a:solidFill>
              <a:srgbClr val="D389E8">
                <a:alpha val="80784"/>
              </a:srgbClr>
            </a:solidFill>
          </p:spPr>
        </p:sp>
        <p:sp>
          <p:nvSpPr>
            <p:cNvPr id="28" name="TextBox 28"/>
            <p:cNvSpPr txBox="1"/>
            <p:nvPr/>
          </p:nvSpPr>
          <p:spPr>
            <a:xfrm>
              <a:off x="0" y="-47625"/>
              <a:ext cx="1779208" cy="228642"/>
            </a:xfrm>
            <a:prstGeom prst="rect">
              <a:avLst/>
            </a:prstGeom>
          </p:spPr>
          <p:txBody>
            <a:bodyPr lIns="47790" tIns="47790" rIns="47790" bIns="47790" rtlCol="0" anchor="ctr"/>
            <a:lstStyle/>
            <a:p>
              <a:pPr algn="ctr">
                <a:lnSpc>
                  <a:spcPts val="1680"/>
                </a:lnSpc>
              </a:pPr>
              <a:endParaRPr/>
            </a:p>
          </p:txBody>
        </p:sp>
      </p:grpSp>
      <p:grpSp>
        <p:nvGrpSpPr>
          <p:cNvPr id="29" name="Group 29"/>
          <p:cNvGrpSpPr/>
          <p:nvPr/>
        </p:nvGrpSpPr>
        <p:grpSpPr>
          <a:xfrm>
            <a:off x="6263821" y="8859569"/>
            <a:ext cx="3843790" cy="436180"/>
            <a:chOff x="0" y="0"/>
            <a:chExt cx="1464301" cy="166164"/>
          </a:xfrm>
        </p:grpSpPr>
        <p:sp>
          <p:nvSpPr>
            <p:cNvPr id="30" name="Freeform 30"/>
            <p:cNvSpPr/>
            <p:nvPr/>
          </p:nvSpPr>
          <p:spPr>
            <a:xfrm>
              <a:off x="0" y="0"/>
              <a:ext cx="1464301" cy="166164"/>
            </a:xfrm>
            <a:custGeom>
              <a:avLst/>
              <a:gdLst/>
              <a:ahLst/>
              <a:cxnLst/>
              <a:rect l="l" t="t" r="r" b="b"/>
              <a:pathLst>
                <a:path w="1464301" h="166164">
                  <a:moveTo>
                    <a:pt x="0" y="0"/>
                  </a:moveTo>
                  <a:lnTo>
                    <a:pt x="1464301" y="0"/>
                  </a:lnTo>
                  <a:lnTo>
                    <a:pt x="1464301" y="166164"/>
                  </a:lnTo>
                  <a:lnTo>
                    <a:pt x="0" y="166164"/>
                  </a:lnTo>
                  <a:close/>
                </a:path>
              </a:pathLst>
            </a:custGeom>
            <a:solidFill>
              <a:srgbClr val="D389E8">
                <a:alpha val="80784"/>
              </a:srgbClr>
            </a:solidFill>
          </p:spPr>
        </p:sp>
        <p:sp>
          <p:nvSpPr>
            <p:cNvPr id="31" name="TextBox 31"/>
            <p:cNvSpPr txBox="1"/>
            <p:nvPr/>
          </p:nvSpPr>
          <p:spPr>
            <a:xfrm>
              <a:off x="0" y="-47625"/>
              <a:ext cx="1464301" cy="213789"/>
            </a:xfrm>
            <a:prstGeom prst="rect">
              <a:avLst/>
            </a:prstGeom>
          </p:spPr>
          <p:txBody>
            <a:bodyPr lIns="47790" tIns="47790" rIns="47790" bIns="47790" rtlCol="0" anchor="ctr"/>
            <a:lstStyle/>
            <a:p>
              <a:pPr algn="ctr">
                <a:lnSpc>
                  <a:spcPts val="1680"/>
                </a:lnSpc>
              </a:pPr>
              <a:endParaRPr/>
            </a:p>
          </p:txBody>
        </p:sp>
      </p:grpSp>
      <p:grpSp>
        <p:nvGrpSpPr>
          <p:cNvPr id="32" name="Group 32"/>
          <p:cNvGrpSpPr/>
          <p:nvPr/>
        </p:nvGrpSpPr>
        <p:grpSpPr>
          <a:xfrm>
            <a:off x="7531131" y="9351"/>
            <a:ext cx="4576852" cy="264638"/>
            <a:chOff x="0" y="0"/>
            <a:chExt cx="1743563" cy="100815"/>
          </a:xfrm>
        </p:grpSpPr>
        <p:sp>
          <p:nvSpPr>
            <p:cNvPr id="33" name="Freeform 33"/>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34" name="TextBox 34"/>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sp>
        <p:nvSpPr>
          <p:cNvPr id="35" name="TextBox 35"/>
          <p:cNvSpPr txBox="1"/>
          <p:nvPr/>
        </p:nvSpPr>
        <p:spPr>
          <a:xfrm>
            <a:off x="349205" y="7651330"/>
            <a:ext cx="7073991" cy="306322"/>
          </a:xfrm>
          <a:prstGeom prst="rect">
            <a:avLst/>
          </a:prstGeom>
        </p:spPr>
        <p:txBody>
          <a:bodyPr lIns="0" tIns="0" rIns="0" bIns="0" rtlCol="0" anchor="t">
            <a:spAutoFit/>
          </a:bodyPr>
          <a:lstStyle/>
          <a:p>
            <a:pPr algn="ctr">
              <a:lnSpc>
                <a:spcPts val="2348"/>
              </a:lnSpc>
            </a:pPr>
            <a:r>
              <a:rPr lang="en-US" sz="2154">
                <a:solidFill>
                  <a:srgbClr val="384985"/>
                </a:solidFill>
                <a:latin typeface="Abril Fatface"/>
                <a:ea typeface="Abril Fatface"/>
                <a:cs typeface="Abril Fatface"/>
                <a:sym typeface="Abril Fatface"/>
              </a:rPr>
              <a:t>2024-2025 EĞITIM ÖĞRETIM YILI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119105"/>
            <a:ext cx="2233240" cy="2074900"/>
            <a:chOff x="0" y="0"/>
            <a:chExt cx="2977653" cy="2766533"/>
          </a:xfrm>
        </p:grpSpPr>
        <p:pic>
          <p:nvPicPr>
            <p:cNvPr id="3" name="Picture 3"/>
            <p:cNvPicPr>
              <a:picLocks noChangeAspect="1"/>
            </p:cNvPicPr>
            <p:nvPr/>
          </p:nvPicPr>
          <p:blipFill>
            <a:blip r:embed="rId2"/>
            <a:srcRect l="19706" r="19706"/>
            <a:stretch>
              <a:fillRect/>
            </a:stretch>
          </p:blipFill>
          <p:spPr>
            <a:xfrm>
              <a:off x="0" y="0"/>
              <a:ext cx="2977653" cy="2766533"/>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422400"/>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33559"/>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2059944"/>
            <a:chOff x="0" y="0"/>
            <a:chExt cx="2620996" cy="784740"/>
          </a:xfrm>
        </p:grpSpPr>
        <p:sp>
          <p:nvSpPr>
            <p:cNvPr id="17" name="Freeform 17"/>
            <p:cNvSpPr/>
            <p:nvPr/>
          </p:nvSpPr>
          <p:spPr>
            <a:xfrm>
              <a:off x="0" y="0"/>
              <a:ext cx="2620996" cy="784740"/>
            </a:xfrm>
            <a:custGeom>
              <a:avLst/>
              <a:gdLst/>
              <a:ahLst/>
              <a:cxnLst/>
              <a:rect l="l" t="t" r="r" b="b"/>
              <a:pathLst>
                <a:path w="2620996" h="784740">
                  <a:moveTo>
                    <a:pt x="0" y="0"/>
                  </a:moveTo>
                  <a:lnTo>
                    <a:pt x="2620996" y="0"/>
                  </a:lnTo>
                  <a:lnTo>
                    <a:pt x="2620996" y="784740"/>
                  </a:lnTo>
                  <a:lnTo>
                    <a:pt x="0" y="784740"/>
                  </a:lnTo>
                  <a:close/>
                </a:path>
              </a:pathLst>
            </a:custGeom>
            <a:solidFill>
              <a:srgbClr val="70A684">
                <a:alpha val="58824"/>
              </a:srgbClr>
            </a:solidFill>
          </p:spPr>
        </p:sp>
        <p:sp>
          <p:nvSpPr>
            <p:cNvPr id="18" name="TextBox 18"/>
            <p:cNvSpPr txBox="1"/>
            <p:nvPr/>
          </p:nvSpPr>
          <p:spPr>
            <a:xfrm>
              <a:off x="0" y="-57150"/>
              <a:ext cx="2620996" cy="841890"/>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702756"/>
            <a:ext cx="3369527" cy="1058118"/>
            <a:chOff x="0" y="0"/>
            <a:chExt cx="1283629" cy="403093"/>
          </a:xfrm>
        </p:grpSpPr>
        <p:sp>
          <p:nvSpPr>
            <p:cNvPr id="20" name="Freeform 20"/>
            <p:cNvSpPr/>
            <p:nvPr/>
          </p:nvSpPr>
          <p:spPr>
            <a:xfrm>
              <a:off x="0" y="0"/>
              <a:ext cx="1283629" cy="403093"/>
            </a:xfrm>
            <a:custGeom>
              <a:avLst/>
              <a:gdLst/>
              <a:ahLst/>
              <a:cxnLst/>
              <a:rect l="l" t="t" r="r" b="b"/>
              <a:pathLst>
                <a:path w="1283629" h="403093">
                  <a:moveTo>
                    <a:pt x="0" y="0"/>
                  </a:moveTo>
                  <a:lnTo>
                    <a:pt x="1283629" y="0"/>
                  </a:lnTo>
                  <a:lnTo>
                    <a:pt x="1283629" y="403093"/>
                  </a:lnTo>
                  <a:lnTo>
                    <a:pt x="0" y="403093"/>
                  </a:lnTo>
                  <a:close/>
                </a:path>
              </a:pathLst>
            </a:custGeom>
            <a:solidFill>
              <a:srgbClr val="678CC1">
                <a:alpha val="58824"/>
              </a:srgbClr>
            </a:solidFill>
          </p:spPr>
        </p:sp>
        <p:sp>
          <p:nvSpPr>
            <p:cNvPr id="21" name="TextBox 21"/>
            <p:cNvSpPr txBox="1"/>
            <p:nvPr/>
          </p:nvSpPr>
          <p:spPr>
            <a:xfrm>
              <a:off x="0" y="-38100"/>
              <a:ext cx="1283629" cy="441193"/>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77089" y="457535"/>
            <a:ext cx="7018222" cy="1473054"/>
          </a:xfrm>
          <a:prstGeom prst="rect">
            <a:avLst/>
          </a:prstGeom>
        </p:spPr>
        <p:txBody>
          <a:bodyPr lIns="0" tIns="0" rIns="0" bIns="0" rtlCol="0" anchor="t">
            <a:spAutoFit/>
          </a:bodyPr>
          <a:lstStyle/>
          <a:p>
            <a:pPr algn="ctr">
              <a:lnSpc>
                <a:spcPts val="3512"/>
              </a:lnSpc>
            </a:pPr>
            <a:r>
              <a:rPr lang="en-US" sz="2508">
                <a:solidFill>
                  <a:srgbClr val="384985"/>
                </a:solidFill>
                <a:latin typeface="Archivo Black"/>
                <a:ea typeface="Archivo Black"/>
                <a:cs typeface="Archivo Black"/>
                <a:sym typeface="Archivo Black"/>
              </a:rPr>
              <a:t>SELİM NEVZAT ŞAHİN ANADOLU LİSESİ</a:t>
            </a:r>
          </a:p>
          <a:p>
            <a:pPr algn="ctr">
              <a:lnSpc>
                <a:spcPts val="3092"/>
              </a:lnSpc>
            </a:pPr>
            <a:endParaRPr lang="en-US" sz="2508">
              <a:solidFill>
                <a:srgbClr val="384985"/>
              </a:solidFill>
              <a:latin typeface="Archivo Black"/>
              <a:ea typeface="Archivo Black"/>
              <a:cs typeface="Archivo Black"/>
              <a:sym typeface="Archivo Black"/>
            </a:endParaRPr>
          </a:p>
          <a:p>
            <a:pPr algn="ctr">
              <a:lnSpc>
                <a:spcPts val="5253"/>
              </a:lnSpc>
            </a:pPr>
            <a:endParaRPr lang="en-US" sz="2508">
              <a:solidFill>
                <a:srgbClr val="384985"/>
              </a:solidFill>
              <a:latin typeface="Archivo Black"/>
              <a:ea typeface="Archivo Black"/>
              <a:cs typeface="Archivo Black"/>
              <a:sym typeface="Archivo Black"/>
            </a:endParaRPr>
          </a:p>
        </p:txBody>
      </p:sp>
      <p:grpSp>
        <p:nvGrpSpPr>
          <p:cNvPr id="29" name="Group 29"/>
          <p:cNvGrpSpPr/>
          <p:nvPr/>
        </p:nvGrpSpPr>
        <p:grpSpPr>
          <a:xfrm>
            <a:off x="5349678" y="1119105"/>
            <a:ext cx="2216237" cy="2074900"/>
            <a:chOff x="0" y="0"/>
            <a:chExt cx="2954982" cy="2766533"/>
          </a:xfrm>
        </p:grpSpPr>
        <p:pic>
          <p:nvPicPr>
            <p:cNvPr id="30" name="Picture 30"/>
            <p:cNvPicPr>
              <a:picLocks noChangeAspect="1"/>
            </p:cNvPicPr>
            <p:nvPr/>
          </p:nvPicPr>
          <p:blipFill>
            <a:blip r:embed="rId3"/>
            <a:srcRect l="9945" r="9945"/>
            <a:stretch>
              <a:fillRect/>
            </a:stretch>
          </p:blipFill>
          <p:spPr>
            <a:xfrm>
              <a:off x="0" y="0"/>
              <a:ext cx="2954982" cy="2766533"/>
            </a:xfrm>
            <a:prstGeom prst="rect">
              <a:avLst/>
            </a:prstGeom>
          </p:spPr>
        </p:pic>
      </p:grpSp>
      <p:grpSp>
        <p:nvGrpSpPr>
          <p:cNvPr id="31" name="Group 31"/>
          <p:cNvGrpSpPr/>
          <p:nvPr/>
        </p:nvGrpSpPr>
        <p:grpSpPr>
          <a:xfrm>
            <a:off x="3096994" y="1119105"/>
            <a:ext cx="2097196" cy="2085491"/>
            <a:chOff x="0" y="0"/>
            <a:chExt cx="2796261" cy="2780655"/>
          </a:xfrm>
        </p:grpSpPr>
        <p:pic>
          <p:nvPicPr>
            <p:cNvPr id="32" name="Picture 32"/>
            <p:cNvPicPr>
              <a:picLocks noChangeAspect="1"/>
            </p:cNvPicPr>
            <p:nvPr/>
          </p:nvPicPr>
          <p:blipFill>
            <a:blip r:embed="rId4"/>
            <a:srcRect l="12289" r="12289"/>
            <a:stretch>
              <a:fillRect/>
            </a:stretch>
          </p:blipFill>
          <p:spPr>
            <a:xfrm>
              <a:off x="0" y="0"/>
              <a:ext cx="2796261" cy="2780655"/>
            </a:xfrm>
            <a:prstGeom prst="rect">
              <a:avLst/>
            </a:prstGeom>
          </p:spPr>
        </p:pic>
      </p:grpSp>
      <p:sp>
        <p:nvSpPr>
          <p:cNvPr id="33" name="TextBox 33"/>
          <p:cNvSpPr txBox="1"/>
          <p:nvPr/>
        </p:nvSpPr>
        <p:spPr>
          <a:xfrm>
            <a:off x="787835" y="3646510"/>
            <a:ext cx="2064529" cy="2911623"/>
          </a:xfrm>
          <a:prstGeom prst="rect">
            <a:avLst/>
          </a:prstGeom>
        </p:spPr>
        <p:txBody>
          <a:bodyPr lIns="0" tIns="0" rIns="0" bIns="0" rtlCol="0" anchor="t">
            <a:spAutoFit/>
          </a:bodyPr>
          <a:lstStyle/>
          <a:p>
            <a:pPr algn="just">
              <a:lnSpc>
                <a:spcPts val="1595"/>
              </a:lnSpc>
            </a:pPr>
            <a:r>
              <a:rPr lang="en-US" sz="871" b="1" spc="13">
                <a:solidFill>
                  <a:srgbClr val="000000"/>
                </a:solidFill>
                <a:latin typeface="Telegraf Bold"/>
                <a:ea typeface="Telegraf Bold"/>
                <a:cs typeface="Telegraf Bold"/>
                <a:sym typeface="Telegraf Bold"/>
              </a:rPr>
              <a:t>Binanın Durumu: </a:t>
            </a:r>
            <a:r>
              <a:rPr lang="en-US" sz="871" spc="13">
                <a:solidFill>
                  <a:srgbClr val="000000"/>
                </a:solidFill>
                <a:latin typeface="Telegraf"/>
                <a:ea typeface="Telegraf"/>
                <a:cs typeface="Telegraf"/>
                <a:sym typeface="Telegraf"/>
              </a:rPr>
              <a:t>Sevsen Nevzat Şahin Ortaokulu binasında eğitim vermektedir.</a:t>
            </a:r>
          </a:p>
          <a:p>
            <a:pPr algn="just">
              <a:lnSpc>
                <a:spcPts val="1595"/>
              </a:lnSpc>
            </a:pPr>
            <a:r>
              <a:rPr lang="en-US" sz="871" b="1" spc="13">
                <a:solidFill>
                  <a:srgbClr val="000000"/>
                </a:solidFill>
                <a:latin typeface="Telegraf Bold"/>
                <a:ea typeface="Telegraf Bold"/>
                <a:cs typeface="Telegraf Bold"/>
                <a:sym typeface="Telegraf Bold"/>
              </a:rPr>
              <a:t>Öğrenim Şekli: </a:t>
            </a:r>
            <a:r>
              <a:rPr lang="en-US" sz="871" spc="13">
                <a:solidFill>
                  <a:srgbClr val="000000"/>
                </a:solidFill>
                <a:latin typeface="Telegraf"/>
                <a:ea typeface="Telegraf"/>
                <a:cs typeface="Telegraf"/>
                <a:sym typeface="Telegraf"/>
              </a:rPr>
              <a:t>İkili Öğretim</a:t>
            </a:r>
          </a:p>
          <a:p>
            <a:pPr algn="just">
              <a:lnSpc>
                <a:spcPts val="1595"/>
              </a:lnSpc>
            </a:pPr>
            <a:r>
              <a:rPr lang="en-US" sz="871" b="1" spc="13">
                <a:solidFill>
                  <a:srgbClr val="000000"/>
                </a:solidFill>
                <a:latin typeface="Telegraf Bold"/>
                <a:ea typeface="Telegraf Bold"/>
                <a:cs typeface="Telegraf Bold"/>
                <a:sym typeface="Telegraf Bold"/>
              </a:rPr>
              <a:t>Derslik Sayısı: </a:t>
            </a:r>
            <a:r>
              <a:rPr lang="en-US" sz="871" spc="13">
                <a:solidFill>
                  <a:srgbClr val="000000"/>
                </a:solidFill>
                <a:latin typeface="Telegraf"/>
                <a:ea typeface="Telegraf"/>
                <a:cs typeface="Telegraf"/>
                <a:sym typeface="Telegraf"/>
              </a:rPr>
              <a:t>24</a:t>
            </a:r>
          </a:p>
          <a:p>
            <a:pPr algn="just">
              <a:lnSpc>
                <a:spcPts val="1595"/>
              </a:lnSpc>
            </a:pPr>
            <a:r>
              <a:rPr lang="en-US" sz="871" b="1" spc="13">
                <a:solidFill>
                  <a:srgbClr val="000000"/>
                </a:solidFill>
                <a:latin typeface="Telegraf Bold"/>
                <a:ea typeface="Telegraf Bold"/>
                <a:cs typeface="Telegraf Bold"/>
                <a:sym typeface="Telegraf Bold"/>
              </a:rPr>
              <a:t>Öğretmen Sayısı: </a:t>
            </a:r>
            <a:r>
              <a:rPr lang="en-US" sz="871" spc="13">
                <a:solidFill>
                  <a:srgbClr val="000000"/>
                </a:solidFill>
                <a:latin typeface="Telegraf"/>
                <a:ea typeface="Telegraf"/>
                <a:cs typeface="Telegraf"/>
                <a:sym typeface="Telegraf"/>
              </a:rPr>
              <a:t>44</a:t>
            </a:r>
          </a:p>
          <a:p>
            <a:pPr algn="just">
              <a:lnSpc>
                <a:spcPts val="1595"/>
              </a:lnSpc>
            </a:pPr>
            <a:r>
              <a:rPr lang="en-US" sz="871" b="1" spc="13">
                <a:solidFill>
                  <a:srgbClr val="000000"/>
                </a:solidFill>
                <a:latin typeface="Telegraf Bold"/>
                <a:ea typeface="Telegraf Bold"/>
                <a:cs typeface="Telegraf Bold"/>
                <a:sym typeface="Telegraf Bold"/>
              </a:rPr>
              <a:t>Psikolojik Danışman Normu: </a:t>
            </a:r>
            <a:r>
              <a:rPr lang="en-US" sz="871" spc="13">
                <a:solidFill>
                  <a:srgbClr val="000000"/>
                </a:solidFill>
                <a:latin typeface="Telegraf"/>
                <a:ea typeface="Telegraf"/>
                <a:cs typeface="Telegraf"/>
                <a:sym typeface="Telegraf"/>
              </a:rPr>
              <a:t>Var</a:t>
            </a:r>
          </a:p>
          <a:p>
            <a:pPr algn="just">
              <a:lnSpc>
                <a:spcPts val="1412"/>
              </a:lnSpc>
            </a:pPr>
            <a:r>
              <a:rPr lang="en-US" sz="771" b="1" spc="11">
                <a:solidFill>
                  <a:srgbClr val="000000"/>
                </a:solidFill>
                <a:latin typeface="Telegraf Bold"/>
                <a:ea typeface="Telegraf Bold"/>
                <a:cs typeface="Telegraf Bold"/>
                <a:sym typeface="Telegraf Bold"/>
              </a:rPr>
              <a:t>Fiziki İmkanları: </a:t>
            </a:r>
            <a:r>
              <a:rPr lang="en-US" sz="771" spc="11">
                <a:solidFill>
                  <a:srgbClr val="000000"/>
                </a:solidFill>
                <a:latin typeface="Telegraf"/>
                <a:ea typeface="Telegraf"/>
                <a:cs typeface="Telegraf"/>
                <a:sym typeface="Telegraf"/>
              </a:rPr>
              <a:t>Okul bahçesi, yemekhane, laboratuvar, Müzik atölyesi, Resim atölyesi,Robotik kodlama atölyesi, Tasarım beceri atölyesi, Konferans salonu, Kütüphane, bilişim sınıfı.</a:t>
            </a:r>
          </a:p>
          <a:p>
            <a:pPr algn="just">
              <a:lnSpc>
                <a:spcPts val="1412"/>
              </a:lnSpc>
            </a:pPr>
            <a:r>
              <a:rPr lang="en-US" sz="771" b="1" spc="11">
                <a:solidFill>
                  <a:srgbClr val="000000"/>
                </a:solidFill>
                <a:latin typeface="Telegraf Bold"/>
                <a:ea typeface="Telegraf Bold"/>
                <a:cs typeface="Telegraf Bold"/>
                <a:sym typeface="Telegraf Bold"/>
              </a:rPr>
              <a:t>Ulaşım: </a:t>
            </a:r>
            <a:r>
              <a:rPr lang="en-US" sz="771" spc="11">
                <a:solidFill>
                  <a:srgbClr val="000000"/>
                </a:solidFill>
                <a:latin typeface="Telegraf"/>
                <a:ea typeface="Telegraf"/>
                <a:cs typeface="Telegraf"/>
                <a:sym typeface="Telegraf"/>
              </a:rPr>
              <a:t>Toplu taşıma ve servis ile ulaşım sağlanabilmektedir. </a:t>
            </a:r>
          </a:p>
          <a:p>
            <a:pPr algn="just">
              <a:lnSpc>
                <a:spcPts val="1412"/>
              </a:lnSpc>
            </a:pPr>
            <a:endParaRPr lang="en-US" sz="771" spc="11">
              <a:solidFill>
                <a:srgbClr val="000000"/>
              </a:solidFill>
              <a:latin typeface="Telegraf"/>
              <a:ea typeface="Telegraf"/>
              <a:cs typeface="Telegraf"/>
              <a:sym typeface="Telegraf"/>
            </a:endParaRPr>
          </a:p>
          <a:p>
            <a:pPr marL="0" lvl="1" indent="0" algn="just">
              <a:lnSpc>
                <a:spcPts val="1220"/>
              </a:lnSpc>
              <a:spcBef>
                <a:spcPct val="0"/>
              </a:spcBef>
            </a:pPr>
            <a:endParaRPr lang="en-US" sz="771" spc="11">
              <a:solidFill>
                <a:srgbClr val="000000"/>
              </a:solidFill>
              <a:latin typeface="Telegraf"/>
              <a:ea typeface="Telegraf"/>
              <a:cs typeface="Telegraf"/>
              <a:sym typeface="Telegraf"/>
            </a:endParaRPr>
          </a:p>
        </p:txBody>
      </p:sp>
      <p:sp>
        <p:nvSpPr>
          <p:cNvPr id="34" name="TextBox 34"/>
          <p:cNvSpPr txBox="1"/>
          <p:nvPr/>
        </p:nvSpPr>
        <p:spPr>
          <a:xfrm>
            <a:off x="777240" y="6832075"/>
            <a:ext cx="6695188" cy="1258759"/>
          </a:xfrm>
          <a:prstGeom prst="rect">
            <a:avLst/>
          </a:prstGeom>
        </p:spPr>
        <p:txBody>
          <a:bodyPr lIns="0" tIns="0" rIns="0" bIns="0" rtlCol="0" anchor="t">
            <a:spAutoFit/>
          </a:bodyPr>
          <a:lstStyle/>
          <a:p>
            <a:pPr marL="0" lvl="1" indent="0" algn="just">
              <a:lnSpc>
                <a:spcPts val="2019"/>
              </a:lnSpc>
              <a:spcBef>
                <a:spcPct val="0"/>
              </a:spcBef>
            </a:pPr>
            <a:r>
              <a:rPr lang="en-US" sz="1442" spc="21">
                <a:solidFill>
                  <a:srgbClr val="000000"/>
                </a:solidFill>
                <a:latin typeface="Telegraf"/>
                <a:ea typeface="Telegraf"/>
                <a:cs typeface="Telegraf"/>
                <a:sym typeface="Telegraf"/>
              </a:rPr>
              <a:t>Erasmus+ kapsamında hareketliliği çok olan okulda öğrenciler yurt dışı deneyimi yaşamaktadır. Öğrencilerin akademik gelişimi yanında birçok sanat alanında gelişimine ve kendini ifade etmesine olanak sağlanmaktadır. Aktif bir sosyal etkinlik topluluğu bulunmaktadır. Üniversite hazırlık sürecinde öğrencilere profesyonel destek sağlanmaktadır. </a:t>
            </a:r>
          </a:p>
        </p:txBody>
      </p:sp>
      <p:sp>
        <p:nvSpPr>
          <p:cNvPr id="35" name="Freeform 35"/>
          <p:cNvSpPr/>
          <p:nvPr/>
        </p:nvSpPr>
        <p:spPr>
          <a:xfrm>
            <a:off x="611197" y="635706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Freeform 36"/>
          <p:cNvSpPr/>
          <p:nvPr/>
        </p:nvSpPr>
        <p:spPr>
          <a:xfrm rot="-10800000">
            <a:off x="6920948" y="7884953"/>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TextBox 37"/>
          <p:cNvSpPr txBox="1"/>
          <p:nvPr/>
        </p:nvSpPr>
        <p:spPr>
          <a:xfrm>
            <a:off x="826679" y="3377520"/>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8" name="TextBox 38"/>
          <p:cNvSpPr txBox="1"/>
          <p:nvPr/>
        </p:nvSpPr>
        <p:spPr>
          <a:xfrm>
            <a:off x="1709271" y="6421026"/>
            <a:ext cx="4353858" cy="268356"/>
          </a:xfrm>
          <a:prstGeom prst="rect">
            <a:avLst/>
          </a:prstGeom>
        </p:spPr>
        <p:txBody>
          <a:bodyPr lIns="0" tIns="0" rIns="0" bIns="0" rtlCol="0" anchor="t">
            <a:spAutoFit/>
          </a:bodyPr>
          <a:lstStyle/>
          <a:p>
            <a:pPr algn="ctr">
              <a:lnSpc>
                <a:spcPts val="2008"/>
              </a:lnSpc>
              <a:spcBef>
                <a:spcPct val="0"/>
              </a:spcBef>
            </a:pPr>
            <a:r>
              <a:rPr lang="en-US" sz="14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a:off x="2282832" y="8899992"/>
            <a:ext cx="3206735" cy="1147256"/>
          </a:xfrm>
          <a:prstGeom prst="rect">
            <a:avLst/>
          </a:prstGeom>
        </p:spPr>
        <p:txBody>
          <a:bodyPr lIns="0" tIns="0" rIns="0" bIns="0" rtlCol="0" anchor="t">
            <a:spAutoFit/>
          </a:bodyPr>
          <a:lstStyle/>
          <a:p>
            <a:pPr algn="l">
              <a:lnSpc>
                <a:spcPts val="1340"/>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Sümerler mahallesi Şükrü Güçlü Bulvarı No:3 Defne/ Hatay</a:t>
            </a:r>
          </a:p>
          <a:p>
            <a:pPr algn="l">
              <a:lnSpc>
                <a:spcPts val="1340"/>
              </a:lnSpc>
            </a:pPr>
            <a:r>
              <a:rPr lang="en-US" sz="957" b="1" spc="14">
                <a:solidFill>
                  <a:srgbClr val="000000"/>
                </a:solidFill>
                <a:latin typeface="Telegraf Bold"/>
                <a:ea typeface="Telegraf Bold"/>
                <a:cs typeface="Telegraf Bold"/>
                <a:sym typeface="Telegraf Bold"/>
              </a:rPr>
              <a:t>İletişim no: </a:t>
            </a:r>
            <a:r>
              <a:rPr lang="en-US" sz="957" spc="14">
                <a:solidFill>
                  <a:srgbClr val="000000"/>
                </a:solidFill>
                <a:latin typeface="Telegraf"/>
                <a:ea typeface="Telegraf"/>
                <a:cs typeface="Telegraf"/>
                <a:sym typeface="Telegraf"/>
              </a:rPr>
              <a:t>0505 314 93 37</a:t>
            </a:r>
          </a:p>
          <a:p>
            <a:pPr algn="l">
              <a:lnSpc>
                <a:spcPts val="1340"/>
              </a:lnSpc>
            </a:pPr>
            <a:r>
              <a:rPr lang="en-US" sz="957" b="1" spc="14">
                <a:solidFill>
                  <a:srgbClr val="000000"/>
                </a:solidFill>
                <a:latin typeface="Telegraf Bold"/>
                <a:ea typeface="Telegraf Bold"/>
                <a:cs typeface="Telegraf Bold"/>
                <a:sym typeface="Telegraf Bold"/>
              </a:rPr>
              <a:t>E-posta: </a:t>
            </a:r>
            <a:r>
              <a:rPr lang="en-US" sz="957" spc="14">
                <a:solidFill>
                  <a:srgbClr val="000000"/>
                </a:solidFill>
                <a:latin typeface="Telegraf"/>
                <a:ea typeface="Telegraf"/>
                <a:cs typeface="Telegraf"/>
                <a:sym typeface="Telegraf"/>
              </a:rPr>
              <a:t>selimnevzatsahinanadolulisesi@gmail.com</a:t>
            </a:r>
          </a:p>
          <a:p>
            <a:pPr algn="l">
              <a:lnSpc>
                <a:spcPts val="1340"/>
              </a:lnSpc>
            </a:pPr>
            <a:r>
              <a:rPr lang="en-US" sz="957" b="1" spc="14">
                <a:solidFill>
                  <a:srgbClr val="000000"/>
                </a:solidFill>
                <a:latin typeface="Telegraf Bold"/>
                <a:ea typeface="Telegraf Bold"/>
                <a:cs typeface="Telegraf Bold"/>
                <a:sym typeface="Telegraf Bold"/>
              </a:rPr>
              <a:t>WEB Adresi: </a:t>
            </a:r>
            <a:r>
              <a:rPr lang="en-US" sz="957" u="sng" spc="14">
                <a:solidFill>
                  <a:srgbClr val="000000"/>
                </a:solidFill>
                <a:latin typeface="Telegraf"/>
                <a:ea typeface="Telegraf"/>
                <a:cs typeface="Telegraf"/>
                <a:sym typeface="Telegraf"/>
                <a:hlinkClick r:id="rId7" tooltip="https://snsal.meb.k12.tr/"/>
              </a:rPr>
              <a:t>https://snsal.meb.k12.tr/</a:t>
            </a:r>
            <a:r>
              <a:rPr lang="en-US" sz="957" spc="14">
                <a:solidFill>
                  <a:srgbClr val="000000"/>
                </a:solidFill>
                <a:latin typeface="Telegraf"/>
                <a:ea typeface="Telegraf"/>
                <a:cs typeface="Telegraf"/>
                <a:sym typeface="Telegraf"/>
              </a:rPr>
              <a:t> </a:t>
            </a:r>
          </a:p>
          <a:p>
            <a:pPr algn="l">
              <a:lnSpc>
                <a:spcPts val="1340"/>
              </a:lnSpc>
            </a:pPr>
            <a:endParaRPr lang="en-US" sz="957" spc="14">
              <a:solidFill>
                <a:srgbClr val="000000"/>
              </a:solidFill>
              <a:latin typeface="Telegraf"/>
              <a:ea typeface="Telegraf"/>
              <a:cs typeface="Telegraf"/>
              <a:sym typeface="Telegraf"/>
            </a:endParaRPr>
          </a:p>
          <a:p>
            <a:pPr marL="0" lvl="1" indent="0" algn="l">
              <a:lnSpc>
                <a:spcPts val="1340"/>
              </a:lnSpc>
              <a:spcBef>
                <a:spcPct val="0"/>
              </a:spcBef>
            </a:pPr>
            <a:endParaRPr lang="en-US" sz="957" spc="14">
              <a:solidFill>
                <a:srgbClr val="000000"/>
              </a:solidFill>
              <a:latin typeface="Telegraf"/>
              <a:ea typeface="Telegraf"/>
              <a:cs typeface="Telegraf"/>
              <a:sym typeface="Telegraf"/>
            </a:endParaRPr>
          </a:p>
        </p:txBody>
      </p:sp>
      <p:sp>
        <p:nvSpPr>
          <p:cNvPr id="40" name="TextBox 40"/>
          <p:cNvSpPr txBox="1"/>
          <p:nvPr/>
        </p:nvSpPr>
        <p:spPr>
          <a:xfrm>
            <a:off x="5420479" y="3382158"/>
            <a:ext cx="2025685" cy="338206"/>
          </a:xfrm>
          <a:prstGeom prst="rect">
            <a:avLst/>
          </a:prstGeom>
        </p:spPr>
        <p:txBody>
          <a:bodyPr lIns="0" tIns="0" rIns="0" bIns="0" rtlCol="0" anchor="t">
            <a:spAutoFit/>
          </a:bodyPr>
          <a:lstStyle/>
          <a:p>
            <a:pPr algn="ctr">
              <a:lnSpc>
                <a:spcPts val="1308"/>
              </a:lnSpc>
              <a:spcBef>
                <a:spcPct val="0"/>
              </a:spcBef>
            </a:pPr>
            <a:r>
              <a:rPr lang="en-US" sz="934" b="1">
                <a:solidFill>
                  <a:srgbClr val="FFFFFF"/>
                </a:solidFill>
                <a:latin typeface="Telegraf Bold"/>
                <a:ea typeface="Telegraf Bold"/>
                <a:cs typeface="Telegraf Bold"/>
                <a:sym typeface="Telegraf Bold"/>
              </a:rPr>
              <a:t>OKULDA YAPILAN ÇALIŞMALAR/ETKİNLİKLER</a:t>
            </a:r>
          </a:p>
        </p:txBody>
      </p:sp>
      <p:sp>
        <p:nvSpPr>
          <p:cNvPr id="41" name="TextBox 41"/>
          <p:cNvSpPr txBox="1"/>
          <p:nvPr/>
        </p:nvSpPr>
        <p:spPr>
          <a:xfrm>
            <a:off x="3096994" y="3382158"/>
            <a:ext cx="2025685" cy="338206"/>
          </a:xfrm>
          <a:prstGeom prst="rect">
            <a:avLst/>
          </a:prstGeom>
        </p:spPr>
        <p:txBody>
          <a:bodyPr lIns="0" tIns="0" rIns="0" bIns="0" rtlCol="0" anchor="t">
            <a:spAutoFit/>
          </a:bodyPr>
          <a:lstStyle/>
          <a:p>
            <a:pPr algn="ctr">
              <a:lnSpc>
                <a:spcPts val="1308"/>
              </a:lnSpc>
              <a:spcBef>
                <a:spcPct val="0"/>
              </a:spcBef>
            </a:pPr>
            <a:r>
              <a:rPr lang="en-US" sz="934" b="1">
                <a:solidFill>
                  <a:srgbClr val="FFFFFF"/>
                </a:solidFill>
                <a:latin typeface="Telegraf Bold"/>
                <a:ea typeface="Telegraf Bold"/>
                <a:cs typeface="Telegraf Bold"/>
                <a:sym typeface="Telegraf Bold"/>
              </a:rPr>
              <a:t>OKULUN SINAV/ BÖLÜM BİLGİLERİ</a:t>
            </a:r>
          </a:p>
        </p:txBody>
      </p:sp>
      <p:sp>
        <p:nvSpPr>
          <p:cNvPr id="42" name="TextBox 42"/>
          <p:cNvSpPr txBox="1"/>
          <p:nvPr/>
        </p:nvSpPr>
        <p:spPr>
          <a:xfrm>
            <a:off x="5327540" y="3738428"/>
            <a:ext cx="2144888" cy="2226521"/>
          </a:xfrm>
          <a:prstGeom prst="rect">
            <a:avLst/>
          </a:prstGeom>
        </p:spPr>
        <p:txBody>
          <a:bodyPr lIns="0" tIns="0" rIns="0" bIns="0" rtlCol="0" anchor="t">
            <a:spAutoFit/>
          </a:bodyPr>
          <a:lstStyle/>
          <a:p>
            <a:pPr marL="195283" lvl="1" indent="-97641" algn="just">
              <a:lnSpc>
                <a:spcPts val="1266"/>
              </a:lnSpc>
              <a:buFont typeface="Arial"/>
              <a:buChar char="•"/>
            </a:pPr>
            <a:r>
              <a:rPr lang="en-US" sz="904" spc="13">
                <a:solidFill>
                  <a:srgbClr val="000000"/>
                </a:solidFill>
                <a:latin typeface="Telegraf"/>
                <a:ea typeface="Telegraf"/>
                <a:cs typeface="Telegraf"/>
                <a:sym typeface="Telegraf"/>
              </a:rPr>
              <a:t>Daha önce yapılmış ve tamamlanmış e-Twinning, Erasmus+ projeleri vardır. Şu anda devam eden Erasmus+ projeleri vardır. 5 yeni Erasmus+ projesi için başvuru yapılmıştır. </a:t>
            </a:r>
          </a:p>
          <a:p>
            <a:pPr algn="just">
              <a:lnSpc>
                <a:spcPts val="1266"/>
              </a:lnSpc>
            </a:pPr>
            <a:endParaRPr lang="en-US" sz="904" spc="13">
              <a:solidFill>
                <a:srgbClr val="000000"/>
              </a:solidFill>
              <a:latin typeface="Telegraf"/>
              <a:ea typeface="Telegraf"/>
              <a:cs typeface="Telegraf"/>
              <a:sym typeface="Telegraf"/>
            </a:endParaRPr>
          </a:p>
          <a:p>
            <a:pPr marL="195283" lvl="1" indent="-97641" algn="just">
              <a:lnSpc>
                <a:spcPts val="1266"/>
              </a:lnSpc>
              <a:buFont typeface="Arial"/>
              <a:buChar char="•"/>
            </a:pPr>
            <a:r>
              <a:rPr lang="en-US" sz="904" spc="13">
                <a:solidFill>
                  <a:srgbClr val="000000"/>
                </a:solidFill>
                <a:latin typeface="Telegraf"/>
                <a:ea typeface="Telegraf"/>
                <a:cs typeface="Telegraf"/>
                <a:sym typeface="Telegraf"/>
              </a:rPr>
              <a:t>Liselerde bilim uygulamaları kapsamında bilimsel toplantılar yapılmakta. Fizik, kimya, biyoloji, matematik alanlarında bilim haftaları düzenlenmektedir. Okulun web sitesinden daha ayrıntılı bilgiye ulaşılabilir. </a:t>
            </a:r>
          </a:p>
        </p:txBody>
      </p:sp>
      <p:sp>
        <p:nvSpPr>
          <p:cNvPr id="43" name="TextBox 43"/>
          <p:cNvSpPr txBox="1"/>
          <p:nvPr/>
        </p:nvSpPr>
        <p:spPr>
          <a:xfrm>
            <a:off x="3148697" y="3683972"/>
            <a:ext cx="1993790" cy="3425560"/>
          </a:xfrm>
          <a:prstGeom prst="rect">
            <a:avLst/>
          </a:prstGeom>
        </p:spPr>
        <p:txBody>
          <a:bodyPr lIns="0" tIns="0" rIns="0" bIns="0" rtlCol="0" anchor="t">
            <a:spAutoFit/>
          </a:bodyPr>
          <a:lstStyle/>
          <a:p>
            <a:pPr algn="l">
              <a:lnSpc>
                <a:spcPts val="1628"/>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Almanca</a:t>
            </a:r>
          </a:p>
          <a:p>
            <a:pPr algn="l">
              <a:lnSpc>
                <a:spcPts val="1628"/>
              </a:lnSpc>
            </a:pPr>
            <a:endParaRPr lang="en-US" sz="952" spc="14">
              <a:solidFill>
                <a:srgbClr val="000000"/>
              </a:solidFill>
              <a:latin typeface="Telegraf"/>
              <a:ea typeface="Telegraf"/>
              <a:cs typeface="Telegraf"/>
              <a:sym typeface="Telegraf"/>
            </a:endParaRPr>
          </a:p>
          <a:p>
            <a:pPr algn="l">
              <a:lnSpc>
                <a:spcPts val="1628"/>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Sayısal, Eşit Ağırlık </a:t>
            </a:r>
          </a:p>
          <a:p>
            <a:pPr algn="l">
              <a:lnSpc>
                <a:spcPts val="1628"/>
              </a:lnSpc>
            </a:pPr>
            <a:endParaRPr lang="en-US" sz="952" spc="14">
              <a:solidFill>
                <a:srgbClr val="000000"/>
              </a:solidFill>
              <a:latin typeface="Telegraf"/>
              <a:ea typeface="Telegraf"/>
              <a:cs typeface="Telegraf"/>
              <a:sym typeface="Telegraf"/>
            </a:endParaRPr>
          </a:p>
          <a:p>
            <a:pPr algn="l">
              <a:lnSpc>
                <a:spcPts val="1628"/>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Merkezi </a:t>
            </a:r>
          </a:p>
          <a:p>
            <a:pPr algn="l">
              <a:lnSpc>
                <a:spcPts val="1628"/>
              </a:lnSpc>
            </a:pPr>
            <a:endParaRPr lang="en-US" sz="952" spc="14">
              <a:solidFill>
                <a:srgbClr val="000000"/>
              </a:solidFill>
              <a:latin typeface="Telegraf"/>
              <a:ea typeface="Telegraf"/>
              <a:cs typeface="Telegraf"/>
              <a:sym typeface="Telegraf"/>
            </a:endParaRPr>
          </a:p>
          <a:p>
            <a:pPr algn="l">
              <a:lnSpc>
                <a:spcPts val="1457"/>
              </a:lnSpc>
            </a:pPr>
            <a:r>
              <a:rPr lang="en-US" sz="852" b="1" spc="12">
                <a:solidFill>
                  <a:srgbClr val="000000"/>
                </a:solidFill>
                <a:latin typeface="Telegraf Bold"/>
                <a:ea typeface="Telegraf Bold"/>
                <a:cs typeface="Telegraf Bold"/>
                <a:sym typeface="Telegraf Bold"/>
              </a:rPr>
              <a:t>Yerleşen Son Öğrencinin Puanı: </a:t>
            </a:r>
            <a:r>
              <a:rPr lang="en-US" sz="852" spc="12">
                <a:solidFill>
                  <a:srgbClr val="000000"/>
                </a:solidFill>
                <a:latin typeface="Telegraf"/>
                <a:ea typeface="Telegraf"/>
                <a:cs typeface="Telegraf"/>
                <a:sym typeface="Telegraf"/>
              </a:rPr>
              <a:t>426</a:t>
            </a:r>
          </a:p>
          <a:p>
            <a:pPr algn="l">
              <a:lnSpc>
                <a:spcPts val="1457"/>
              </a:lnSpc>
            </a:pPr>
            <a:endParaRPr lang="en-US" sz="852" spc="12">
              <a:solidFill>
                <a:srgbClr val="000000"/>
              </a:solidFill>
              <a:latin typeface="Telegraf"/>
              <a:ea typeface="Telegraf"/>
              <a:cs typeface="Telegraf"/>
              <a:sym typeface="Telegraf"/>
            </a:endParaRPr>
          </a:p>
          <a:p>
            <a:pPr algn="l">
              <a:lnSpc>
                <a:spcPts val="1628"/>
              </a:lnSpc>
            </a:pPr>
            <a:r>
              <a:rPr lang="en-US" sz="952" b="1" spc="14">
                <a:solidFill>
                  <a:srgbClr val="000000"/>
                </a:solidFill>
                <a:latin typeface="Telegraf Bold"/>
                <a:ea typeface="Telegraf Bold"/>
                <a:cs typeface="Telegraf Bold"/>
                <a:sym typeface="Telegraf Bold"/>
              </a:rPr>
              <a:t>Yüzdelik Dilim: </a:t>
            </a:r>
            <a:r>
              <a:rPr lang="en-US" sz="952" spc="14">
                <a:solidFill>
                  <a:srgbClr val="000000"/>
                </a:solidFill>
                <a:latin typeface="Telegraf"/>
                <a:ea typeface="Telegraf"/>
                <a:cs typeface="Telegraf"/>
                <a:sym typeface="Telegraf"/>
              </a:rPr>
              <a:t>427.5356</a:t>
            </a:r>
          </a:p>
          <a:p>
            <a:pPr algn="l">
              <a:lnSpc>
                <a:spcPts val="1628"/>
              </a:lnSpc>
            </a:pPr>
            <a:r>
              <a:rPr lang="en-US" sz="952" spc="14">
                <a:solidFill>
                  <a:srgbClr val="000000"/>
                </a:solidFill>
                <a:latin typeface="Telegraf"/>
                <a:ea typeface="Telegraf"/>
                <a:cs typeface="Telegraf"/>
                <a:sym typeface="Telegraf"/>
              </a:rPr>
              <a:t>8.11</a:t>
            </a:r>
          </a:p>
          <a:p>
            <a:pPr algn="l">
              <a:lnSpc>
                <a:spcPts val="1628"/>
              </a:lnSpc>
            </a:pPr>
            <a:endParaRPr lang="en-US" sz="952" spc="14">
              <a:solidFill>
                <a:srgbClr val="000000"/>
              </a:solidFill>
              <a:latin typeface="Telegraf"/>
              <a:ea typeface="Telegraf"/>
              <a:cs typeface="Telegraf"/>
              <a:sym typeface="Telegraf"/>
            </a:endParaRPr>
          </a:p>
          <a:p>
            <a:pPr algn="l">
              <a:lnSpc>
                <a:spcPts val="1628"/>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150</a:t>
            </a:r>
          </a:p>
          <a:p>
            <a:pPr algn="l">
              <a:lnSpc>
                <a:spcPts val="1799"/>
              </a:lnSpc>
            </a:pPr>
            <a:endParaRPr lang="en-US" sz="952" spc="14">
              <a:solidFill>
                <a:srgbClr val="000000"/>
              </a:solidFill>
              <a:latin typeface="Telegraf"/>
              <a:ea typeface="Telegraf"/>
              <a:cs typeface="Telegraf"/>
              <a:sym typeface="Telegraf"/>
            </a:endParaRPr>
          </a:p>
          <a:p>
            <a:pPr algn="l">
              <a:lnSpc>
                <a:spcPts val="1890"/>
              </a:lnSpc>
            </a:pPr>
            <a:endParaRPr lang="en-US" sz="952" spc="14">
              <a:solidFill>
                <a:srgbClr val="000000"/>
              </a:solidFill>
              <a:latin typeface="Telegraf"/>
              <a:ea typeface="Telegraf"/>
              <a:cs typeface="Telegraf"/>
              <a:sym typeface="Telegraf"/>
            </a:endParaRPr>
          </a:p>
          <a:p>
            <a:pPr algn="l">
              <a:lnSpc>
                <a:spcPts val="1890"/>
              </a:lnSpc>
            </a:pPr>
            <a:endParaRPr lang="en-US" sz="952" spc="14">
              <a:solidFill>
                <a:srgbClr val="000000"/>
              </a:solidFill>
              <a:latin typeface="Telegraf"/>
              <a:ea typeface="Telegraf"/>
              <a:cs typeface="Telegraf"/>
              <a:sym typeface="Telegraf"/>
            </a:endParaRPr>
          </a:p>
          <a:p>
            <a:pPr marL="0" lvl="1" indent="0" algn="l">
              <a:lnSpc>
                <a:spcPts val="1333"/>
              </a:lnSpc>
              <a:spcBef>
                <a:spcPct val="0"/>
              </a:spcBef>
            </a:pPr>
            <a:endParaRPr lang="en-US" sz="952" spc="14">
              <a:solidFill>
                <a:srgbClr val="000000"/>
              </a:solidFill>
              <a:latin typeface="Telegraf"/>
              <a:ea typeface="Telegraf"/>
              <a:cs typeface="Telegraf"/>
              <a:sym typeface="Telegraf"/>
            </a:endParaRPr>
          </a:p>
        </p:txBody>
      </p:sp>
      <p:sp>
        <p:nvSpPr>
          <p:cNvPr id="44" name="TextBox 44"/>
          <p:cNvSpPr txBox="1"/>
          <p:nvPr/>
        </p:nvSpPr>
        <p:spPr>
          <a:xfrm>
            <a:off x="2282832" y="8702756"/>
            <a:ext cx="320673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İletişim:</a:t>
            </a:r>
          </a:p>
        </p:txBody>
      </p:sp>
      <p:sp>
        <p:nvSpPr>
          <p:cNvPr id="45" name="TextBox 45"/>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257" y="1370233"/>
            <a:ext cx="2200619" cy="1882713"/>
            <a:chOff x="0" y="0"/>
            <a:chExt cx="2934159" cy="2510284"/>
          </a:xfrm>
        </p:grpSpPr>
        <p:pic>
          <p:nvPicPr>
            <p:cNvPr id="3" name="Picture 3"/>
            <p:cNvPicPr>
              <a:picLocks noChangeAspect="1"/>
            </p:cNvPicPr>
            <p:nvPr/>
          </p:nvPicPr>
          <p:blipFill>
            <a:blip r:embed="rId2"/>
            <a:srcRect l="11199" r="11199"/>
            <a:stretch>
              <a:fillRect/>
            </a:stretch>
          </p:blipFill>
          <p:spPr>
            <a:xfrm>
              <a:off x="0" y="0"/>
              <a:ext cx="2934159" cy="251028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422400"/>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1163505"/>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99257" y="6529002"/>
            <a:ext cx="3671169" cy="1825074"/>
            <a:chOff x="0" y="0"/>
            <a:chExt cx="1398541" cy="695266"/>
          </a:xfrm>
        </p:grpSpPr>
        <p:sp>
          <p:nvSpPr>
            <p:cNvPr id="17" name="Freeform 17"/>
            <p:cNvSpPr/>
            <p:nvPr/>
          </p:nvSpPr>
          <p:spPr>
            <a:xfrm>
              <a:off x="0" y="0"/>
              <a:ext cx="1398541" cy="695266"/>
            </a:xfrm>
            <a:custGeom>
              <a:avLst/>
              <a:gdLst/>
              <a:ahLst/>
              <a:cxnLst/>
              <a:rect l="l" t="t" r="r" b="b"/>
              <a:pathLst>
                <a:path w="1398541" h="695266">
                  <a:moveTo>
                    <a:pt x="0" y="0"/>
                  </a:moveTo>
                  <a:lnTo>
                    <a:pt x="1398541" y="0"/>
                  </a:lnTo>
                  <a:lnTo>
                    <a:pt x="1398541" y="695266"/>
                  </a:lnTo>
                  <a:lnTo>
                    <a:pt x="0" y="695266"/>
                  </a:lnTo>
                  <a:close/>
                </a:path>
              </a:pathLst>
            </a:custGeom>
            <a:solidFill>
              <a:srgbClr val="70A684">
                <a:alpha val="58824"/>
              </a:srgbClr>
            </a:solidFill>
          </p:spPr>
        </p:sp>
        <p:sp>
          <p:nvSpPr>
            <p:cNvPr id="18" name="TextBox 18"/>
            <p:cNvSpPr txBox="1"/>
            <p:nvPr/>
          </p:nvSpPr>
          <p:spPr>
            <a:xfrm>
              <a:off x="0" y="-57150"/>
              <a:ext cx="1398541" cy="752416"/>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122281" y="8479374"/>
            <a:ext cx="3527838" cy="1226668"/>
            <a:chOff x="0" y="0"/>
            <a:chExt cx="1343938" cy="467302"/>
          </a:xfrm>
        </p:grpSpPr>
        <p:sp>
          <p:nvSpPr>
            <p:cNvPr id="20" name="Freeform 20"/>
            <p:cNvSpPr/>
            <p:nvPr/>
          </p:nvSpPr>
          <p:spPr>
            <a:xfrm>
              <a:off x="0" y="0"/>
              <a:ext cx="1343938" cy="467302"/>
            </a:xfrm>
            <a:custGeom>
              <a:avLst/>
              <a:gdLst/>
              <a:ahLst/>
              <a:cxnLst/>
              <a:rect l="l" t="t" r="r" b="b"/>
              <a:pathLst>
                <a:path w="1343938" h="467302">
                  <a:moveTo>
                    <a:pt x="0" y="0"/>
                  </a:moveTo>
                  <a:lnTo>
                    <a:pt x="1343938" y="0"/>
                  </a:lnTo>
                  <a:lnTo>
                    <a:pt x="1343938" y="467302"/>
                  </a:lnTo>
                  <a:lnTo>
                    <a:pt x="0" y="467302"/>
                  </a:lnTo>
                  <a:close/>
                </a:path>
              </a:pathLst>
            </a:custGeom>
            <a:solidFill>
              <a:srgbClr val="678CC1">
                <a:alpha val="58824"/>
              </a:srgbClr>
            </a:solidFill>
          </p:spPr>
        </p:sp>
        <p:sp>
          <p:nvSpPr>
            <p:cNvPr id="21" name="TextBox 21"/>
            <p:cNvSpPr txBox="1"/>
            <p:nvPr/>
          </p:nvSpPr>
          <p:spPr>
            <a:xfrm>
              <a:off x="0" y="-38100"/>
              <a:ext cx="1343938" cy="505402"/>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115277" y="341149"/>
            <a:ext cx="7541846" cy="1871604"/>
          </a:xfrm>
          <a:prstGeom prst="rect">
            <a:avLst/>
          </a:prstGeom>
        </p:spPr>
        <p:txBody>
          <a:bodyPr lIns="0" tIns="0" rIns="0" bIns="0" rtlCol="0" anchor="t">
            <a:spAutoFit/>
          </a:bodyPr>
          <a:lstStyle/>
          <a:p>
            <a:pPr algn="ctr">
              <a:lnSpc>
                <a:spcPts val="3555"/>
              </a:lnSpc>
            </a:pPr>
            <a:r>
              <a:rPr lang="en-US" sz="2539">
                <a:solidFill>
                  <a:srgbClr val="072B61"/>
                </a:solidFill>
                <a:latin typeface="Archivo Black"/>
                <a:ea typeface="Archivo Black"/>
                <a:cs typeface="Archivo Black"/>
                <a:sym typeface="Archivo Black"/>
              </a:rPr>
              <a:t>SELİM TEVFİK ESKİOCAK ANADOLU LİSESİ</a:t>
            </a:r>
          </a:p>
          <a:p>
            <a:pPr algn="ctr">
              <a:lnSpc>
                <a:spcPts val="3555"/>
              </a:lnSpc>
            </a:pPr>
            <a:endParaRPr lang="en-US" sz="2539">
              <a:solidFill>
                <a:srgbClr val="072B61"/>
              </a:solidFill>
              <a:latin typeface="Archivo Black"/>
              <a:ea typeface="Archivo Black"/>
              <a:cs typeface="Archivo Black"/>
              <a:sym typeface="Archivo Black"/>
            </a:endParaRPr>
          </a:p>
          <a:p>
            <a:pPr algn="ctr">
              <a:lnSpc>
                <a:spcPts val="4325"/>
              </a:lnSpc>
            </a:pPr>
            <a:endParaRPr lang="en-US" sz="2539">
              <a:solidFill>
                <a:srgbClr val="072B61"/>
              </a:solidFill>
              <a:latin typeface="Archivo Black"/>
              <a:ea typeface="Archivo Black"/>
              <a:cs typeface="Archivo Black"/>
              <a:sym typeface="Archivo Black"/>
            </a:endParaRPr>
          </a:p>
        </p:txBody>
      </p:sp>
      <p:grpSp>
        <p:nvGrpSpPr>
          <p:cNvPr id="29" name="Group 29"/>
          <p:cNvGrpSpPr/>
          <p:nvPr/>
        </p:nvGrpSpPr>
        <p:grpSpPr>
          <a:xfrm>
            <a:off x="3071440" y="1377967"/>
            <a:ext cx="2122750" cy="1882713"/>
            <a:chOff x="0" y="0"/>
            <a:chExt cx="2830333" cy="2510284"/>
          </a:xfrm>
        </p:grpSpPr>
        <p:pic>
          <p:nvPicPr>
            <p:cNvPr id="30" name="Picture 30"/>
            <p:cNvPicPr>
              <a:picLocks noChangeAspect="1"/>
            </p:cNvPicPr>
            <p:nvPr/>
          </p:nvPicPr>
          <p:blipFill>
            <a:blip r:embed="rId3"/>
            <a:srcRect t="16740" b="16740"/>
            <a:stretch>
              <a:fillRect/>
            </a:stretch>
          </p:blipFill>
          <p:spPr>
            <a:xfrm>
              <a:off x="0" y="0"/>
              <a:ext cx="2830333" cy="2510284"/>
            </a:xfrm>
            <a:prstGeom prst="rect">
              <a:avLst/>
            </a:prstGeom>
          </p:spPr>
        </p:pic>
      </p:grpSp>
      <p:grpSp>
        <p:nvGrpSpPr>
          <p:cNvPr id="31" name="Group 31"/>
          <p:cNvGrpSpPr/>
          <p:nvPr/>
        </p:nvGrpSpPr>
        <p:grpSpPr>
          <a:xfrm>
            <a:off x="5364733" y="1377967"/>
            <a:ext cx="2201182" cy="1882713"/>
            <a:chOff x="0" y="0"/>
            <a:chExt cx="2934910" cy="2510284"/>
          </a:xfrm>
        </p:grpSpPr>
        <p:pic>
          <p:nvPicPr>
            <p:cNvPr id="32" name="Picture 32"/>
            <p:cNvPicPr>
              <a:picLocks noChangeAspect="1"/>
            </p:cNvPicPr>
            <p:nvPr/>
          </p:nvPicPr>
          <p:blipFill>
            <a:blip r:embed="rId4"/>
            <a:srcRect t="17818" b="17818"/>
            <a:stretch>
              <a:fillRect/>
            </a:stretch>
          </p:blipFill>
          <p:spPr>
            <a:xfrm>
              <a:off x="0" y="0"/>
              <a:ext cx="2934910" cy="2510284"/>
            </a:xfrm>
            <a:prstGeom prst="rect">
              <a:avLst/>
            </a:prstGeom>
          </p:spPr>
        </p:pic>
      </p:grpSp>
      <p:sp>
        <p:nvSpPr>
          <p:cNvPr id="33" name="TextBox 33"/>
          <p:cNvSpPr txBox="1"/>
          <p:nvPr/>
        </p:nvSpPr>
        <p:spPr>
          <a:xfrm>
            <a:off x="790642" y="3646510"/>
            <a:ext cx="2109348" cy="3032114"/>
          </a:xfrm>
          <a:prstGeom prst="rect">
            <a:avLst/>
          </a:prstGeom>
        </p:spPr>
        <p:txBody>
          <a:bodyPr lIns="0" tIns="0" rIns="0" bIns="0" rtlCol="0" anchor="t">
            <a:spAutoFit/>
          </a:bodyPr>
          <a:lstStyle/>
          <a:p>
            <a:pPr algn="l">
              <a:lnSpc>
                <a:spcPts val="1918"/>
              </a:lnSpc>
            </a:pPr>
            <a:r>
              <a:rPr lang="en-US" sz="1048" b="1" spc="15">
                <a:solidFill>
                  <a:srgbClr val="000000"/>
                </a:solidFill>
                <a:latin typeface="Telegraf Bold"/>
                <a:ea typeface="Telegraf Bold"/>
                <a:cs typeface="Telegraf Bold"/>
                <a:sym typeface="Telegraf Bold"/>
              </a:rPr>
              <a:t>Binanın Durumu: </a:t>
            </a:r>
            <a:r>
              <a:rPr lang="en-US" sz="1048" spc="15">
                <a:solidFill>
                  <a:srgbClr val="000000"/>
                </a:solidFill>
                <a:latin typeface="Telegraf"/>
                <a:ea typeface="Telegraf"/>
                <a:cs typeface="Telegraf"/>
                <a:sym typeface="Telegraf"/>
              </a:rPr>
              <a:t>Kendi Binası</a:t>
            </a:r>
          </a:p>
          <a:p>
            <a:pPr algn="l">
              <a:lnSpc>
                <a:spcPts val="1918"/>
              </a:lnSpc>
            </a:pPr>
            <a:r>
              <a:rPr lang="en-US" sz="1048" b="1" spc="15">
                <a:solidFill>
                  <a:srgbClr val="000000"/>
                </a:solidFill>
                <a:latin typeface="Telegraf Bold"/>
                <a:ea typeface="Telegraf Bold"/>
                <a:cs typeface="Telegraf Bold"/>
                <a:sym typeface="Telegraf Bold"/>
              </a:rPr>
              <a:t>Öğrenim Şekli:</a:t>
            </a:r>
            <a:r>
              <a:rPr lang="en-US" sz="1048" spc="15">
                <a:solidFill>
                  <a:srgbClr val="000000"/>
                </a:solidFill>
                <a:latin typeface="Telegraf"/>
                <a:ea typeface="Telegraf"/>
                <a:cs typeface="Telegraf"/>
                <a:sym typeface="Telegraf"/>
              </a:rPr>
              <a:t> Tam Gün</a:t>
            </a:r>
          </a:p>
          <a:p>
            <a:pPr algn="l">
              <a:lnSpc>
                <a:spcPts val="1918"/>
              </a:lnSpc>
            </a:pPr>
            <a:r>
              <a:rPr lang="en-US" sz="1048" b="1" spc="15">
                <a:solidFill>
                  <a:srgbClr val="000000"/>
                </a:solidFill>
                <a:latin typeface="Telegraf Bold"/>
                <a:ea typeface="Telegraf Bold"/>
                <a:cs typeface="Telegraf Bold"/>
                <a:sym typeface="Telegraf Bold"/>
              </a:rPr>
              <a:t>Derslik Sayısı: </a:t>
            </a:r>
            <a:r>
              <a:rPr lang="en-US" sz="1048" spc="15">
                <a:solidFill>
                  <a:srgbClr val="000000"/>
                </a:solidFill>
                <a:latin typeface="Telegraf"/>
                <a:ea typeface="Telegraf"/>
                <a:cs typeface="Telegraf"/>
                <a:sym typeface="Telegraf"/>
              </a:rPr>
              <a:t>30</a:t>
            </a:r>
          </a:p>
          <a:p>
            <a:pPr algn="l">
              <a:lnSpc>
                <a:spcPts val="1918"/>
              </a:lnSpc>
            </a:pPr>
            <a:r>
              <a:rPr lang="en-US" sz="1048" b="1" spc="15">
                <a:solidFill>
                  <a:srgbClr val="000000"/>
                </a:solidFill>
                <a:latin typeface="Telegraf Bold"/>
                <a:ea typeface="Telegraf Bold"/>
                <a:cs typeface="Telegraf Bold"/>
                <a:sym typeface="Telegraf Bold"/>
              </a:rPr>
              <a:t>Öğretmen Sayısı: </a:t>
            </a:r>
            <a:r>
              <a:rPr lang="en-US" sz="1048" spc="15">
                <a:solidFill>
                  <a:srgbClr val="000000"/>
                </a:solidFill>
                <a:latin typeface="Telegraf"/>
                <a:ea typeface="Telegraf"/>
                <a:cs typeface="Telegraf"/>
                <a:sym typeface="Telegraf"/>
              </a:rPr>
              <a:t>62</a:t>
            </a:r>
          </a:p>
          <a:p>
            <a:pPr algn="l">
              <a:lnSpc>
                <a:spcPts val="1918"/>
              </a:lnSpc>
            </a:pPr>
            <a:r>
              <a:rPr lang="en-US" sz="1048" b="1" spc="15">
                <a:solidFill>
                  <a:srgbClr val="000000"/>
                </a:solidFill>
                <a:latin typeface="Telegraf Bold"/>
                <a:ea typeface="Telegraf Bold"/>
                <a:cs typeface="Telegraf Bold"/>
                <a:sym typeface="Telegraf Bold"/>
              </a:rPr>
              <a:t>Psikolojik Danışman Normu:</a:t>
            </a:r>
            <a:r>
              <a:rPr lang="en-US" sz="1048" spc="15">
                <a:solidFill>
                  <a:srgbClr val="000000"/>
                </a:solidFill>
                <a:latin typeface="Telegraf"/>
                <a:ea typeface="Telegraf"/>
                <a:cs typeface="Telegraf"/>
                <a:sym typeface="Telegraf"/>
              </a:rPr>
              <a:t> Var </a:t>
            </a:r>
          </a:p>
          <a:p>
            <a:pPr algn="l">
              <a:lnSpc>
                <a:spcPts val="1918"/>
              </a:lnSpc>
            </a:pPr>
            <a:r>
              <a:rPr lang="en-US" sz="1048" b="1" spc="15">
                <a:solidFill>
                  <a:srgbClr val="000000"/>
                </a:solidFill>
                <a:latin typeface="Telegraf Bold"/>
                <a:ea typeface="Telegraf Bold"/>
                <a:cs typeface="Telegraf Bold"/>
                <a:sym typeface="Telegraf Bold"/>
              </a:rPr>
              <a:t>Fiziki İmkanları: </a:t>
            </a:r>
            <a:r>
              <a:rPr lang="en-US" sz="1048" spc="15">
                <a:solidFill>
                  <a:srgbClr val="000000"/>
                </a:solidFill>
                <a:latin typeface="Telegraf"/>
                <a:ea typeface="Telegraf"/>
                <a:cs typeface="Telegraf"/>
                <a:sym typeface="Telegraf"/>
              </a:rPr>
              <a:t>Okul bahçesi, kütüphane, konferans salonu, spor salonu, yemekhane,.</a:t>
            </a:r>
          </a:p>
          <a:p>
            <a:pPr algn="l">
              <a:lnSpc>
                <a:spcPts val="1918"/>
              </a:lnSpc>
            </a:pPr>
            <a:r>
              <a:rPr lang="en-US" sz="1048" b="1" spc="15">
                <a:solidFill>
                  <a:srgbClr val="000000"/>
                </a:solidFill>
                <a:latin typeface="Telegraf Bold"/>
                <a:ea typeface="Telegraf Bold"/>
                <a:cs typeface="Telegraf Bold"/>
                <a:sym typeface="Telegraf Bold"/>
              </a:rPr>
              <a:t>Ulaşım:</a:t>
            </a:r>
            <a:r>
              <a:rPr lang="en-US" sz="1048" spc="15">
                <a:solidFill>
                  <a:srgbClr val="000000"/>
                </a:solidFill>
                <a:latin typeface="Telegraf"/>
                <a:ea typeface="Telegraf"/>
                <a:cs typeface="Telegraf"/>
                <a:sym typeface="Telegraf"/>
              </a:rPr>
              <a:t> Servis ve toplu taşıma ile sağlanmaktadır.</a:t>
            </a:r>
          </a:p>
          <a:p>
            <a:pPr algn="l">
              <a:lnSpc>
                <a:spcPts val="1735"/>
              </a:lnSpc>
            </a:pPr>
            <a:endParaRPr lang="en-US" sz="1048" spc="15">
              <a:solidFill>
                <a:srgbClr val="000000"/>
              </a:solidFill>
              <a:latin typeface="Telegraf"/>
              <a:ea typeface="Telegraf"/>
              <a:cs typeface="Telegraf"/>
              <a:sym typeface="Telegraf"/>
            </a:endParaRPr>
          </a:p>
          <a:p>
            <a:pPr marL="0" lvl="1" indent="0" algn="l">
              <a:lnSpc>
                <a:spcPts val="1327"/>
              </a:lnSpc>
              <a:spcBef>
                <a:spcPct val="0"/>
              </a:spcBef>
            </a:pPr>
            <a:endParaRPr lang="en-US" sz="1048" spc="15">
              <a:solidFill>
                <a:srgbClr val="000000"/>
              </a:solidFill>
              <a:latin typeface="Telegraf"/>
              <a:ea typeface="Telegraf"/>
              <a:cs typeface="Telegraf"/>
              <a:sym typeface="Telegraf"/>
            </a:endParaRPr>
          </a:p>
        </p:txBody>
      </p:sp>
      <p:sp>
        <p:nvSpPr>
          <p:cNvPr id="34" name="TextBox 34"/>
          <p:cNvSpPr txBox="1"/>
          <p:nvPr/>
        </p:nvSpPr>
        <p:spPr>
          <a:xfrm>
            <a:off x="846891" y="6988344"/>
            <a:ext cx="3329388" cy="1003232"/>
          </a:xfrm>
          <a:prstGeom prst="rect">
            <a:avLst/>
          </a:prstGeom>
        </p:spPr>
        <p:txBody>
          <a:bodyPr lIns="0" tIns="0" rIns="0" bIns="0" rtlCol="0" anchor="t">
            <a:spAutoFit/>
          </a:bodyPr>
          <a:lstStyle/>
          <a:p>
            <a:pPr algn="just">
              <a:lnSpc>
                <a:spcPts val="1714"/>
              </a:lnSpc>
            </a:pPr>
            <a:r>
              <a:rPr lang="en-US" sz="1224" spc="18">
                <a:solidFill>
                  <a:srgbClr val="000000"/>
                </a:solidFill>
                <a:latin typeface="Telegraf"/>
                <a:ea typeface="Telegraf"/>
                <a:cs typeface="Telegraf"/>
                <a:sym typeface="Telegraf"/>
              </a:rPr>
              <a:t>Eğitim ve öğretim dışında, sosyal ve sportif etkinliklerin olması, Defne’nin en köklü okullarından birisi olması nedeniyle öğrenciler bu okulu tercih edebilirler.</a:t>
            </a:r>
          </a:p>
          <a:p>
            <a:pPr marL="0" lvl="1" indent="0" algn="just">
              <a:lnSpc>
                <a:spcPts val="1013"/>
              </a:lnSpc>
              <a:spcBef>
                <a:spcPct val="0"/>
              </a:spcBef>
            </a:pPr>
            <a:endParaRPr lang="en-US" sz="1224" spc="18">
              <a:solidFill>
                <a:srgbClr val="000000"/>
              </a:solidFill>
              <a:latin typeface="Telegraf"/>
              <a:ea typeface="Telegraf"/>
              <a:cs typeface="Telegraf"/>
              <a:sym typeface="Telegraf"/>
            </a:endParaRPr>
          </a:p>
        </p:txBody>
      </p:sp>
      <p:sp>
        <p:nvSpPr>
          <p:cNvPr id="35" name="TextBox 35"/>
          <p:cNvSpPr txBox="1"/>
          <p:nvPr/>
        </p:nvSpPr>
        <p:spPr>
          <a:xfrm>
            <a:off x="777240" y="6650049"/>
            <a:ext cx="3348320" cy="209301"/>
          </a:xfrm>
          <a:prstGeom prst="rect">
            <a:avLst/>
          </a:prstGeom>
        </p:spPr>
        <p:txBody>
          <a:bodyPr lIns="0" tIns="0" rIns="0" bIns="0" rtlCol="0" anchor="t">
            <a:spAutoFit/>
          </a:bodyPr>
          <a:lstStyle/>
          <a:p>
            <a:pPr algn="r">
              <a:lnSpc>
                <a:spcPts val="1588"/>
              </a:lnSpc>
              <a:spcBef>
                <a:spcPct val="0"/>
              </a:spcBef>
            </a:pPr>
            <a:r>
              <a:rPr lang="en-US" sz="1134" b="1">
                <a:solidFill>
                  <a:srgbClr val="FFFFFF"/>
                </a:solidFill>
                <a:latin typeface="Telegraf Bold"/>
                <a:ea typeface="Telegraf Bold"/>
                <a:cs typeface="Telegraf Bold"/>
                <a:sym typeface="Telegraf Bold"/>
              </a:rPr>
              <a:t>BU OKULU NEDEN TERCİH ETMELİSİNİZ?</a:t>
            </a:r>
          </a:p>
        </p:txBody>
      </p:sp>
      <p:sp>
        <p:nvSpPr>
          <p:cNvPr id="36" name="TextBox 36"/>
          <p:cNvSpPr txBox="1"/>
          <p:nvPr/>
        </p:nvSpPr>
        <p:spPr>
          <a:xfrm>
            <a:off x="3158367" y="3787038"/>
            <a:ext cx="2035822" cy="3144155"/>
          </a:xfrm>
          <a:prstGeom prst="rect">
            <a:avLst/>
          </a:prstGeom>
        </p:spPr>
        <p:txBody>
          <a:bodyPr lIns="0" tIns="0" rIns="0" bIns="0" rtlCol="0" anchor="t">
            <a:spAutoFit/>
          </a:bodyPr>
          <a:lstStyle/>
          <a:p>
            <a:pPr algn="l">
              <a:lnSpc>
                <a:spcPts val="1562"/>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ve Almanca</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Eşit Ağırlık, Sayısal, Yabancı Dil</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Yerel</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75.66</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Kontenjan:</a:t>
            </a:r>
            <a:r>
              <a:rPr lang="en-US" sz="952" spc="14">
                <a:solidFill>
                  <a:srgbClr val="000000"/>
                </a:solidFill>
                <a:latin typeface="Telegraf"/>
                <a:ea typeface="Telegraf"/>
                <a:cs typeface="Telegraf"/>
                <a:sym typeface="Telegraf"/>
              </a:rPr>
              <a:t> 238</a:t>
            </a:r>
          </a:p>
          <a:p>
            <a:pPr algn="l">
              <a:lnSpc>
                <a:spcPts val="1398"/>
              </a:lnSpc>
            </a:pPr>
            <a:endParaRPr lang="en-US" sz="952" spc="14">
              <a:solidFill>
                <a:srgbClr val="000000"/>
              </a:solidFill>
              <a:latin typeface="Telegraf"/>
              <a:ea typeface="Telegraf"/>
              <a:cs typeface="Telegraf"/>
              <a:sym typeface="Telegraf"/>
            </a:endParaRPr>
          </a:p>
          <a:p>
            <a:pPr algn="l">
              <a:lnSpc>
                <a:spcPts val="1398"/>
              </a:lnSpc>
            </a:pPr>
            <a:endParaRPr lang="en-US" sz="952" spc="14">
              <a:solidFill>
                <a:srgbClr val="000000"/>
              </a:solidFill>
              <a:latin typeface="Telegraf"/>
              <a:ea typeface="Telegraf"/>
              <a:cs typeface="Telegraf"/>
              <a:sym typeface="Telegraf"/>
            </a:endParaRPr>
          </a:p>
          <a:p>
            <a:pPr algn="l">
              <a:lnSpc>
                <a:spcPts val="1398"/>
              </a:lnSpc>
            </a:pPr>
            <a:endParaRPr lang="en-US" sz="952" spc="14">
              <a:solidFill>
                <a:srgbClr val="000000"/>
              </a:solidFill>
              <a:latin typeface="Telegraf"/>
              <a:ea typeface="Telegraf"/>
              <a:cs typeface="Telegraf"/>
              <a:sym typeface="Telegraf"/>
            </a:endParaRPr>
          </a:p>
          <a:p>
            <a:pPr algn="l">
              <a:lnSpc>
                <a:spcPts val="1398"/>
              </a:lnSpc>
            </a:pPr>
            <a:endParaRPr lang="en-US" sz="952" spc="14">
              <a:solidFill>
                <a:srgbClr val="000000"/>
              </a:solidFill>
              <a:latin typeface="Telegraf"/>
              <a:ea typeface="Telegraf"/>
              <a:cs typeface="Telegraf"/>
              <a:sym typeface="Telegraf"/>
            </a:endParaRPr>
          </a:p>
          <a:p>
            <a:pPr marL="0" lvl="1" indent="0" algn="l">
              <a:lnSpc>
                <a:spcPts val="913"/>
              </a:lnSpc>
              <a:spcBef>
                <a:spcPct val="0"/>
              </a:spcBef>
            </a:pPr>
            <a:endParaRPr lang="en-US" sz="952" spc="14">
              <a:solidFill>
                <a:srgbClr val="000000"/>
              </a:solidFill>
              <a:latin typeface="Telegraf"/>
              <a:ea typeface="Telegraf"/>
              <a:cs typeface="Telegraf"/>
              <a:sym typeface="Telegraf"/>
            </a:endParaRPr>
          </a:p>
        </p:txBody>
      </p:sp>
      <p:sp>
        <p:nvSpPr>
          <p:cNvPr id="37" name="Freeform 37"/>
          <p:cNvSpPr/>
          <p:nvPr/>
        </p:nvSpPr>
        <p:spPr>
          <a:xfrm>
            <a:off x="611197" y="6461838"/>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Freeform 38"/>
          <p:cNvSpPr/>
          <p:nvPr/>
        </p:nvSpPr>
        <p:spPr>
          <a:xfrm rot="-10800000">
            <a:off x="3761687" y="7687802"/>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9" name="Group 39"/>
          <p:cNvGrpSpPr/>
          <p:nvPr/>
        </p:nvGrpSpPr>
        <p:grpSpPr>
          <a:xfrm>
            <a:off x="4489432" y="6539511"/>
            <a:ext cx="3076482" cy="1814564"/>
            <a:chOff x="0" y="0"/>
            <a:chExt cx="4101976" cy="2419419"/>
          </a:xfrm>
        </p:grpSpPr>
        <p:pic>
          <p:nvPicPr>
            <p:cNvPr id="40" name="Picture 40"/>
            <p:cNvPicPr>
              <a:picLocks noChangeAspect="1"/>
            </p:cNvPicPr>
            <p:nvPr/>
          </p:nvPicPr>
          <p:blipFill>
            <a:blip r:embed="rId7"/>
            <a:srcRect l="10845" r="10845"/>
            <a:stretch>
              <a:fillRect/>
            </a:stretch>
          </p:blipFill>
          <p:spPr>
            <a:xfrm>
              <a:off x="0" y="0"/>
              <a:ext cx="4101976" cy="2419419"/>
            </a:xfrm>
            <a:prstGeom prst="rect">
              <a:avLst/>
            </a:prstGeom>
          </p:spPr>
        </p:pic>
      </p:grpSp>
      <p:sp>
        <p:nvSpPr>
          <p:cNvPr id="41" name="TextBox 41"/>
          <p:cNvSpPr txBox="1"/>
          <p:nvPr/>
        </p:nvSpPr>
        <p:spPr>
          <a:xfrm>
            <a:off x="786724" y="332291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42" name="TextBox 42"/>
          <p:cNvSpPr txBox="1"/>
          <p:nvPr/>
        </p:nvSpPr>
        <p:spPr>
          <a:xfrm>
            <a:off x="2163883" y="8747214"/>
            <a:ext cx="3486236" cy="1448879"/>
          </a:xfrm>
          <a:prstGeom prst="rect">
            <a:avLst/>
          </a:prstGeom>
        </p:spPr>
        <p:txBody>
          <a:bodyPr lIns="0" tIns="0" rIns="0" bIns="0" rtlCol="0" anchor="t">
            <a:spAutoFit/>
          </a:bodyPr>
          <a:lstStyle/>
          <a:p>
            <a:pPr algn="l">
              <a:lnSpc>
                <a:spcPts val="1340"/>
              </a:lnSpc>
            </a:pPr>
            <a:r>
              <a:rPr lang="en-US" sz="957" b="1" spc="14">
                <a:solidFill>
                  <a:srgbClr val="000000"/>
                </a:solidFill>
                <a:latin typeface="Telegraf Bold"/>
                <a:ea typeface="Telegraf Bold"/>
                <a:cs typeface="Telegraf Bold"/>
                <a:sym typeface="Telegraf Bold"/>
              </a:rPr>
              <a:t>Adres:</a:t>
            </a:r>
            <a:r>
              <a:rPr lang="en-US" sz="957" spc="14">
                <a:solidFill>
                  <a:srgbClr val="000000"/>
                </a:solidFill>
                <a:latin typeface="Telegraf"/>
                <a:ea typeface="Telegraf"/>
                <a:cs typeface="Telegraf"/>
                <a:sym typeface="Telegraf"/>
              </a:rPr>
              <a:t> Harbiye mah. Atatürk bulvarı no 121 Defne/ HATAY</a:t>
            </a:r>
          </a:p>
          <a:p>
            <a:pPr algn="l">
              <a:lnSpc>
                <a:spcPts val="1340"/>
              </a:lnSpc>
            </a:pPr>
            <a:r>
              <a:rPr lang="en-US" sz="957" b="1" spc="14">
                <a:solidFill>
                  <a:srgbClr val="000000"/>
                </a:solidFill>
                <a:latin typeface="Telegraf Bold"/>
                <a:ea typeface="Telegraf Bold"/>
                <a:cs typeface="Telegraf Bold"/>
                <a:sym typeface="Telegraf Bold"/>
              </a:rPr>
              <a:t>İletişim no: </a:t>
            </a:r>
            <a:r>
              <a:rPr lang="en-US" sz="957" spc="14">
                <a:solidFill>
                  <a:srgbClr val="000000"/>
                </a:solidFill>
                <a:latin typeface="Telegraf"/>
                <a:ea typeface="Telegraf"/>
                <a:cs typeface="Telegraf"/>
                <a:sym typeface="Telegraf"/>
              </a:rPr>
              <a:t>3262313434</a:t>
            </a:r>
          </a:p>
          <a:p>
            <a:pPr algn="l">
              <a:lnSpc>
                <a:spcPts val="1340"/>
              </a:lnSpc>
            </a:pPr>
            <a:r>
              <a:rPr lang="en-US" sz="957" b="1" spc="14">
                <a:solidFill>
                  <a:srgbClr val="000000"/>
                </a:solidFill>
                <a:latin typeface="Telegraf Bold"/>
                <a:ea typeface="Telegraf Bold"/>
                <a:cs typeface="Telegraf Bold"/>
                <a:sym typeface="Telegraf Bold"/>
              </a:rPr>
              <a:t>E-posta: </a:t>
            </a:r>
            <a:r>
              <a:rPr lang="en-US" sz="957" spc="14">
                <a:solidFill>
                  <a:srgbClr val="000000"/>
                </a:solidFill>
                <a:latin typeface="Telegraf"/>
                <a:ea typeface="Telegraf"/>
                <a:cs typeface="Telegraf"/>
                <a:sym typeface="Telegraf"/>
              </a:rPr>
              <a:t>756769@meb.k12.tr</a:t>
            </a:r>
          </a:p>
          <a:p>
            <a:pPr algn="l">
              <a:lnSpc>
                <a:spcPts val="1340"/>
              </a:lnSpc>
            </a:pPr>
            <a:r>
              <a:rPr lang="en-US" sz="957" b="1" spc="14">
                <a:solidFill>
                  <a:srgbClr val="000000"/>
                </a:solidFill>
                <a:latin typeface="Telegraf Bold"/>
                <a:ea typeface="Telegraf Bold"/>
                <a:cs typeface="Telegraf Bold"/>
                <a:sym typeface="Telegraf Bold"/>
              </a:rPr>
              <a:t>WEB Adresi: </a:t>
            </a:r>
            <a:r>
              <a:rPr lang="en-US" sz="957" u="sng" spc="14">
                <a:solidFill>
                  <a:srgbClr val="000000"/>
                </a:solidFill>
                <a:latin typeface="Telegraf"/>
                <a:ea typeface="Telegraf"/>
                <a:cs typeface="Telegraf"/>
                <a:sym typeface="Telegraf"/>
                <a:hlinkClick r:id="rId8" tooltip="https://selimtevfikeskiocakanadolulisesi.meb.k12.tr/"/>
              </a:rPr>
              <a:t>https://selimtevfikeskiocakanadolulisesi.meb.k12.tr/</a:t>
            </a:r>
            <a:r>
              <a:rPr lang="en-US" sz="957" spc="14">
                <a:solidFill>
                  <a:srgbClr val="000000"/>
                </a:solidFill>
                <a:latin typeface="Telegraf"/>
                <a:ea typeface="Telegraf"/>
                <a:cs typeface="Telegraf"/>
                <a:sym typeface="Telegraf"/>
              </a:rPr>
              <a:t> </a:t>
            </a:r>
          </a:p>
          <a:p>
            <a:pPr algn="l">
              <a:lnSpc>
                <a:spcPts val="1340"/>
              </a:lnSpc>
            </a:pPr>
            <a:endParaRPr lang="en-US" sz="957" spc="14">
              <a:solidFill>
                <a:srgbClr val="000000"/>
              </a:solidFill>
              <a:latin typeface="Telegraf"/>
              <a:ea typeface="Telegraf"/>
              <a:cs typeface="Telegraf"/>
              <a:sym typeface="Telegraf"/>
            </a:endParaRPr>
          </a:p>
          <a:p>
            <a:pPr algn="l">
              <a:lnSpc>
                <a:spcPts val="1340"/>
              </a:lnSpc>
            </a:pPr>
            <a:endParaRPr lang="en-US" sz="957" spc="14">
              <a:solidFill>
                <a:srgbClr val="000000"/>
              </a:solidFill>
              <a:latin typeface="Telegraf"/>
              <a:ea typeface="Telegraf"/>
              <a:cs typeface="Telegraf"/>
              <a:sym typeface="Telegraf"/>
            </a:endParaRPr>
          </a:p>
          <a:p>
            <a:pPr algn="l">
              <a:lnSpc>
                <a:spcPts val="1200"/>
              </a:lnSpc>
            </a:pPr>
            <a:endParaRPr lang="en-US" sz="957" spc="14">
              <a:solidFill>
                <a:srgbClr val="000000"/>
              </a:solidFill>
              <a:latin typeface="Telegraf"/>
              <a:ea typeface="Telegraf"/>
              <a:cs typeface="Telegraf"/>
              <a:sym typeface="Telegraf"/>
            </a:endParaRPr>
          </a:p>
          <a:p>
            <a:pPr marL="0" lvl="1" indent="0" algn="l">
              <a:lnSpc>
                <a:spcPts val="1200"/>
              </a:lnSpc>
              <a:spcBef>
                <a:spcPct val="0"/>
              </a:spcBef>
            </a:pPr>
            <a:endParaRPr lang="en-US" sz="957" spc="14">
              <a:solidFill>
                <a:srgbClr val="000000"/>
              </a:solidFill>
              <a:latin typeface="Telegraf"/>
              <a:ea typeface="Telegraf"/>
              <a:cs typeface="Telegraf"/>
              <a:sym typeface="Telegraf"/>
            </a:endParaRPr>
          </a:p>
        </p:txBody>
      </p:sp>
      <p:sp>
        <p:nvSpPr>
          <p:cNvPr id="43" name="TextBox 43"/>
          <p:cNvSpPr txBox="1"/>
          <p:nvPr/>
        </p:nvSpPr>
        <p:spPr>
          <a:xfrm>
            <a:off x="5394873" y="3382158"/>
            <a:ext cx="2141465"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OKULDA YAPILAN ÇALIŞMALAR/ETKİNLİKLER</a:t>
            </a:r>
          </a:p>
        </p:txBody>
      </p:sp>
      <p:sp>
        <p:nvSpPr>
          <p:cNvPr id="44" name="TextBox 44"/>
          <p:cNvSpPr txBox="1"/>
          <p:nvPr/>
        </p:nvSpPr>
        <p:spPr>
          <a:xfrm>
            <a:off x="3119800" y="3377713"/>
            <a:ext cx="2025685"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OKULUN SINAV/ BÖLÜM BİLGİLERİ</a:t>
            </a:r>
          </a:p>
        </p:txBody>
      </p:sp>
      <p:sp>
        <p:nvSpPr>
          <p:cNvPr id="45" name="TextBox 45"/>
          <p:cNvSpPr txBox="1"/>
          <p:nvPr/>
        </p:nvSpPr>
        <p:spPr>
          <a:xfrm>
            <a:off x="5451365" y="4196078"/>
            <a:ext cx="1998771" cy="637474"/>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TÜBİTAK projeleri yapılmaktadır.</a:t>
            </a:r>
          </a:p>
          <a:p>
            <a:pPr marL="0" lvl="1" indent="0" algn="ctr">
              <a:lnSpc>
                <a:spcPts val="1473"/>
              </a:lnSpc>
              <a:spcBef>
                <a:spcPct val="0"/>
              </a:spcBef>
            </a:pPr>
            <a:endParaRPr lang="en-US" sz="1252" spc="18">
              <a:solidFill>
                <a:srgbClr val="000000"/>
              </a:solidFill>
              <a:latin typeface="Telegraf"/>
              <a:ea typeface="Telegraf"/>
              <a:cs typeface="Telegraf"/>
              <a:sym typeface="Telegraf"/>
            </a:endParaRPr>
          </a:p>
        </p:txBody>
      </p:sp>
      <p:sp>
        <p:nvSpPr>
          <p:cNvPr id="46" name="TextBox 46"/>
          <p:cNvSpPr txBox="1"/>
          <p:nvPr/>
        </p:nvSpPr>
        <p:spPr>
          <a:xfrm>
            <a:off x="2282832" y="8463930"/>
            <a:ext cx="3206735" cy="268356"/>
          </a:xfrm>
          <a:prstGeom prst="rect">
            <a:avLst/>
          </a:prstGeom>
        </p:spPr>
        <p:txBody>
          <a:bodyPr lIns="0" tIns="0" rIns="0" bIns="0" rtlCol="0" anchor="t">
            <a:spAutoFit/>
          </a:bodyPr>
          <a:lstStyle/>
          <a:p>
            <a:pPr algn="ctr">
              <a:lnSpc>
                <a:spcPts val="2008"/>
              </a:lnSpc>
              <a:spcBef>
                <a:spcPct val="0"/>
              </a:spcBef>
            </a:pPr>
            <a:r>
              <a:rPr lang="en-US" sz="1434" b="1">
                <a:solidFill>
                  <a:srgbClr val="FFFFFF"/>
                </a:solidFill>
                <a:latin typeface="Telegraf Bold"/>
                <a:ea typeface="Telegraf Bold"/>
                <a:cs typeface="Telegraf Bold"/>
                <a:sym typeface="Telegraf Bold"/>
              </a:rPr>
              <a:t>İletişim:</a:t>
            </a:r>
          </a:p>
        </p:txBody>
      </p:sp>
      <p:sp>
        <p:nvSpPr>
          <p:cNvPr id="47" name="TextBox 47"/>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330787"/>
            <a:ext cx="2214077" cy="1863218"/>
            <a:chOff x="0" y="0"/>
            <a:chExt cx="2952102" cy="2484290"/>
          </a:xfrm>
        </p:grpSpPr>
        <p:pic>
          <p:nvPicPr>
            <p:cNvPr id="3" name="Picture 3"/>
            <p:cNvPicPr>
              <a:picLocks noChangeAspect="1"/>
            </p:cNvPicPr>
            <p:nvPr/>
          </p:nvPicPr>
          <p:blipFill>
            <a:blip r:embed="rId2"/>
            <a:srcRect t="7923" b="7923"/>
            <a:stretch>
              <a:fillRect/>
            </a:stretch>
          </p:blipFill>
          <p:spPr>
            <a:xfrm>
              <a:off x="0" y="0"/>
              <a:ext cx="2952102" cy="2484290"/>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422400"/>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54836" y="1162159"/>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1827786"/>
            <a:chOff x="0" y="0"/>
            <a:chExt cx="2620996" cy="696299"/>
          </a:xfrm>
        </p:grpSpPr>
        <p:sp>
          <p:nvSpPr>
            <p:cNvPr id="17" name="Freeform 17"/>
            <p:cNvSpPr/>
            <p:nvPr/>
          </p:nvSpPr>
          <p:spPr>
            <a:xfrm>
              <a:off x="0" y="0"/>
              <a:ext cx="2620996" cy="696300"/>
            </a:xfrm>
            <a:custGeom>
              <a:avLst/>
              <a:gdLst/>
              <a:ahLst/>
              <a:cxnLst/>
              <a:rect l="l" t="t" r="r" b="b"/>
              <a:pathLst>
                <a:path w="2620996" h="696300">
                  <a:moveTo>
                    <a:pt x="0" y="0"/>
                  </a:moveTo>
                  <a:lnTo>
                    <a:pt x="2620996" y="0"/>
                  </a:lnTo>
                  <a:lnTo>
                    <a:pt x="2620996" y="696300"/>
                  </a:lnTo>
                  <a:lnTo>
                    <a:pt x="0" y="696300"/>
                  </a:lnTo>
                  <a:close/>
                </a:path>
              </a:pathLst>
            </a:custGeom>
            <a:solidFill>
              <a:srgbClr val="70A684">
                <a:alpha val="58824"/>
              </a:srgbClr>
            </a:solidFill>
          </p:spPr>
        </p:sp>
        <p:sp>
          <p:nvSpPr>
            <p:cNvPr id="18" name="TextBox 18"/>
            <p:cNvSpPr txBox="1"/>
            <p:nvPr/>
          </p:nvSpPr>
          <p:spPr>
            <a:xfrm>
              <a:off x="0" y="-57150"/>
              <a:ext cx="2620996" cy="75344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568606"/>
            <a:ext cx="3341154" cy="1192269"/>
            <a:chOff x="0" y="0"/>
            <a:chExt cx="1272821" cy="454198"/>
          </a:xfrm>
        </p:grpSpPr>
        <p:sp>
          <p:nvSpPr>
            <p:cNvPr id="20" name="Freeform 20"/>
            <p:cNvSpPr/>
            <p:nvPr/>
          </p:nvSpPr>
          <p:spPr>
            <a:xfrm>
              <a:off x="0" y="0"/>
              <a:ext cx="1272821" cy="454198"/>
            </a:xfrm>
            <a:custGeom>
              <a:avLst/>
              <a:gdLst/>
              <a:ahLst/>
              <a:cxnLst/>
              <a:rect l="l" t="t" r="r" b="b"/>
              <a:pathLst>
                <a:path w="1272821" h="454198">
                  <a:moveTo>
                    <a:pt x="0" y="0"/>
                  </a:moveTo>
                  <a:lnTo>
                    <a:pt x="1272821" y="0"/>
                  </a:lnTo>
                  <a:lnTo>
                    <a:pt x="1272821" y="454198"/>
                  </a:lnTo>
                  <a:lnTo>
                    <a:pt x="0" y="454198"/>
                  </a:lnTo>
                  <a:close/>
                </a:path>
              </a:pathLst>
            </a:custGeom>
            <a:solidFill>
              <a:srgbClr val="678CC1">
                <a:alpha val="58824"/>
              </a:srgbClr>
            </a:solidFill>
          </p:spPr>
        </p:sp>
        <p:sp>
          <p:nvSpPr>
            <p:cNvPr id="21" name="TextBox 21"/>
            <p:cNvSpPr txBox="1"/>
            <p:nvPr/>
          </p:nvSpPr>
          <p:spPr>
            <a:xfrm>
              <a:off x="0" y="-38100"/>
              <a:ext cx="1272821" cy="492298"/>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71440" y="3365455"/>
            <a:ext cx="2189175" cy="2991608"/>
            <a:chOff x="0" y="0"/>
            <a:chExt cx="833972" cy="1139660"/>
          </a:xfrm>
        </p:grpSpPr>
        <p:sp>
          <p:nvSpPr>
            <p:cNvPr id="26" name="Freeform 26"/>
            <p:cNvSpPr/>
            <p:nvPr/>
          </p:nvSpPr>
          <p:spPr>
            <a:xfrm>
              <a:off x="0" y="0"/>
              <a:ext cx="833972" cy="1139660"/>
            </a:xfrm>
            <a:custGeom>
              <a:avLst/>
              <a:gdLst/>
              <a:ahLst/>
              <a:cxnLst/>
              <a:rect l="l" t="t" r="r" b="b"/>
              <a:pathLst>
                <a:path w="833972" h="1139660">
                  <a:moveTo>
                    <a:pt x="0" y="0"/>
                  </a:moveTo>
                  <a:lnTo>
                    <a:pt x="833972" y="0"/>
                  </a:lnTo>
                  <a:lnTo>
                    <a:pt x="833972" y="1139660"/>
                  </a:lnTo>
                  <a:lnTo>
                    <a:pt x="0" y="1139660"/>
                  </a:lnTo>
                  <a:close/>
                </a:path>
              </a:pathLst>
            </a:custGeom>
            <a:solidFill>
              <a:srgbClr val="678CC1">
                <a:alpha val="85882"/>
              </a:srgbClr>
            </a:solidFill>
          </p:spPr>
        </p:sp>
        <p:sp>
          <p:nvSpPr>
            <p:cNvPr id="27" name="TextBox 27"/>
            <p:cNvSpPr txBox="1"/>
            <p:nvPr/>
          </p:nvSpPr>
          <p:spPr>
            <a:xfrm>
              <a:off x="0" y="-38100"/>
              <a:ext cx="83397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77089" y="402691"/>
            <a:ext cx="7018222" cy="1419714"/>
          </a:xfrm>
          <a:prstGeom prst="rect">
            <a:avLst/>
          </a:prstGeom>
        </p:spPr>
        <p:txBody>
          <a:bodyPr lIns="0" tIns="0" rIns="0" bIns="0" rtlCol="0" anchor="t">
            <a:spAutoFit/>
          </a:bodyPr>
          <a:lstStyle/>
          <a:p>
            <a:pPr algn="ctr">
              <a:lnSpc>
                <a:spcPts val="3092"/>
              </a:lnSpc>
            </a:pPr>
            <a:r>
              <a:rPr lang="en-US" sz="2208">
                <a:solidFill>
                  <a:srgbClr val="072B61"/>
                </a:solidFill>
                <a:latin typeface="Archivo Black"/>
                <a:ea typeface="Archivo Black"/>
                <a:cs typeface="Archivo Black"/>
                <a:sym typeface="Archivo Black"/>
              </a:rPr>
              <a:t>ŞEHİT SERKAN TALAN MESLEKİ VE TEKNİK ANADOLU LİSESİ</a:t>
            </a:r>
          </a:p>
          <a:p>
            <a:pPr algn="ctr">
              <a:lnSpc>
                <a:spcPts val="5253"/>
              </a:lnSpc>
            </a:pPr>
            <a:endParaRPr lang="en-US" sz="2208">
              <a:solidFill>
                <a:srgbClr val="072B61"/>
              </a:solidFill>
              <a:latin typeface="Archivo Black"/>
              <a:ea typeface="Archivo Black"/>
              <a:cs typeface="Archivo Black"/>
              <a:sym typeface="Archivo Black"/>
            </a:endParaRPr>
          </a:p>
        </p:txBody>
      </p:sp>
      <p:grpSp>
        <p:nvGrpSpPr>
          <p:cNvPr id="29" name="Group 29"/>
          <p:cNvGrpSpPr/>
          <p:nvPr/>
        </p:nvGrpSpPr>
        <p:grpSpPr>
          <a:xfrm>
            <a:off x="3071440" y="1330787"/>
            <a:ext cx="2189175" cy="1863218"/>
            <a:chOff x="0" y="0"/>
            <a:chExt cx="2918900" cy="2484290"/>
          </a:xfrm>
        </p:grpSpPr>
        <p:pic>
          <p:nvPicPr>
            <p:cNvPr id="30" name="Picture 30"/>
            <p:cNvPicPr>
              <a:picLocks noChangeAspect="1"/>
            </p:cNvPicPr>
            <p:nvPr/>
          </p:nvPicPr>
          <p:blipFill>
            <a:blip r:embed="rId3"/>
            <a:srcRect l="6612" r="6612"/>
            <a:stretch>
              <a:fillRect/>
            </a:stretch>
          </p:blipFill>
          <p:spPr>
            <a:xfrm>
              <a:off x="0" y="0"/>
              <a:ext cx="2918900" cy="2484290"/>
            </a:xfrm>
            <a:prstGeom prst="rect">
              <a:avLst/>
            </a:prstGeom>
          </p:spPr>
        </p:pic>
      </p:grpSp>
      <p:grpSp>
        <p:nvGrpSpPr>
          <p:cNvPr id="31" name="Group 31"/>
          <p:cNvGrpSpPr/>
          <p:nvPr/>
        </p:nvGrpSpPr>
        <p:grpSpPr>
          <a:xfrm>
            <a:off x="5365296" y="1330787"/>
            <a:ext cx="2200619" cy="1863218"/>
            <a:chOff x="0" y="0"/>
            <a:chExt cx="2934159" cy="2484290"/>
          </a:xfrm>
        </p:grpSpPr>
        <p:pic>
          <p:nvPicPr>
            <p:cNvPr id="32" name="Picture 32"/>
            <p:cNvPicPr>
              <a:picLocks noChangeAspect="1"/>
            </p:cNvPicPr>
            <p:nvPr/>
          </p:nvPicPr>
          <p:blipFill>
            <a:blip r:embed="rId4"/>
            <a:srcRect l="16781" r="16781"/>
            <a:stretch>
              <a:fillRect/>
            </a:stretch>
          </p:blipFill>
          <p:spPr>
            <a:xfrm>
              <a:off x="0" y="0"/>
              <a:ext cx="2934159" cy="2484290"/>
            </a:xfrm>
            <a:prstGeom prst="rect">
              <a:avLst/>
            </a:prstGeom>
          </p:spPr>
        </p:pic>
      </p:grpSp>
      <p:sp>
        <p:nvSpPr>
          <p:cNvPr id="33" name="TextBox 33"/>
          <p:cNvSpPr txBox="1"/>
          <p:nvPr/>
        </p:nvSpPr>
        <p:spPr>
          <a:xfrm>
            <a:off x="826679" y="3671468"/>
            <a:ext cx="1978060" cy="2703838"/>
          </a:xfrm>
          <a:prstGeom prst="rect">
            <a:avLst/>
          </a:prstGeom>
        </p:spPr>
        <p:txBody>
          <a:bodyPr lIns="0" tIns="0" rIns="0" bIns="0" rtlCol="0" anchor="t">
            <a:spAutoFit/>
          </a:bodyPr>
          <a:lstStyle/>
          <a:p>
            <a:pPr algn="just">
              <a:lnSpc>
                <a:spcPts val="1595"/>
              </a:lnSpc>
            </a:pPr>
            <a:r>
              <a:rPr lang="en-US" sz="871" b="1" spc="13">
                <a:solidFill>
                  <a:srgbClr val="000000"/>
                </a:solidFill>
                <a:latin typeface="Telegraf Bold"/>
                <a:ea typeface="Telegraf Bold"/>
                <a:cs typeface="Telegraf Bold"/>
                <a:sym typeface="Telegraf Bold"/>
              </a:rPr>
              <a:t>Binanın Durumu: </a:t>
            </a:r>
            <a:r>
              <a:rPr lang="en-US" sz="871" spc="13">
                <a:solidFill>
                  <a:srgbClr val="000000"/>
                </a:solidFill>
                <a:latin typeface="Telegraf"/>
                <a:ea typeface="Telegraf"/>
                <a:cs typeface="Telegraf"/>
                <a:sym typeface="Telegraf"/>
              </a:rPr>
              <a:t>Kendi Binasında / İpek Yolu ÇPAL ile birlikte</a:t>
            </a:r>
          </a:p>
          <a:p>
            <a:pPr algn="just">
              <a:lnSpc>
                <a:spcPts val="1595"/>
              </a:lnSpc>
            </a:pPr>
            <a:r>
              <a:rPr lang="en-US" sz="871" b="1" spc="13">
                <a:solidFill>
                  <a:srgbClr val="000000"/>
                </a:solidFill>
                <a:latin typeface="Telegraf Bold"/>
                <a:ea typeface="Telegraf Bold"/>
                <a:cs typeface="Telegraf Bold"/>
                <a:sym typeface="Telegraf Bold"/>
              </a:rPr>
              <a:t>Öğrenim Şekli: </a:t>
            </a:r>
            <a:r>
              <a:rPr lang="en-US" sz="871" spc="13">
                <a:solidFill>
                  <a:srgbClr val="000000"/>
                </a:solidFill>
                <a:latin typeface="Telegraf"/>
                <a:ea typeface="Telegraf"/>
                <a:cs typeface="Telegraf"/>
                <a:sym typeface="Telegraf"/>
              </a:rPr>
              <a:t>İkili Öğretim</a:t>
            </a:r>
          </a:p>
          <a:p>
            <a:pPr algn="just">
              <a:lnSpc>
                <a:spcPts val="1595"/>
              </a:lnSpc>
            </a:pPr>
            <a:r>
              <a:rPr lang="en-US" sz="871" b="1" spc="13">
                <a:solidFill>
                  <a:srgbClr val="000000"/>
                </a:solidFill>
                <a:latin typeface="Telegraf Bold"/>
                <a:ea typeface="Telegraf Bold"/>
                <a:cs typeface="Telegraf Bold"/>
                <a:sym typeface="Telegraf Bold"/>
              </a:rPr>
              <a:t>Derslik Sayısı: </a:t>
            </a:r>
            <a:r>
              <a:rPr lang="en-US" sz="871" spc="13">
                <a:solidFill>
                  <a:srgbClr val="000000"/>
                </a:solidFill>
                <a:latin typeface="Telegraf"/>
                <a:ea typeface="Telegraf"/>
                <a:cs typeface="Telegraf"/>
                <a:sym typeface="Telegraf"/>
              </a:rPr>
              <a:t>37</a:t>
            </a:r>
          </a:p>
          <a:p>
            <a:pPr algn="just">
              <a:lnSpc>
                <a:spcPts val="1595"/>
              </a:lnSpc>
            </a:pPr>
            <a:r>
              <a:rPr lang="en-US" sz="871" b="1" spc="13">
                <a:solidFill>
                  <a:srgbClr val="000000"/>
                </a:solidFill>
                <a:latin typeface="Telegraf Bold"/>
                <a:ea typeface="Telegraf Bold"/>
                <a:cs typeface="Telegraf Bold"/>
                <a:sym typeface="Telegraf Bold"/>
              </a:rPr>
              <a:t>Öğretmen Sayısı: </a:t>
            </a:r>
            <a:r>
              <a:rPr lang="en-US" sz="871" spc="13">
                <a:solidFill>
                  <a:srgbClr val="000000"/>
                </a:solidFill>
                <a:latin typeface="Telegraf"/>
                <a:ea typeface="Telegraf"/>
                <a:cs typeface="Telegraf"/>
                <a:sym typeface="Telegraf"/>
              </a:rPr>
              <a:t>69</a:t>
            </a:r>
          </a:p>
          <a:p>
            <a:pPr algn="just">
              <a:lnSpc>
                <a:spcPts val="1595"/>
              </a:lnSpc>
            </a:pPr>
            <a:r>
              <a:rPr lang="en-US" sz="871" b="1" spc="13">
                <a:solidFill>
                  <a:srgbClr val="000000"/>
                </a:solidFill>
                <a:latin typeface="Telegraf Bold"/>
                <a:ea typeface="Telegraf Bold"/>
                <a:cs typeface="Telegraf Bold"/>
                <a:sym typeface="Telegraf Bold"/>
              </a:rPr>
              <a:t>Psikolojik Danışman Normu: </a:t>
            </a:r>
            <a:r>
              <a:rPr lang="en-US" sz="871" spc="13">
                <a:solidFill>
                  <a:srgbClr val="000000"/>
                </a:solidFill>
                <a:latin typeface="Telegraf"/>
                <a:ea typeface="Telegraf"/>
                <a:cs typeface="Telegraf"/>
                <a:sym typeface="Telegraf"/>
              </a:rPr>
              <a:t>Var</a:t>
            </a:r>
          </a:p>
          <a:p>
            <a:pPr algn="just">
              <a:lnSpc>
                <a:spcPts val="1595"/>
              </a:lnSpc>
            </a:pPr>
            <a:r>
              <a:rPr lang="en-US" sz="871" b="1" spc="13">
                <a:solidFill>
                  <a:srgbClr val="000000"/>
                </a:solidFill>
                <a:latin typeface="Telegraf Bold"/>
                <a:ea typeface="Telegraf Bold"/>
                <a:cs typeface="Telegraf Bold"/>
                <a:sym typeface="Telegraf Bold"/>
              </a:rPr>
              <a:t>Fiziki İmkanları: </a:t>
            </a:r>
            <a:r>
              <a:rPr lang="en-US" sz="871" spc="13">
                <a:solidFill>
                  <a:srgbClr val="000000"/>
                </a:solidFill>
                <a:latin typeface="Telegraf"/>
                <a:ea typeface="Telegraf"/>
                <a:cs typeface="Telegraf"/>
                <a:sym typeface="Telegraf"/>
              </a:rPr>
              <a:t>Okul bahçesi, kütüphane, yemekhane, laboratuvar, konferans salonu, bilgisayar laboratuvarı, spor salonu</a:t>
            </a:r>
          </a:p>
          <a:p>
            <a:pPr algn="just">
              <a:lnSpc>
                <a:spcPts val="1595"/>
              </a:lnSpc>
            </a:pPr>
            <a:r>
              <a:rPr lang="en-US" sz="871" b="1" spc="13">
                <a:solidFill>
                  <a:srgbClr val="000000"/>
                </a:solidFill>
                <a:latin typeface="Telegraf Bold"/>
                <a:ea typeface="Telegraf Bold"/>
                <a:cs typeface="Telegraf Bold"/>
                <a:sym typeface="Telegraf Bold"/>
              </a:rPr>
              <a:t>Ulaşım: </a:t>
            </a:r>
            <a:r>
              <a:rPr lang="en-US" sz="871" spc="13">
                <a:solidFill>
                  <a:srgbClr val="000000"/>
                </a:solidFill>
                <a:latin typeface="Telegraf"/>
                <a:ea typeface="Telegraf"/>
                <a:cs typeface="Telegraf"/>
                <a:sym typeface="Telegraf"/>
              </a:rPr>
              <a:t>Taşıma kapsamındaki servisler ve toplu taşıma araçları ile ulaşım sağlanmaktadır.</a:t>
            </a:r>
          </a:p>
          <a:p>
            <a:pPr marL="0" lvl="1" indent="0" algn="just">
              <a:lnSpc>
                <a:spcPts val="1360"/>
              </a:lnSpc>
              <a:spcBef>
                <a:spcPct val="0"/>
              </a:spcBef>
            </a:pPr>
            <a:endParaRPr lang="en-US" sz="871" spc="13">
              <a:solidFill>
                <a:srgbClr val="000000"/>
              </a:solidFill>
              <a:latin typeface="Telegraf"/>
              <a:ea typeface="Telegraf"/>
              <a:cs typeface="Telegraf"/>
              <a:sym typeface="Telegraf"/>
            </a:endParaRPr>
          </a:p>
        </p:txBody>
      </p:sp>
      <p:sp>
        <p:nvSpPr>
          <p:cNvPr id="34" name="TextBox 34"/>
          <p:cNvSpPr txBox="1"/>
          <p:nvPr/>
        </p:nvSpPr>
        <p:spPr>
          <a:xfrm>
            <a:off x="826679" y="3377520"/>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5" name="TextBox 35"/>
          <p:cNvSpPr txBox="1"/>
          <p:nvPr/>
        </p:nvSpPr>
        <p:spPr>
          <a:xfrm>
            <a:off x="777240" y="6670332"/>
            <a:ext cx="6695188" cy="1669674"/>
          </a:xfrm>
          <a:prstGeom prst="rect">
            <a:avLst/>
          </a:prstGeom>
        </p:spPr>
        <p:txBody>
          <a:bodyPr lIns="0" tIns="0" rIns="0" bIns="0" rtlCol="0" anchor="t">
            <a:spAutoFit/>
          </a:bodyPr>
          <a:lstStyle/>
          <a:p>
            <a:pPr algn="just">
              <a:lnSpc>
                <a:spcPts val="1560"/>
              </a:lnSpc>
            </a:pPr>
            <a:r>
              <a:rPr lang="en-US" sz="1114" spc="16">
                <a:solidFill>
                  <a:srgbClr val="000000"/>
                </a:solidFill>
                <a:latin typeface="Telegraf"/>
                <a:ea typeface="Telegraf"/>
                <a:cs typeface="Telegraf"/>
                <a:sym typeface="Telegraf"/>
              </a:rPr>
              <a:t>Bakanlıkça desteklenen proje okullarından biri olması dolayısıyla Türkiye'deki 57 AR-GE okulundan biri olması, Biyomedikal kalibrasyon laboratuvarı olması, bazı bölümlerde Antalya bölgesinde 10 ay staj imkanı sunması, Yemek fabrikası ve ekmek üretiminde aktif rol oynaması sebebiyle bu okulu tercih edebilirsiniz. </a:t>
            </a:r>
          </a:p>
          <a:p>
            <a:pPr algn="just">
              <a:lnSpc>
                <a:spcPts val="1560"/>
              </a:lnSpc>
            </a:pPr>
            <a:endParaRPr lang="en-US" sz="1114" spc="16">
              <a:solidFill>
                <a:srgbClr val="000000"/>
              </a:solidFill>
              <a:latin typeface="Telegraf"/>
              <a:ea typeface="Telegraf"/>
              <a:cs typeface="Telegraf"/>
              <a:sym typeface="Telegraf"/>
            </a:endParaRPr>
          </a:p>
          <a:p>
            <a:pPr algn="just">
              <a:lnSpc>
                <a:spcPts val="1560"/>
              </a:lnSpc>
            </a:pPr>
            <a:r>
              <a:rPr lang="en-US" sz="1114" spc="16">
                <a:solidFill>
                  <a:srgbClr val="000000"/>
                </a:solidFill>
                <a:latin typeface="Telegraf"/>
                <a:ea typeface="Telegraf"/>
                <a:cs typeface="Telegraf"/>
                <a:sym typeface="Telegraf"/>
              </a:rPr>
              <a:t>*Mesleki Eğitim Merkezi (MESEM) merkezlerinden biri olması sebebiyle hem çalışıp hem de lise diploması almak isteyen öğrencilerin de tercih edebileceği bir okuldur.</a:t>
            </a:r>
          </a:p>
          <a:p>
            <a:pPr algn="just">
              <a:lnSpc>
                <a:spcPts val="1280"/>
              </a:lnSpc>
            </a:pPr>
            <a:endParaRPr lang="en-US" sz="1114" spc="16">
              <a:solidFill>
                <a:srgbClr val="000000"/>
              </a:solidFill>
              <a:latin typeface="Telegraf"/>
              <a:ea typeface="Telegraf"/>
              <a:cs typeface="Telegraf"/>
              <a:sym typeface="Telegraf"/>
            </a:endParaRPr>
          </a:p>
          <a:p>
            <a:pPr algn="just">
              <a:lnSpc>
                <a:spcPts val="1280"/>
              </a:lnSpc>
            </a:pPr>
            <a:endParaRPr lang="en-US" sz="1114" spc="16">
              <a:solidFill>
                <a:srgbClr val="000000"/>
              </a:solidFill>
              <a:latin typeface="Telegraf"/>
              <a:ea typeface="Telegraf"/>
              <a:cs typeface="Telegraf"/>
              <a:sym typeface="Telegraf"/>
            </a:endParaRPr>
          </a:p>
        </p:txBody>
      </p:sp>
      <p:sp>
        <p:nvSpPr>
          <p:cNvPr id="36" name="TextBox 36"/>
          <p:cNvSpPr txBox="1"/>
          <p:nvPr/>
        </p:nvSpPr>
        <p:spPr>
          <a:xfrm>
            <a:off x="2406862" y="6461031"/>
            <a:ext cx="3831740" cy="209301"/>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BU OKULU NEDEN TERCİH ETMELİSİNİZ?</a:t>
            </a:r>
          </a:p>
        </p:txBody>
      </p:sp>
      <p:sp>
        <p:nvSpPr>
          <p:cNvPr id="37" name="TextBox 37"/>
          <p:cNvSpPr txBox="1"/>
          <p:nvPr/>
        </p:nvSpPr>
        <p:spPr>
          <a:xfrm>
            <a:off x="2266922" y="8772280"/>
            <a:ext cx="3458264" cy="1288320"/>
          </a:xfrm>
          <a:prstGeom prst="rect">
            <a:avLst/>
          </a:prstGeom>
        </p:spPr>
        <p:txBody>
          <a:bodyPr lIns="0" tIns="0" rIns="0" bIns="0" rtlCol="0" anchor="t">
            <a:spAutoFit/>
          </a:bodyPr>
          <a:lstStyle/>
          <a:p>
            <a:pPr algn="l">
              <a:lnSpc>
                <a:spcPts val="1539"/>
              </a:lnSpc>
            </a:pPr>
            <a:r>
              <a:rPr lang="en-US" sz="1099" b="1" spc="16">
                <a:solidFill>
                  <a:srgbClr val="000000"/>
                </a:solidFill>
                <a:latin typeface="Telegraf Bold"/>
                <a:ea typeface="Telegraf Bold"/>
                <a:cs typeface="Telegraf Bold"/>
                <a:sym typeface="Telegraf Bold"/>
              </a:rPr>
              <a:t>Adres: </a:t>
            </a:r>
            <a:r>
              <a:rPr lang="en-US" sz="1099" spc="16">
                <a:solidFill>
                  <a:srgbClr val="000000"/>
                </a:solidFill>
                <a:latin typeface="Telegraf"/>
                <a:ea typeface="Telegraf"/>
                <a:cs typeface="Telegraf"/>
                <a:sym typeface="Telegraf"/>
              </a:rPr>
              <a:t>Meydancık Mah. 3801. Sok. No:1 Defne/Hatay</a:t>
            </a:r>
          </a:p>
          <a:p>
            <a:pPr algn="l">
              <a:lnSpc>
                <a:spcPts val="1539"/>
              </a:lnSpc>
            </a:pPr>
            <a:r>
              <a:rPr lang="en-US" sz="1099" b="1" spc="16">
                <a:solidFill>
                  <a:srgbClr val="000000"/>
                </a:solidFill>
                <a:latin typeface="Telegraf Bold"/>
                <a:ea typeface="Telegraf Bold"/>
                <a:cs typeface="Telegraf Bold"/>
                <a:sym typeface="Telegraf Bold"/>
              </a:rPr>
              <a:t>İletişim no: </a:t>
            </a:r>
            <a:r>
              <a:rPr lang="en-US" sz="1099" spc="16">
                <a:solidFill>
                  <a:srgbClr val="000000"/>
                </a:solidFill>
                <a:latin typeface="Telegraf"/>
                <a:ea typeface="Telegraf"/>
                <a:cs typeface="Telegraf"/>
                <a:sym typeface="Telegraf"/>
              </a:rPr>
              <a:t>03262877077</a:t>
            </a:r>
          </a:p>
          <a:p>
            <a:pPr algn="l">
              <a:lnSpc>
                <a:spcPts val="1539"/>
              </a:lnSpc>
            </a:pPr>
            <a:r>
              <a:rPr lang="en-US" sz="1099" b="1" spc="16">
                <a:solidFill>
                  <a:srgbClr val="000000"/>
                </a:solidFill>
                <a:latin typeface="Telegraf Bold"/>
                <a:ea typeface="Telegraf Bold"/>
                <a:cs typeface="Telegraf Bold"/>
                <a:sym typeface="Telegraf Bold"/>
              </a:rPr>
              <a:t>E-posta:</a:t>
            </a:r>
            <a:r>
              <a:rPr lang="en-US" sz="1099" spc="16">
                <a:solidFill>
                  <a:srgbClr val="000000"/>
                </a:solidFill>
                <a:latin typeface="Telegraf"/>
                <a:ea typeface="Telegraf"/>
                <a:cs typeface="Telegraf"/>
                <a:sym typeface="Telegraf"/>
              </a:rPr>
              <a:t> </a:t>
            </a:r>
            <a:r>
              <a:rPr lang="en-US" sz="1099" u="sng" spc="16">
                <a:solidFill>
                  <a:srgbClr val="000000"/>
                </a:solidFill>
                <a:latin typeface="Telegraf"/>
                <a:ea typeface="Telegraf"/>
                <a:cs typeface="Telegraf"/>
                <a:sym typeface="Telegraf"/>
                <a:hlinkClick r:id="rId5" tooltip="mailto:sehitserkantalanmtal@gmail.com"/>
              </a:rPr>
              <a:t>sehitserkantalanmtal@gmail.com</a:t>
            </a:r>
          </a:p>
          <a:p>
            <a:pPr algn="l">
              <a:lnSpc>
                <a:spcPts val="1539"/>
              </a:lnSpc>
            </a:pPr>
            <a:r>
              <a:rPr lang="en-US" sz="1099" b="1" spc="16">
                <a:solidFill>
                  <a:srgbClr val="000000"/>
                </a:solidFill>
                <a:latin typeface="Telegraf Bold"/>
                <a:ea typeface="Telegraf Bold"/>
                <a:cs typeface="Telegraf Bold"/>
                <a:sym typeface="Telegraf Bold"/>
              </a:rPr>
              <a:t>WEB ADRESİ: </a:t>
            </a:r>
            <a:r>
              <a:rPr lang="en-US" sz="1099" u="sng" spc="16">
                <a:solidFill>
                  <a:srgbClr val="000000"/>
                </a:solidFill>
                <a:latin typeface="Telegraf"/>
                <a:ea typeface="Telegraf"/>
                <a:cs typeface="Telegraf"/>
                <a:sym typeface="Telegraf"/>
                <a:hlinkClick r:id="rId6" tooltip="http://sehitserkantalanmtal.meb.k12.tr/"/>
              </a:rPr>
              <a:t>sehitserkantalanmtal.meb.k12.tr</a:t>
            </a:r>
          </a:p>
          <a:p>
            <a:pPr algn="l">
              <a:lnSpc>
                <a:spcPts val="1340"/>
              </a:lnSpc>
            </a:pPr>
            <a:endParaRPr lang="en-US" sz="1099" u="sng" spc="16">
              <a:solidFill>
                <a:srgbClr val="000000"/>
              </a:solidFill>
              <a:latin typeface="Telegraf"/>
              <a:ea typeface="Telegraf"/>
              <a:cs typeface="Telegraf"/>
              <a:sym typeface="Telegraf"/>
              <a:hlinkClick r:id="rId6" tooltip="http://sehitserkantalanmtal.meb.k12.tr/"/>
            </a:endParaRPr>
          </a:p>
          <a:p>
            <a:pPr marL="0" lvl="1" indent="0" algn="l">
              <a:lnSpc>
                <a:spcPts val="1340"/>
              </a:lnSpc>
              <a:spcBef>
                <a:spcPct val="0"/>
              </a:spcBef>
            </a:pPr>
            <a:endParaRPr lang="en-US" sz="1099" u="sng" spc="16">
              <a:solidFill>
                <a:srgbClr val="000000"/>
              </a:solidFill>
              <a:latin typeface="Telegraf"/>
              <a:ea typeface="Telegraf"/>
              <a:cs typeface="Telegraf"/>
              <a:sym typeface="Telegraf"/>
              <a:hlinkClick r:id="rId6" tooltip="http://sehitserkantalanmtal.meb.k12.tr/"/>
            </a:endParaRPr>
          </a:p>
        </p:txBody>
      </p:sp>
      <p:sp>
        <p:nvSpPr>
          <p:cNvPr id="38" name="TextBox 38"/>
          <p:cNvSpPr txBox="1"/>
          <p:nvPr/>
        </p:nvSpPr>
        <p:spPr>
          <a:xfrm>
            <a:off x="5413265" y="3364378"/>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39" name="TextBox 39"/>
          <p:cNvSpPr txBox="1"/>
          <p:nvPr/>
        </p:nvSpPr>
        <p:spPr>
          <a:xfrm>
            <a:off x="3096994" y="3382158"/>
            <a:ext cx="2025685" cy="338206"/>
          </a:xfrm>
          <a:prstGeom prst="rect">
            <a:avLst/>
          </a:prstGeom>
        </p:spPr>
        <p:txBody>
          <a:bodyPr lIns="0" tIns="0" rIns="0" bIns="0" rtlCol="0" anchor="t">
            <a:spAutoFit/>
          </a:bodyPr>
          <a:lstStyle/>
          <a:p>
            <a:pPr algn="ctr">
              <a:lnSpc>
                <a:spcPts val="1308"/>
              </a:lnSpc>
              <a:spcBef>
                <a:spcPct val="0"/>
              </a:spcBef>
            </a:pPr>
            <a:r>
              <a:rPr lang="en-US" sz="934" b="1">
                <a:solidFill>
                  <a:srgbClr val="FFFFFF"/>
                </a:solidFill>
                <a:latin typeface="Telegraf Bold"/>
                <a:ea typeface="Telegraf Bold"/>
                <a:cs typeface="Telegraf Bold"/>
                <a:sym typeface="Telegraf Bold"/>
              </a:rPr>
              <a:t>OKULUN SINAV/ BÖLÜM BİLGİLERİ</a:t>
            </a:r>
          </a:p>
        </p:txBody>
      </p:sp>
      <p:sp>
        <p:nvSpPr>
          <p:cNvPr id="40" name="TextBox 40"/>
          <p:cNvSpPr txBox="1"/>
          <p:nvPr/>
        </p:nvSpPr>
        <p:spPr>
          <a:xfrm>
            <a:off x="5473657" y="3836548"/>
            <a:ext cx="1998771" cy="2928554"/>
          </a:xfrm>
          <a:prstGeom prst="rect">
            <a:avLst/>
          </a:prstGeom>
        </p:spPr>
        <p:txBody>
          <a:bodyPr lIns="0" tIns="0" rIns="0" bIns="0" rtlCol="0" anchor="t">
            <a:spAutoFit/>
          </a:bodyPr>
          <a:lstStyle/>
          <a:p>
            <a:pPr algn="ctr">
              <a:lnSpc>
                <a:spcPts val="1333"/>
              </a:lnSpc>
            </a:pPr>
            <a:r>
              <a:rPr lang="en-US" sz="952" spc="14">
                <a:solidFill>
                  <a:srgbClr val="000000"/>
                </a:solidFill>
                <a:latin typeface="Telegraf"/>
                <a:ea typeface="Telegraf"/>
                <a:cs typeface="Telegraf"/>
                <a:sym typeface="Telegraf"/>
              </a:rPr>
              <a:t>Okulun yapılmış 2 Erasmus projesi bulunmaktadır. Yiyecek- İçecek Hizmetleri alanında “Geleneksel Mutfaktan Çıkıyoruz Avrupa'ya Uzanıyoruz” Projesi, Muhasebe ve Finansman Alanında E-Twining kapsamında Karbon ayak izi projesi ve Biyomedikal alanında yürütülen projeleri bulunmaktadır. Ayrıca okulun Tesisat ve İklimlendirme alanında “Geleceğine Sahip Çık Suyunu Koru” etkinliği, 2 adet Teknofest birinciliği, MEB-Robot Yarışması birinciliği bulunmaktadır.</a:t>
            </a:r>
          </a:p>
          <a:p>
            <a:pPr algn="ctr">
              <a:lnSpc>
                <a:spcPts val="1333"/>
              </a:lnSpc>
            </a:pPr>
            <a:endParaRPr lang="en-US" sz="952" spc="14">
              <a:solidFill>
                <a:srgbClr val="000000"/>
              </a:solidFill>
              <a:latin typeface="Telegraf"/>
              <a:ea typeface="Telegraf"/>
              <a:cs typeface="Telegraf"/>
              <a:sym typeface="Telegraf"/>
            </a:endParaRPr>
          </a:p>
          <a:p>
            <a:pPr algn="ctr">
              <a:lnSpc>
                <a:spcPts val="1333"/>
              </a:lnSpc>
            </a:pPr>
            <a:endParaRPr lang="en-US" sz="952" spc="14">
              <a:solidFill>
                <a:srgbClr val="000000"/>
              </a:solidFill>
              <a:latin typeface="Telegraf"/>
              <a:ea typeface="Telegraf"/>
              <a:cs typeface="Telegraf"/>
              <a:sym typeface="Telegraf"/>
            </a:endParaRPr>
          </a:p>
          <a:p>
            <a:pPr marL="0" lvl="1" indent="0" algn="ctr">
              <a:lnSpc>
                <a:spcPts val="1333"/>
              </a:lnSpc>
              <a:spcBef>
                <a:spcPct val="0"/>
              </a:spcBef>
            </a:pPr>
            <a:endParaRPr lang="en-US" sz="952" spc="14">
              <a:solidFill>
                <a:srgbClr val="000000"/>
              </a:solidFill>
              <a:latin typeface="Telegraf"/>
              <a:ea typeface="Telegraf"/>
              <a:cs typeface="Telegraf"/>
              <a:sym typeface="Telegraf"/>
            </a:endParaRPr>
          </a:p>
        </p:txBody>
      </p:sp>
      <p:sp>
        <p:nvSpPr>
          <p:cNvPr id="41" name="TextBox 41"/>
          <p:cNvSpPr txBox="1"/>
          <p:nvPr/>
        </p:nvSpPr>
        <p:spPr>
          <a:xfrm>
            <a:off x="3148061" y="3739413"/>
            <a:ext cx="2042114" cy="3095584"/>
          </a:xfrm>
          <a:prstGeom prst="rect">
            <a:avLst/>
          </a:prstGeom>
        </p:spPr>
        <p:txBody>
          <a:bodyPr lIns="0" tIns="0" rIns="0" bIns="0" rtlCol="0" anchor="t">
            <a:spAutoFit/>
          </a:bodyPr>
          <a:lstStyle/>
          <a:p>
            <a:pPr algn="just">
              <a:lnSpc>
                <a:spcPts val="1219"/>
              </a:lnSpc>
            </a:pPr>
            <a:r>
              <a:rPr lang="en-US" sz="835" b="1" spc="12">
                <a:solidFill>
                  <a:srgbClr val="000000"/>
                </a:solidFill>
                <a:latin typeface="Telegraf Bold"/>
                <a:ea typeface="Telegraf Bold"/>
                <a:cs typeface="Telegraf Bold"/>
                <a:sym typeface="Telegraf Bold"/>
              </a:rPr>
              <a:t>Bölümler: </a:t>
            </a:r>
            <a:r>
              <a:rPr lang="en-US" sz="835" spc="12">
                <a:solidFill>
                  <a:srgbClr val="000000"/>
                </a:solidFill>
                <a:latin typeface="Telegraf"/>
                <a:ea typeface="Telegraf"/>
                <a:cs typeface="Telegraf"/>
                <a:sym typeface="Telegraf"/>
              </a:rPr>
              <a:t>Biyomedikal Cihaz Teknolojileri(sınavlı), Elektrik-Elektronik Teknolojisi (sınavlı), Çocuk Gelişimi ve Eğitimi Alanı, İnşaat Teknolojileri Alanı</a:t>
            </a:r>
          </a:p>
          <a:p>
            <a:pPr algn="just">
              <a:lnSpc>
                <a:spcPts val="1219"/>
              </a:lnSpc>
            </a:pPr>
            <a:r>
              <a:rPr lang="en-US" sz="835" spc="12">
                <a:solidFill>
                  <a:srgbClr val="000000"/>
                </a:solidFill>
                <a:latin typeface="Telegraf"/>
                <a:ea typeface="Telegraf"/>
                <a:cs typeface="Telegraf"/>
                <a:sym typeface="Telegraf"/>
              </a:rPr>
              <a:t>Muhasebe ve finansman Alanı, Mobilya ve İç Dekorasyon Alanı, Tesisat ve İklimlendirme Alanı, Yiyecek-İçecek Hizmetleri Alanı</a:t>
            </a:r>
          </a:p>
          <a:p>
            <a:pPr algn="just">
              <a:lnSpc>
                <a:spcPts val="1219"/>
              </a:lnSpc>
            </a:pPr>
            <a:endParaRPr lang="en-US" sz="835" spc="12">
              <a:solidFill>
                <a:srgbClr val="000000"/>
              </a:solidFill>
              <a:latin typeface="Telegraf"/>
              <a:ea typeface="Telegraf"/>
              <a:cs typeface="Telegraf"/>
              <a:sym typeface="Telegraf"/>
            </a:endParaRPr>
          </a:p>
          <a:p>
            <a:pPr algn="just">
              <a:lnSpc>
                <a:spcPts val="1219"/>
              </a:lnSpc>
            </a:pPr>
            <a:r>
              <a:rPr lang="en-US" sz="835" b="1" spc="12">
                <a:solidFill>
                  <a:srgbClr val="000000"/>
                </a:solidFill>
                <a:latin typeface="Telegraf Bold"/>
                <a:ea typeface="Telegraf Bold"/>
                <a:cs typeface="Telegraf Bold"/>
                <a:sym typeface="Telegraf Bold"/>
              </a:rPr>
              <a:t>Yerleştirmeye Esas Puan Türü: </a:t>
            </a:r>
            <a:r>
              <a:rPr lang="en-US" sz="835" spc="12">
                <a:solidFill>
                  <a:srgbClr val="000000"/>
                </a:solidFill>
                <a:latin typeface="Telegraf"/>
                <a:ea typeface="Telegraf"/>
                <a:cs typeface="Telegraf"/>
                <a:sym typeface="Telegraf"/>
              </a:rPr>
              <a:t>Yerel/ Merkezi </a:t>
            </a:r>
          </a:p>
          <a:p>
            <a:pPr algn="just">
              <a:lnSpc>
                <a:spcPts val="1219"/>
              </a:lnSpc>
            </a:pPr>
            <a:r>
              <a:rPr lang="en-US" sz="835" b="1" spc="12">
                <a:solidFill>
                  <a:srgbClr val="000000"/>
                </a:solidFill>
                <a:latin typeface="Telegraf Bold"/>
                <a:ea typeface="Telegraf Bold"/>
                <a:cs typeface="Telegraf Bold"/>
                <a:sym typeface="Telegraf Bold"/>
              </a:rPr>
              <a:t>Yerleşen Son Öğrencinin Puanı: </a:t>
            </a:r>
            <a:r>
              <a:rPr lang="en-US" sz="835" spc="12">
                <a:solidFill>
                  <a:srgbClr val="000000"/>
                </a:solidFill>
                <a:latin typeface="Telegraf"/>
                <a:ea typeface="Telegraf"/>
                <a:cs typeface="Telegraf"/>
                <a:sym typeface="Telegraf"/>
              </a:rPr>
              <a:t>192.878 - 94.26 (Biyomedikal Cihaz Teknolojileri), 201.949 - 89.62 (Elektrik Elektronik Teknolojisi</a:t>
            </a:r>
          </a:p>
          <a:p>
            <a:pPr algn="just">
              <a:lnSpc>
                <a:spcPts val="1219"/>
              </a:lnSpc>
            </a:pPr>
            <a:endParaRPr lang="en-US" sz="835" spc="12">
              <a:solidFill>
                <a:srgbClr val="000000"/>
              </a:solidFill>
              <a:latin typeface="Telegraf"/>
              <a:ea typeface="Telegraf"/>
              <a:cs typeface="Telegraf"/>
              <a:sym typeface="Telegraf"/>
            </a:endParaRPr>
          </a:p>
          <a:p>
            <a:pPr algn="just">
              <a:lnSpc>
                <a:spcPts val="1219"/>
              </a:lnSpc>
            </a:pPr>
            <a:r>
              <a:rPr lang="en-US" sz="835" spc="12">
                <a:solidFill>
                  <a:srgbClr val="000000"/>
                </a:solidFill>
                <a:latin typeface="Telegraf"/>
                <a:ea typeface="Telegraf"/>
                <a:cs typeface="Telegraf"/>
                <a:sym typeface="Telegraf"/>
              </a:rPr>
              <a:t>Kontenjan: 476</a:t>
            </a:r>
          </a:p>
          <a:p>
            <a:pPr algn="just">
              <a:lnSpc>
                <a:spcPts val="1519"/>
              </a:lnSpc>
            </a:pPr>
            <a:endParaRPr lang="en-US" sz="835" spc="12">
              <a:solidFill>
                <a:srgbClr val="000000"/>
              </a:solidFill>
              <a:latin typeface="Telegraf"/>
              <a:ea typeface="Telegraf"/>
              <a:cs typeface="Telegraf"/>
              <a:sym typeface="Telegraf"/>
            </a:endParaRPr>
          </a:p>
          <a:p>
            <a:pPr algn="just">
              <a:lnSpc>
                <a:spcPts val="1519"/>
              </a:lnSpc>
            </a:pPr>
            <a:endParaRPr lang="en-US" sz="835" spc="12">
              <a:solidFill>
                <a:srgbClr val="000000"/>
              </a:solidFill>
              <a:latin typeface="Telegraf"/>
              <a:ea typeface="Telegraf"/>
              <a:cs typeface="Telegraf"/>
              <a:sym typeface="Telegraf"/>
            </a:endParaRPr>
          </a:p>
          <a:p>
            <a:pPr marL="0" lvl="1" indent="0" algn="just">
              <a:lnSpc>
                <a:spcPts val="1282"/>
              </a:lnSpc>
            </a:pPr>
            <a:endParaRPr lang="en-US" sz="835" spc="12">
              <a:solidFill>
                <a:srgbClr val="000000"/>
              </a:solidFill>
              <a:latin typeface="Telegraf"/>
              <a:ea typeface="Telegraf"/>
              <a:cs typeface="Telegraf"/>
              <a:sym typeface="Telegraf"/>
            </a:endParaRPr>
          </a:p>
        </p:txBody>
      </p:sp>
      <p:sp>
        <p:nvSpPr>
          <p:cNvPr id="42" name="TextBox 42"/>
          <p:cNvSpPr txBox="1"/>
          <p:nvPr/>
        </p:nvSpPr>
        <p:spPr>
          <a:xfrm>
            <a:off x="2266922" y="8510909"/>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3" name="Freeform 43"/>
          <p:cNvSpPr/>
          <p:nvPr/>
        </p:nvSpPr>
        <p:spPr>
          <a:xfrm>
            <a:off x="534381" y="6357063"/>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p:cNvSpPr/>
          <p:nvPr/>
        </p:nvSpPr>
        <p:spPr>
          <a:xfrm rot="-10800000">
            <a:off x="6995160" y="8308674"/>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TextBox 45"/>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257" y="1370233"/>
            <a:ext cx="2200619" cy="1882713"/>
            <a:chOff x="0" y="0"/>
            <a:chExt cx="2934159" cy="2510284"/>
          </a:xfrm>
        </p:grpSpPr>
        <p:pic>
          <p:nvPicPr>
            <p:cNvPr id="3" name="Picture 3"/>
            <p:cNvPicPr>
              <a:picLocks noChangeAspect="1"/>
            </p:cNvPicPr>
            <p:nvPr/>
          </p:nvPicPr>
          <p:blipFill>
            <a:blip r:embed="rId2"/>
            <a:srcRect l="6167" r="6167"/>
            <a:stretch>
              <a:fillRect/>
            </a:stretch>
          </p:blipFill>
          <p:spPr>
            <a:xfrm>
              <a:off x="0" y="0"/>
              <a:ext cx="2934159" cy="251028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422400"/>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1163505"/>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99257" y="6529002"/>
            <a:ext cx="4494932" cy="1825074"/>
            <a:chOff x="0" y="0"/>
            <a:chExt cx="1712355" cy="695266"/>
          </a:xfrm>
        </p:grpSpPr>
        <p:sp>
          <p:nvSpPr>
            <p:cNvPr id="17" name="Freeform 17"/>
            <p:cNvSpPr/>
            <p:nvPr/>
          </p:nvSpPr>
          <p:spPr>
            <a:xfrm>
              <a:off x="0" y="0"/>
              <a:ext cx="1712355" cy="695266"/>
            </a:xfrm>
            <a:custGeom>
              <a:avLst/>
              <a:gdLst/>
              <a:ahLst/>
              <a:cxnLst/>
              <a:rect l="l" t="t" r="r" b="b"/>
              <a:pathLst>
                <a:path w="1712355" h="695266">
                  <a:moveTo>
                    <a:pt x="0" y="0"/>
                  </a:moveTo>
                  <a:lnTo>
                    <a:pt x="1712355" y="0"/>
                  </a:lnTo>
                  <a:lnTo>
                    <a:pt x="1712355" y="695266"/>
                  </a:lnTo>
                  <a:lnTo>
                    <a:pt x="0" y="695266"/>
                  </a:lnTo>
                  <a:close/>
                </a:path>
              </a:pathLst>
            </a:custGeom>
            <a:solidFill>
              <a:srgbClr val="70A684">
                <a:alpha val="58824"/>
              </a:srgbClr>
            </a:solidFill>
          </p:spPr>
        </p:sp>
        <p:sp>
          <p:nvSpPr>
            <p:cNvPr id="18" name="TextBox 18"/>
            <p:cNvSpPr txBox="1"/>
            <p:nvPr/>
          </p:nvSpPr>
          <p:spPr>
            <a:xfrm>
              <a:off x="0" y="-57150"/>
              <a:ext cx="1712355" cy="752416"/>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122281" y="8479374"/>
            <a:ext cx="3527838" cy="1226668"/>
            <a:chOff x="0" y="0"/>
            <a:chExt cx="1343938" cy="467302"/>
          </a:xfrm>
        </p:grpSpPr>
        <p:sp>
          <p:nvSpPr>
            <p:cNvPr id="20" name="Freeform 20"/>
            <p:cNvSpPr/>
            <p:nvPr/>
          </p:nvSpPr>
          <p:spPr>
            <a:xfrm>
              <a:off x="0" y="0"/>
              <a:ext cx="1343938" cy="467302"/>
            </a:xfrm>
            <a:custGeom>
              <a:avLst/>
              <a:gdLst/>
              <a:ahLst/>
              <a:cxnLst/>
              <a:rect l="l" t="t" r="r" b="b"/>
              <a:pathLst>
                <a:path w="1343938" h="467302">
                  <a:moveTo>
                    <a:pt x="0" y="0"/>
                  </a:moveTo>
                  <a:lnTo>
                    <a:pt x="1343938" y="0"/>
                  </a:lnTo>
                  <a:lnTo>
                    <a:pt x="1343938" y="467302"/>
                  </a:lnTo>
                  <a:lnTo>
                    <a:pt x="0" y="467302"/>
                  </a:lnTo>
                  <a:close/>
                </a:path>
              </a:pathLst>
            </a:custGeom>
            <a:solidFill>
              <a:srgbClr val="678CC1">
                <a:alpha val="58824"/>
              </a:srgbClr>
            </a:solidFill>
          </p:spPr>
        </p:sp>
        <p:sp>
          <p:nvSpPr>
            <p:cNvPr id="21" name="TextBox 21"/>
            <p:cNvSpPr txBox="1"/>
            <p:nvPr/>
          </p:nvSpPr>
          <p:spPr>
            <a:xfrm>
              <a:off x="0" y="-38100"/>
              <a:ext cx="1343938" cy="505402"/>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77089" y="414991"/>
            <a:ext cx="7018222" cy="1725149"/>
          </a:xfrm>
          <a:prstGeom prst="rect">
            <a:avLst/>
          </a:prstGeom>
        </p:spPr>
        <p:txBody>
          <a:bodyPr lIns="0" tIns="0" rIns="0" bIns="0" rtlCol="0" anchor="t">
            <a:spAutoFit/>
          </a:bodyPr>
          <a:lstStyle/>
          <a:p>
            <a:pPr algn="ctr">
              <a:lnSpc>
                <a:spcPts val="3232"/>
              </a:lnSpc>
            </a:pPr>
            <a:r>
              <a:rPr lang="en-US" sz="2308">
                <a:solidFill>
                  <a:srgbClr val="072B61"/>
                </a:solidFill>
                <a:latin typeface="Archivo Black"/>
                <a:ea typeface="Archivo Black"/>
                <a:cs typeface="Archivo Black"/>
                <a:sym typeface="Archivo Black"/>
              </a:rPr>
              <a:t>YEŞİLPINAR MİRİOĞLU ÇOK PROGRAMLI ANADOLU LİSESİ</a:t>
            </a:r>
          </a:p>
          <a:p>
            <a:pPr algn="ctr">
              <a:lnSpc>
                <a:spcPts val="3232"/>
              </a:lnSpc>
            </a:pPr>
            <a:endParaRPr lang="en-US" sz="2308">
              <a:solidFill>
                <a:srgbClr val="072B61"/>
              </a:solidFill>
              <a:latin typeface="Archivo Black"/>
              <a:ea typeface="Archivo Black"/>
              <a:cs typeface="Archivo Black"/>
              <a:sym typeface="Archivo Black"/>
            </a:endParaRPr>
          </a:p>
          <a:p>
            <a:pPr algn="ctr">
              <a:lnSpc>
                <a:spcPts val="3993"/>
              </a:lnSpc>
            </a:pPr>
            <a:endParaRPr lang="en-US" sz="2308">
              <a:solidFill>
                <a:srgbClr val="072B61"/>
              </a:solidFill>
              <a:latin typeface="Archivo Black"/>
              <a:ea typeface="Archivo Black"/>
              <a:cs typeface="Archivo Black"/>
              <a:sym typeface="Archivo Black"/>
            </a:endParaRPr>
          </a:p>
        </p:txBody>
      </p:sp>
      <p:grpSp>
        <p:nvGrpSpPr>
          <p:cNvPr id="29" name="Group 29"/>
          <p:cNvGrpSpPr/>
          <p:nvPr/>
        </p:nvGrpSpPr>
        <p:grpSpPr>
          <a:xfrm>
            <a:off x="3071440" y="1377967"/>
            <a:ext cx="2122750" cy="1882713"/>
            <a:chOff x="0" y="0"/>
            <a:chExt cx="2830333" cy="2510284"/>
          </a:xfrm>
        </p:grpSpPr>
        <p:pic>
          <p:nvPicPr>
            <p:cNvPr id="30" name="Picture 30"/>
            <p:cNvPicPr>
              <a:picLocks noChangeAspect="1"/>
            </p:cNvPicPr>
            <p:nvPr/>
          </p:nvPicPr>
          <p:blipFill>
            <a:blip r:embed="rId3"/>
            <a:srcRect l="7718" r="7718"/>
            <a:stretch>
              <a:fillRect/>
            </a:stretch>
          </p:blipFill>
          <p:spPr>
            <a:xfrm>
              <a:off x="0" y="0"/>
              <a:ext cx="2830333" cy="2510284"/>
            </a:xfrm>
            <a:prstGeom prst="rect">
              <a:avLst/>
            </a:prstGeom>
          </p:spPr>
        </p:pic>
      </p:grpSp>
      <p:grpSp>
        <p:nvGrpSpPr>
          <p:cNvPr id="31" name="Group 31"/>
          <p:cNvGrpSpPr/>
          <p:nvPr/>
        </p:nvGrpSpPr>
        <p:grpSpPr>
          <a:xfrm>
            <a:off x="5364733" y="1377967"/>
            <a:ext cx="2201182" cy="1882713"/>
            <a:chOff x="0" y="0"/>
            <a:chExt cx="2934910" cy="2510284"/>
          </a:xfrm>
        </p:grpSpPr>
        <p:pic>
          <p:nvPicPr>
            <p:cNvPr id="32" name="Picture 32"/>
            <p:cNvPicPr>
              <a:picLocks noChangeAspect="1"/>
            </p:cNvPicPr>
            <p:nvPr/>
          </p:nvPicPr>
          <p:blipFill>
            <a:blip r:embed="rId4"/>
            <a:srcRect t="17925" b="17925"/>
            <a:stretch>
              <a:fillRect/>
            </a:stretch>
          </p:blipFill>
          <p:spPr>
            <a:xfrm>
              <a:off x="0" y="0"/>
              <a:ext cx="2934910" cy="2510284"/>
            </a:xfrm>
            <a:prstGeom prst="rect">
              <a:avLst/>
            </a:prstGeom>
          </p:spPr>
        </p:pic>
      </p:grpSp>
      <p:grpSp>
        <p:nvGrpSpPr>
          <p:cNvPr id="33" name="Group 33"/>
          <p:cNvGrpSpPr/>
          <p:nvPr/>
        </p:nvGrpSpPr>
        <p:grpSpPr>
          <a:xfrm>
            <a:off x="5372452" y="6529002"/>
            <a:ext cx="2201182" cy="1825074"/>
            <a:chOff x="0" y="0"/>
            <a:chExt cx="2934910" cy="2433432"/>
          </a:xfrm>
        </p:grpSpPr>
        <p:pic>
          <p:nvPicPr>
            <p:cNvPr id="34" name="Picture 34"/>
            <p:cNvPicPr>
              <a:picLocks noChangeAspect="1"/>
            </p:cNvPicPr>
            <p:nvPr/>
          </p:nvPicPr>
          <p:blipFill>
            <a:blip r:embed="rId5"/>
            <a:srcRect t="18907" b="18907"/>
            <a:stretch>
              <a:fillRect/>
            </a:stretch>
          </p:blipFill>
          <p:spPr>
            <a:xfrm>
              <a:off x="0" y="0"/>
              <a:ext cx="2934910" cy="2433432"/>
            </a:xfrm>
            <a:prstGeom prst="rect">
              <a:avLst/>
            </a:prstGeom>
          </p:spPr>
        </p:pic>
      </p:grpSp>
      <p:sp>
        <p:nvSpPr>
          <p:cNvPr id="35" name="TextBox 35"/>
          <p:cNvSpPr txBox="1"/>
          <p:nvPr/>
        </p:nvSpPr>
        <p:spPr>
          <a:xfrm>
            <a:off x="790642" y="3656035"/>
            <a:ext cx="2109348" cy="2817039"/>
          </a:xfrm>
          <a:prstGeom prst="rect">
            <a:avLst/>
          </a:prstGeom>
        </p:spPr>
        <p:txBody>
          <a:bodyPr lIns="0" tIns="0" rIns="0" bIns="0" rtlCol="0" anchor="t">
            <a:spAutoFit/>
          </a:bodyPr>
          <a:lstStyle/>
          <a:p>
            <a:pPr algn="l">
              <a:lnSpc>
                <a:spcPts val="1735"/>
              </a:lnSpc>
            </a:pPr>
            <a:r>
              <a:rPr lang="en-US" sz="948" b="1" spc="14">
                <a:solidFill>
                  <a:srgbClr val="000000"/>
                </a:solidFill>
                <a:latin typeface="Telegraf Bold"/>
                <a:ea typeface="Telegraf Bold"/>
                <a:cs typeface="Telegraf Bold"/>
                <a:sym typeface="Telegraf Bold"/>
              </a:rPr>
              <a:t>Binanın Durumu: </a:t>
            </a:r>
            <a:r>
              <a:rPr lang="en-US" sz="948" spc="14">
                <a:solidFill>
                  <a:srgbClr val="000000"/>
                </a:solidFill>
                <a:latin typeface="Telegraf"/>
                <a:ea typeface="Telegraf"/>
                <a:cs typeface="Telegraf"/>
                <a:sym typeface="Telegraf"/>
              </a:rPr>
              <a:t>Kendi binasında</a:t>
            </a:r>
          </a:p>
          <a:p>
            <a:pPr algn="l">
              <a:lnSpc>
                <a:spcPts val="1735"/>
              </a:lnSpc>
            </a:pPr>
            <a:r>
              <a:rPr lang="en-US" sz="948" b="1" spc="14">
                <a:solidFill>
                  <a:srgbClr val="000000"/>
                </a:solidFill>
                <a:latin typeface="Telegraf Bold"/>
                <a:ea typeface="Telegraf Bold"/>
                <a:cs typeface="Telegraf Bold"/>
                <a:sym typeface="Telegraf Bold"/>
              </a:rPr>
              <a:t>Öğrenim Şekli: </a:t>
            </a:r>
            <a:r>
              <a:rPr lang="en-US" sz="948" spc="14">
                <a:solidFill>
                  <a:srgbClr val="000000"/>
                </a:solidFill>
                <a:latin typeface="Telegraf"/>
                <a:ea typeface="Telegraf"/>
                <a:cs typeface="Telegraf"/>
                <a:sym typeface="Telegraf"/>
              </a:rPr>
              <a:t>Tam Gün</a:t>
            </a:r>
          </a:p>
          <a:p>
            <a:pPr algn="l">
              <a:lnSpc>
                <a:spcPts val="1735"/>
              </a:lnSpc>
            </a:pPr>
            <a:r>
              <a:rPr lang="en-US" sz="948" b="1" spc="14">
                <a:solidFill>
                  <a:srgbClr val="000000"/>
                </a:solidFill>
                <a:latin typeface="Telegraf Bold"/>
                <a:ea typeface="Telegraf Bold"/>
                <a:cs typeface="Telegraf Bold"/>
                <a:sym typeface="Telegraf Bold"/>
              </a:rPr>
              <a:t>Derslik Sayısı: </a:t>
            </a:r>
            <a:r>
              <a:rPr lang="en-US" sz="948" spc="14">
                <a:solidFill>
                  <a:srgbClr val="000000"/>
                </a:solidFill>
                <a:latin typeface="Telegraf"/>
                <a:ea typeface="Telegraf"/>
                <a:cs typeface="Telegraf"/>
                <a:sym typeface="Telegraf"/>
              </a:rPr>
              <a:t>24</a:t>
            </a:r>
          </a:p>
          <a:p>
            <a:pPr algn="l">
              <a:lnSpc>
                <a:spcPts val="1735"/>
              </a:lnSpc>
            </a:pPr>
            <a:r>
              <a:rPr lang="en-US" sz="948" b="1" spc="14">
                <a:solidFill>
                  <a:srgbClr val="000000"/>
                </a:solidFill>
                <a:latin typeface="Telegraf Bold"/>
                <a:ea typeface="Telegraf Bold"/>
                <a:cs typeface="Telegraf Bold"/>
                <a:sym typeface="Telegraf Bold"/>
              </a:rPr>
              <a:t>Öğretmen Sayısı:</a:t>
            </a:r>
            <a:r>
              <a:rPr lang="en-US" sz="948" spc="14">
                <a:solidFill>
                  <a:srgbClr val="000000"/>
                </a:solidFill>
                <a:latin typeface="Telegraf"/>
                <a:ea typeface="Telegraf"/>
                <a:cs typeface="Telegraf"/>
                <a:sym typeface="Telegraf"/>
              </a:rPr>
              <a:t> 38</a:t>
            </a:r>
          </a:p>
          <a:p>
            <a:pPr algn="l">
              <a:lnSpc>
                <a:spcPts val="1735"/>
              </a:lnSpc>
            </a:pPr>
            <a:r>
              <a:rPr lang="en-US" sz="948" b="1" spc="14">
                <a:solidFill>
                  <a:srgbClr val="000000"/>
                </a:solidFill>
                <a:latin typeface="Telegraf Bold"/>
                <a:ea typeface="Telegraf Bold"/>
                <a:cs typeface="Telegraf Bold"/>
                <a:sym typeface="Telegraf Bold"/>
              </a:rPr>
              <a:t>Psikolojik Danışman Normu:</a:t>
            </a:r>
            <a:r>
              <a:rPr lang="en-US" sz="948" spc="14">
                <a:solidFill>
                  <a:srgbClr val="000000"/>
                </a:solidFill>
                <a:latin typeface="Telegraf"/>
                <a:ea typeface="Telegraf"/>
                <a:cs typeface="Telegraf"/>
                <a:sym typeface="Telegraf"/>
              </a:rPr>
              <a:t> Var</a:t>
            </a:r>
          </a:p>
          <a:p>
            <a:pPr algn="just">
              <a:lnSpc>
                <a:spcPts val="1735"/>
              </a:lnSpc>
            </a:pPr>
            <a:r>
              <a:rPr lang="en-US" sz="948" b="1" spc="14">
                <a:solidFill>
                  <a:srgbClr val="000000"/>
                </a:solidFill>
                <a:latin typeface="Telegraf Bold"/>
                <a:ea typeface="Telegraf Bold"/>
                <a:cs typeface="Telegraf Bold"/>
                <a:sym typeface="Telegraf Bold"/>
              </a:rPr>
              <a:t>Fiziki İmkanları: </a:t>
            </a:r>
            <a:r>
              <a:rPr lang="en-US" sz="948" spc="14">
                <a:solidFill>
                  <a:srgbClr val="000000"/>
                </a:solidFill>
                <a:latin typeface="Telegraf"/>
                <a:ea typeface="Telegraf"/>
                <a:cs typeface="Telegraf"/>
                <a:sym typeface="Telegraf"/>
              </a:rPr>
              <a:t>Okul bahçesi, kütüphane, spor salonu, yemekhane, 2 adet bilişim laboratuvarı, 1 adet çocuk gelişimi laboratuvarı bulunmaktadır.</a:t>
            </a:r>
          </a:p>
          <a:p>
            <a:pPr algn="l">
              <a:lnSpc>
                <a:spcPts val="1735"/>
              </a:lnSpc>
            </a:pPr>
            <a:r>
              <a:rPr lang="en-US" sz="948" b="1" spc="14">
                <a:solidFill>
                  <a:srgbClr val="000000"/>
                </a:solidFill>
                <a:latin typeface="Telegraf Bold"/>
                <a:ea typeface="Telegraf Bold"/>
                <a:cs typeface="Telegraf Bold"/>
                <a:sym typeface="Telegraf Bold"/>
              </a:rPr>
              <a:t>Ulaşım: </a:t>
            </a:r>
            <a:r>
              <a:rPr lang="en-US" sz="948" spc="14">
                <a:solidFill>
                  <a:srgbClr val="000000"/>
                </a:solidFill>
                <a:latin typeface="Telegraf"/>
                <a:ea typeface="Telegraf"/>
                <a:cs typeface="Telegraf"/>
                <a:sym typeface="Telegraf"/>
              </a:rPr>
              <a:t>Öğrenciler kendi imkanlarıyla ulaşım sağlamaktadır.</a:t>
            </a:r>
          </a:p>
          <a:p>
            <a:pPr marL="0" lvl="1" indent="0" algn="l">
              <a:lnSpc>
                <a:spcPts val="1327"/>
              </a:lnSpc>
              <a:spcBef>
                <a:spcPct val="0"/>
              </a:spcBef>
            </a:pPr>
            <a:endParaRPr lang="en-US" sz="948" spc="14">
              <a:solidFill>
                <a:srgbClr val="000000"/>
              </a:solidFill>
              <a:latin typeface="Telegraf"/>
              <a:ea typeface="Telegraf"/>
              <a:cs typeface="Telegraf"/>
              <a:sym typeface="Telegraf"/>
            </a:endParaRPr>
          </a:p>
        </p:txBody>
      </p:sp>
      <p:sp>
        <p:nvSpPr>
          <p:cNvPr id="36" name="TextBox 36"/>
          <p:cNvSpPr txBox="1"/>
          <p:nvPr/>
        </p:nvSpPr>
        <p:spPr>
          <a:xfrm>
            <a:off x="826679" y="3377520"/>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7" name="TextBox 37"/>
          <p:cNvSpPr txBox="1"/>
          <p:nvPr/>
        </p:nvSpPr>
        <p:spPr>
          <a:xfrm>
            <a:off x="775995" y="6900128"/>
            <a:ext cx="4341457" cy="1292995"/>
          </a:xfrm>
          <a:prstGeom prst="rect">
            <a:avLst/>
          </a:prstGeom>
        </p:spPr>
        <p:txBody>
          <a:bodyPr lIns="0" tIns="0" rIns="0" bIns="0" rtlCol="0" anchor="t">
            <a:spAutoFit/>
          </a:bodyPr>
          <a:lstStyle/>
          <a:p>
            <a:pPr algn="just">
              <a:lnSpc>
                <a:spcPts val="1854"/>
              </a:lnSpc>
            </a:pPr>
            <a:r>
              <a:rPr lang="en-US" sz="1324" spc="19">
                <a:solidFill>
                  <a:srgbClr val="000000"/>
                </a:solidFill>
                <a:latin typeface="Telegraf"/>
                <a:ea typeface="Telegraf"/>
                <a:cs typeface="Telegraf"/>
                <a:sym typeface="Telegraf"/>
              </a:rPr>
              <a:t>Sosyal, sportif etkinliklere önem verilmesi, kendi binasında eğitim vermesi, depremden daha az etkilenmiş bölgede bulunması, öğretmen kadrosunun genç ve deneyimli olması sebebiyle bu okulu tercih edebilirsiniz.</a:t>
            </a:r>
          </a:p>
          <a:p>
            <a:pPr marL="0" lvl="1" indent="0" algn="just">
              <a:lnSpc>
                <a:spcPts val="1013"/>
              </a:lnSpc>
              <a:spcBef>
                <a:spcPct val="0"/>
              </a:spcBef>
            </a:pPr>
            <a:endParaRPr lang="en-US" sz="1324" spc="19">
              <a:solidFill>
                <a:srgbClr val="000000"/>
              </a:solidFill>
              <a:latin typeface="Telegraf"/>
              <a:ea typeface="Telegraf"/>
              <a:cs typeface="Telegraf"/>
              <a:sym typeface="Telegraf"/>
            </a:endParaRPr>
          </a:p>
        </p:txBody>
      </p:sp>
      <p:sp>
        <p:nvSpPr>
          <p:cNvPr id="38" name="TextBox 38"/>
          <p:cNvSpPr txBox="1"/>
          <p:nvPr/>
        </p:nvSpPr>
        <p:spPr>
          <a:xfrm>
            <a:off x="848917" y="6530224"/>
            <a:ext cx="4195613" cy="268356"/>
          </a:xfrm>
          <a:prstGeom prst="rect">
            <a:avLst/>
          </a:prstGeom>
        </p:spPr>
        <p:txBody>
          <a:bodyPr lIns="0" tIns="0" rIns="0" bIns="0" rtlCol="0" anchor="t">
            <a:spAutoFit/>
          </a:bodyPr>
          <a:lstStyle/>
          <a:p>
            <a:pPr algn="ctr">
              <a:lnSpc>
                <a:spcPts val="2008"/>
              </a:lnSpc>
              <a:spcBef>
                <a:spcPct val="0"/>
              </a:spcBef>
            </a:pPr>
            <a:r>
              <a:rPr lang="en-US" sz="14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a:off x="2163883" y="8737689"/>
            <a:ext cx="3486236" cy="1381571"/>
          </a:xfrm>
          <a:prstGeom prst="rect">
            <a:avLst/>
          </a:prstGeom>
        </p:spPr>
        <p:txBody>
          <a:bodyPr lIns="0" tIns="0" rIns="0" bIns="0" rtlCol="0" anchor="t">
            <a:spAutoFit/>
          </a:bodyPr>
          <a:lstStyle/>
          <a:p>
            <a:pPr algn="l">
              <a:lnSpc>
                <a:spcPts val="1620"/>
              </a:lnSpc>
            </a:pPr>
            <a:r>
              <a:rPr lang="en-US" sz="1157" b="1" spc="17">
                <a:solidFill>
                  <a:srgbClr val="000000"/>
                </a:solidFill>
                <a:latin typeface="Telegraf Bold"/>
                <a:ea typeface="Telegraf Bold"/>
                <a:cs typeface="Telegraf Bold"/>
                <a:sym typeface="Telegraf Bold"/>
              </a:rPr>
              <a:t>Adres:</a:t>
            </a:r>
            <a:r>
              <a:rPr lang="en-US" sz="1157" spc="17">
                <a:solidFill>
                  <a:srgbClr val="000000"/>
                </a:solidFill>
                <a:latin typeface="Telegraf"/>
                <a:ea typeface="Telegraf"/>
                <a:cs typeface="Telegraf"/>
                <a:sym typeface="Telegraf"/>
              </a:rPr>
              <a:t> Yeşilpınar mah. 8. Sok. No:5 Defn/Hatay</a:t>
            </a:r>
          </a:p>
          <a:p>
            <a:pPr algn="l">
              <a:lnSpc>
                <a:spcPts val="1620"/>
              </a:lnSpc>
            </a:pPr>
            <a:r>
              <a:rPr lang="en-US" sz="1157" b="1" spc="17">
                <a:solidFill>
                  <a:srgbClr val="000000"/>
                </a:solidFill>
                <a:latin typeface="Telegraf Bold"/>
                <a:ea typeface="Telegraf Bold"/>
                <a:cs typeface="Telegraf Bold"/>
                <a:sym typeface="Telegraf Bold"/>
              </a:rPr>
              <a:t>İletişim no: </a:t>
            </a:r>
            <a:r>
              <a:rPr lang="en-US" sz="1157" spc="17">
                <a:solidFill>
                  <a:srgbClr val="000000"/>
                </a:solidFill>
                <a:latin typeface="Telegraf"/>
                <a:ea typeface="Telegraf"/>
                <a:cs typeface="Telegraf"/>
                <a:sym typeface="Telegraf"/>
              </a:rPr>
              <a:t>-</a:t>
            </a:r>
          </a:p>
          <a:p>
            <a:pPr algn="l">
              <a:lnSpc>
                <a:spcPts val="1620"/>
              </a:lnSpc>
            </a:pPr>
            <a:r>
              <a:rPr lang="en-US" sz="1157" b="1" spc="17">
                <a:solidFill>
                  <a:srgbClr val="000000"/>
                </a:solidFill>
                <a:latin typeface="Telegraf Bold"/>
                <a:ea typeface="Telegraf Bold"/>
                <a:cs typeface="Telegraf Bold"/>
                <a:sym typeface="Telegraf Bold"/>
              </a:rPr>
              <a:t>E-posta: </a:t>
            </a:r>
            <a:r>
              <a:rPr lang="en-US" sz="1157" spc="17">
                <a:solidFill>
                  <a:srgbClr val="000000"/>
                </a:solidFill>
                <a:latin typeface="Telegraf"/>
                <a:ea typeface="Telegraf"/>
                <a:cs typeface="Telegraf"/>
                <a:sym typeface="Telegraf"/>
              </a:rPr>
              <a:t>764134@meb.k12.tr</a:t>
            </a:r>
          </a:p>
          <a:p>
            <a:pPr algn="l">
              <a:lnSpc>
                <a:spcPts val="1620"/>
              </a:lnSpc>
            </a:pPr>
            <a:r>
              <a:rPr lang="en-US" sz="1157" b="1" spc="17">
                <a:solidFill>
                  <a:srgbClr val="000000"/>
                </a:solidFill>
                <a:latin typeface="Telegraf Bold"/>
                <a:ea typeface="Telegraf Bold"/>
                <a:cs typeface="Telegraf Bold"/>
                <a:sym typeface="Telegraf Bold"/>
              </a:rPr>
              <a:t>WEB Adresi: </a:t>
            </a:r>
            <a:r>
              <a:rPr lang="en-US" sz="1157" u="sng" spc="17">
                <a:solidFill>
                  <a:srgbClr val="000000"/>
                </a:solidFill>
                <a:latin typeface="Telegraf"/>
                <a:ea typeface="Telegraf"/>
                <a:cs typeface="Telegraf"/>
                <a:sym typeface="Telegraf"/>
                <a:hlinkClick r:id="rId6" tooltip="https://mirioglucpl.meb.k12.tr/"/>
              </a:rPr>
              <a:t>https://mirioglucpl.meb.k12.tr/</a:t>
            </a:r>
            <a:r>
              <a:rPr lang="en-US" sz="1157" spc="17">
                <a:solidFill>
                  <a:srgbClr val="000000"/>
                </a:solidFill>
                <a:latin typeface="Telegraf"/>
                <a:ea typeface="Telegraf"/>
                <a:cs typeface="Telegraf"/>
                <a:sym typeface="Telegraf"/>
              </a:rPr>
              <a:t> </a:t>
            </a:r>
          </a:p>
          <a:p>
            <a:pPr algn="l">
              <a:lnSpc>
                <a:spcPts val="1620"/>
              </a:lnSpc>
            </a:pPr>
            <a:endParaRPr lang="en-US" sz="1157" spc="17">
              <a:solidFill>
                <a:srgbClr val="000000"/>
              </a:solidFill>
              <a:latin typeface="Telegraf"/>
              <a:ea typeface="Telegraf"/>
              <a:cs typeface="Telegraf"/>
              <a:sym typeface="Telegraf"/>
            </a:endParaRPr>
          </a:p>
          <a:p>
            <a:pPr algn="l">
              <a:lnSpc>
                <a:spcPts val="1480"/>
              </a:lnSpc>
            </a:pPr>
            <a:endParaRPr lang="en-US" sz="1157" spc="17">
              <a:solidFill>
                <a:srgbClr val="000000"/>
              </a:solidFill>
              <a:latin typeface="Telegraf"/>
              <a:ea typeface="Telegraf"/>
              <a:cs typeface="Telegraf"/>
              <a:sym typeface="Telegraf"/>
            </a:endParaRPr>
          </a:p>
          <a:p>
            <a:pPr marL="0" lvl="1" indent="0" algn="l">
              <a:lnSpc>
                <a:spcPts val="1480"/>
              </a:lnSpc>
              <a:spcBef>
                <a:spcPct val="0"/>
              </a:spcBef>
            </a:pPr>
            <a:endParaRPr lang="en-US" sz="1157" spc="17">
              <a:solidFill>
                <a:srgbClr val="000000"/>
              </a:solidFill>
              <a:latin typeface="Telegraf"/>
              <a:ea typeface="Telegraf"/>
              <a:cs typeface="Telegraf"/>
              <a:sym typeface="Telegraf"/>
            </a:endParaRPr>
          </a:p>
        </p:txBody>
      </p:sp>
      <p:sp>
        <p:nvSpPr>
          <p:cNvPr id="40" name="TextBox 40"/>
          <p:cNvSpPr txBox="1"/>
          <p:nvPr/>
        </p:nvSpPr>
        <p:spPr>
          <a:xfrm>
            <a:off x="5413265" y="3364378"/>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1" name="TextBox 41"/>
          <p:cNvSpPr txBox="1"/>
          <p:nvPr/>
        </p:nvSpPr>
        <p:spPr>
          <a:xfrm>
            <a:off x="3091767" y="3382158"/>
            <a:ext cx="2025685" cy="338206"/>
          </a:xfrm>
          <a:prstGeom prst="rect">
            <a:avLst/>
          </a:prstGeom>
        </p:spPr>
        <p:txBody>
          <a:bodyPr lIns="0" tIns="0" rIns="0" bIns="0" rtlCol="0" anchor="t">
            <a:spAutoFit/>
          </a:bodyPr>
          <a:lstStyle/>
          <a:p>
            <a:pPr algn="ctr">
              <a:lnSpc>
                <a:spcPts val="1308"/>
              </a:lnSpc>
              <a:spcBef>
                <a:spcPct val="0"/>
              </a:spcBef>
            </a:pPr>
            <a:r>
              <a:rPr lang="en-US" sz="934" b="1">
                <a:solidFill>
                  <a:srgbClr val="FFFFFF"/>
                </a:solidFill>
                <a:latin typeface="Telegraf Bold"/>
                <a:ea typeface="Telegraf Bold"/>
                <a:cs typeface="Telegraf Bold"/>
                <a:sym typeface="Telegraf Bold"/>
              </a:rPr>
              <a:t>OKULUN SINAV/ BÖLÜM BİLGİLERİ</a:t>
            </a:r>
          </a:p>
        </p:txBody>
      </p:sp>
      <p:sp>
        <p:nvSpPr>
          <p:cNvPr id="42" name="TextBox 42"/>
          <p:cNvSpPr txBox="1"/>
          <p:nvPr/>
        </p:nvSpPr>
        <p:spPr>
          <a:xfrm>
            <a:off x="5364733" y="3818805"/>
            <a:ext cx="2099976" cy="2364039"/>
          </a:xfrm>
          <a:prstGeom prst="rect">
            <a:avLst/>
          </a:prstGeom>
        </p:spPr>
        <p:txBody>
          <a:bodyPr lIns="0" tIns="0" rIns="0" bIns="0" rtlCol="0" anchor="t">
            <a:spAutoFit/>
          </a:bodyPr>
          <a:lstStyle/>
          <a:p>
            <a:pPr marL="227257" lvl="1" indent="-113628" algn="just">
              <a:lnSpc>
                <a:spcPts val="1473"/>
              </a:lnSpc>
              <a:buFont typeface="Arial"/>
              <a:buChar char="•"/>
            </a:pPr>
            <a:r>
              <a:rPr lang="en-US" sz="1052" spc="15">
                <a:solidFill>
                  <a:srgbClr val="000000"/>
                </a:solidFill>
                <a:latin typeface="Telegraf"/>
                <a:ea typeface="Telegraf"/>
                <a:cs typeface="Telegraf"/>
                <a:sym typeface="Telegraf"/>
              </a:rPr>
              <a:t>  Hatay il Milli Eğitim ARGE tarafından konsorsiyum çalışmaları ile okulumuzda Anadolu Meslek Lisesi Bilişim Teknolojileri ve Çocuk Gelişimi ve Eğitimi alanı öğrencileri Romanya ülkesine giderek iş başı gözlem yapacaklardır. </a:t>
            </a:r>
          </a:p>
          <a:p>
            <a:pPr algn="just">
              <a:lnSpc>
                <a:spcPts val="1473"/>
              </a:lnSpc>
            </a:pPr>
            <a:endParaRPr lang="en-US" sz="1052" spc="15">
              <a:solidFill>
                <a:srgbClr val="000000"/>
              </a:solidFill>
              <a:latin typeface="Telegraf"/>
              <a:ea typeface="Telegraf"/>
              <a:cs typeface="Telegraf"/>
              <a:sym typeface="Telegraf"/>
            </a:endParaRPr>
          </a:p>
          <a:p>
            <a:pPr marL="227257" lvl="1" indent="-113628" algn="just">
              <a:lnSpc>
                <a:spcPts val="1473"/>
              </a:lnSpc>
              <a:buFont typeface="Arial"/>
              <a:buChar char="•"/>
            </a:pPr>
            <a:r>
              <a:rPr lang="en-US" sz="1052" u="none" spc="15">
                <a:solidFill>
                  <a:srgbClr val="000000"/>
                </a:solidFill>
                <a:latin typeface="Telegraf"/>
                <a:ea typeface="Telegraf"/>
                <a:cs typeface="Telegraf"/>
                <a:sym typeface="Telegraf"/>
              </a:rPr>
              <a:t>Okulda çeşitli projeler ve müfredata uygun etkinlikler gerçekleştirilmektedir.</a:t>
            </a:r>
          </a:p>
        </p:txBody>
      </p:sp>
      <p:sp>
        <p:nvSpPr>
          <p:cNvPr id="43" name="TextBox 43"/>
          <p:cNvSpPr txBox="1"/>
          <p:nvPr/>
        </p:nvSpPr>
        <p:spPr>
          <a:xfrm>
            <a:off x="3158367" y="3694583"/>
            <a:ext cx="2035822" cy="3234121"/>
          </a:xfrm>
          <a:prstGeom prst="rect">
            <a:avLst/>
          </a:prstGeom>
        </p:spPr>
        <p:txBody>
          <a:bodyPr lIns="0" tIns="0" rIns="0" bIns="0" rtlCol="0" anchor="t">
            <a:spAutoFit/>
          </a:bodyPr>
          <a:lstStyle/>
          <a:p>
            <a:pPr algn="l">
              <a:lnSpc>
                <a:spcPts val="1398"/>
              </a:lnSpc>
            </a:pPr>
            <a:r>
              <a:rPr lang="en-US" sz="852" b="1" spc="12">
                <a:solidFill>
                  <a:srgbClr val="000000"/>
                </a:solidFill>
                <a:latin typeface="Telegraf Bold"/>
                <a:ea typeface="Telegraf Bold"/>
                <a:cs typeface="Telegraf Bold"/>
                <a:sym typeface="Telegraf Bold"/>
              </a:rPr>
              <a:t>Yabancı Dil: </a:t>
            </a:r>
            <a:r>
              <a:rPr lang="en-US" sz="852" spc="12">
                <a:solidFill>
                  <a:srgbClr val="000000"/>
                </a:solidFill>
                <a:latin typeface="Telegraf"/>
                <a:ea typeface="Telegraf"/>
                <a:cs typeface="Telegraf"/>
                <a:sym typeface="Telegraf"/>
              </a:rPr>
              <a:t>İngilizce, Almanca</a:t>
            </a:r>
          </a:p>
          <a:p>
            <a:pPr algn="l">
              <a:lnSpc>
                <a:spcPts val="1398"/>
              </a:lnSpc>
            </a:pPr>
            <a:endParaRPr lang="en-US" sz="852" spc="12">
              <a:solidFill>
                <a:srgbClr val="000000"/>
              </a:solidFill>
              <a:latin typeface="Telegraf"/>
              <a:ea typeface="Telegraf"/>
              <a:cs typeface="Telegraf"/>
              <a:sym typeface="Telegraf"/>
            </a:endParaRPr>
          </a:p>
          <a:p>
            <a:pPr algn="l">
              <a:lnSpc>
                <a:spcPts val="1398"/>
              </a:lnSpc>
            </a:pPr>
            <a:r>
              <a:rPr lang="en-US" sz="852" b="1" spc="12">
                <a:solidFill>
                  <a:srgbClr val="000000"/>
                </a:solidFill>
                <a:latin typeface="Telegraf Bold"/>
                <a:ea typeface="Telegraf Bold"/>
                <a:cs typeface="Telegraf Bold"/>
                <a:sym typeface="Telegraf Bold"/>
              </a:rPr>
              <a:t>Bölümler: </a:t>
            </a:r>
            <a:r>
              <a:rPr lang="en-US" sz="852" spc="12">
                <a:solidFill>
                  <a:srgbClr val="000000"/>
                </a:solidFill>
                <a:latin typeface="Telegraf"/>
                <a:ea typeface="Telegraf"/>
                <a:cs typeface="Telegraf"/>
                <a:sym typeface="Telegraf"/>
              </a:rPr>
              <a:t>Meslek lisesi bölümünde Çocuk Gelişimi ve Eğitimi ve Bilişim Teknolojileri bölümleri mevcuttur. Anadolu lisesi bölümünde ise Sayısal, Sözel ve Dil bölümü sınıfları mevcuttur</a:t>
            </a:r>
          </a:p>
          <a:p>
            <a:pPr algn="l">
              <a:lnSpc>
                <a:spcPts val="1398"/>
              </a:lnSpc>
            </a:pPr>
            <a:r>
              <a:rPr lang="en-US" sz="852" spc="12">
                <a:solidFill>
                  <a:srgbClr val="000000"/>
                </a:solidFill>
                <a:latin typeface="Telegraf"/>
                <a:ea typeface="Telegraf"/>
                <a:cs typeface="Telegraf"/>
                <a:sym typeface="Telegraf"/>
              </a:rPr>
              <a:t>.</a:t>
            </a:r>
          </a:p>
          <a:p>
            <a:pPr algn="l">
              <a:lnSpc>
                <a:spcPts val="1398"/>
              </a:lnSpc>
            </a:pPr>
            <a:r>
              <a:rPr lang="en-US" sz="852" b="1" spc="12">
                <a:solidFill>
                  <a:srgbClr val="000000"/>
                </a:solidFill>
                <a:latin typeface="Telegraf Bold"/>
                <a:ea typeface="Telegraf Bold"/>
                <a:cs typeface="Telegraf Bold"/>
                <a:sym typeface="Telegraf Bold"/>
              </a:rPr>
              <a:t>Yerleştirmeye Esas Puan Türü: </a:t>
            </a:r>
            <a:r>
              <a:rPr lang="en-US" sz="852" spc="12">
                <a:solidFill>
                  <a:srgbClr val="000000"/>
                </a:solidFill>
                <a:latin typeface="Telegraf"/>
                <a:ea typeface="Telegraf"/>
                <a:cs typeface="Telegraf"/>
                <a:sym typeface="Telegraf"/>
              </a:rPr>
              <a:t>Yerel</a:t>
            </a:r>
          </a:p>
          <a:p>
            <a:pPr algn="l">
              <a:lnSpc>
                <a:spcPts val="1398"/>
              </a:lnSpc>
            </a:pPr>
            <a:endParaRPr lang="en-US" sz="852" spc="12">
              <a:solidFill>
                <a:srgbClr val="000000"/>
              </a:solidFill>
              <a:latin typeface="Telegraf"/>
              <a:ea typeface="Telegraf"/>
              <a:cs typeface="Telegraf"/>
              <a:sym typeface="Telegraf"/>
            </a:endParaRPr>
          </a:p>
          <a:p>
            <a:pPr algn="l">
              <a:lnSpc>
                <a:spcPts val="1398"/>
              </a:lnSpc>
            </a:pPr>
            <a:r>
              <a:rPr lang="en-US" sz="852" b="1" spc="12">
                <a:solidFill>
                  <a:srgbClr val="000000"/>
                </a:solidFill>
                <a:latin typeface="Telegraf Bold"/>
                <a:ea typeface="Telegraf Bold"/>
                <a:cs typeface="Telegraf Bold"/>
                <a:sym typeface="Telegraf Bold"/>
              </a:rPr>
              <a:t>Yerleşen Son Öğrencinin Puanı: </a:t>
            </a:r>
          </a:p>
          <a:p>
            <a:pPr algn="l">
              <a:lnSpc>
                <a:spcPts val="1398"/>
              </a:lnSpc>
            </a:pPr>
            <a:r>
              <a:rPr lang="en-US" sz="852" spc="12">
                <a:solidFill>
                  <a:srgbClr val="000000"/>
                </a:solidFill>
                <a:latin typeface="Telegraf"/>
                <a:ea typeface="Telegraf"/>
                <a:cs typeface="Telegraf"/>
                <a:sym typeface="Telegraf"/>
              </a:rPr>
              <a:t>49.34 / 45.66</a:t>
            </a:r>
          </a:p>
          <a:p>
            <a:pPr algn="l">
              <a:lnSpc>
                <a:spcPts val="1398"/>
              </a:lnSpc>
            </a:pPr>
            <a:endParaRPr lang="en-US" sz="852" spc="12">
              <a:solidFill>
                <a:srgbClr val="000000"/>
              </a:solidFill>
              <a:latin typeface="Telegraf"/>
              <a:ea typeface="Telegraf"/>
              <a:cs typeface="Telegraf"/>
              <a:sym typeface="Telegraf"/>
            </a:endParaRPr>
          </a:p>
          <a:p>
            <a:pPr algn="l">
              <a:lnSpc>
                <a:spcPts val="1398"/>
              </a:lnSpc>
            </a:pPr>
            <a:r>
              <a:rPr lang="en-US" sz="852" b="1" spc="12">
                <a:solidFill>
                  <a:srgbClr val="000000"/>
                </a:solidFill>
                <a:latin typeface="Telegraf Bold"/>
                <a:ea typeface="Telegraf Bold"/>
                <a:cs typeface="Telegraf Bold"/>
                <a:sym typeface="Telegraf Bold"/>
              </a:rPr>
              <a:t>Kontenjan:</a:t>
            </a:r>
            <a:r>
              <a:rPr lang="en-US" sz="852" spc="12">
                <a:solidFill>
                  <a:srgbClr val="000000"/>
                </a:solidFill>
                <a:latin typeface="Telegraf"/>
                <a:ea typeface="Telegraf"/>
                <a:cs typeface="Telegraf"/>
                <a:sym typeface="Telegraf"/>
              </a:rPr>
              <a:t> Anadolu lisesi 234, Anadolu Meslek lisesi 204</a:t>
            </a:r>
          </a:p>
          <a:p>
            <a:pPr algn="l">
              <a:lnSpc>
                <a:spcPts val="1398"/>
              </a:lnSpc>
            </a:pPr>
            <a:endParaRPr lang="en-US" sz="852" spc="12">
              <a:solidFill>
                <a:srgbClr val="000000"/>
              </a:solidFill>
              <a:latin typeface="Telegraf"/>
              <a:ea typeface="Telegraf"/>
              <a:cs typeface="Telegraf"/>
              <a:sym typeface="Telegraf"/>
            </a:endParaRPr>
          </a:p>
          <a:p>
            <a:pPr algn="l">
              <a:lnSpc>
                <a:spcPts val="1398"/>
              </a:lnSpc>
            </a:pPr>
            <a:endParaRPr lang="en-US" sz="852" spc="12">
              <a:solidFill>
                <a:srgbClr val="000000"/>
              </a:solidFill>
              <a:latin typeface="Telegraf"/>
              <a:ea typeface="Telegraf"/>
              <a:cs typeface="Telegraf"/>
              <a:sym typeface="Telegraf"/>
            </a:endParaRPr>
          </a:p>
          <a:p>
            <a:pPr algn="l">
              <a:lnSpc>
                <a:spcPts val="1398"/>
              </a:lnSpc>
            </a:pPr>
            <a:endParaRPr lang="en-US" sz="852" spc="12">
              <a:solidFill>
                <a:srgbClr val="000000"/>
              </a:solidFill>
              <a:latin typeface="Telegraf"/>
              <a:ea typeface="Telegraf"/>
              <a:cs typeface="Telegraf"/>
              <a:sym typeface="Telegraf"/>
            </a:endParaRPr>
          </a:p>
          <a:p>
            <a:pPr marL="0" lvl="1" indent="0" algn="l">
              <a:lnSpc>
                <a:spcPts val="913"/>
              </a:lnSpc>
              <a:spcBef>
                <a:spcPct val="0"/>
              </a:spcBef>
            </a:pPr>
            <a:endParaRPr lang="en-US" sz="852" spc="12">
              <a:solidFill>
                <a:srgbClr val="000000"/>
              </a:solidFill>
              <a:latin typeface="Telegraf"/>
              <a:ea typeface="Telegraf"/>
              <a:cs typeface="Telegraf"/>
              <a:sym typeface="Telegraf"/>
            </a:endParaRPr>
          </a:p>
        </p:txBody>
      </p:sp>
      <p:sp>
        <p:nvSpPr>
          <p:cNvPr id="44" name="TextBox 44"/>
          <p:cNvSpPr txBox="1"/>
          <p:nvPr/>
        </p:nvSpPr>
        <p:spPr>
          <a:xfrm>
            <a:off x="2282832" y="8463930"/>
            <a:ext cx="3206735" cy="268356"/>
          </a:xfrm>
          <a:prstGeom prst="rect">
            <a:avLst/>
          </a:prstGeom>
        </p:spPr>
        <p:txBody>
          <a:bodyPr lIns="0" tIns="0" rIns="0" bIns="0" rtlCol="0" anchor="t">
            <a:spAutoFit/>
          </a:bodyPr>
          <a:lstStyle/>
          <a:p>
            <a:pPr algn="ctr">
              <a:lnSpc>
                <a:spcPts val="2008"/>
              </a:lnSpc>
              <a:spcBef>
                <a:spcPct val="0"/>
              </a:spcBef>
            </a:pPr>
            <a:r>
              <a:rPr lang="en-US" sz="1434" b="1">
                <a:solidFill>
                  <a:srgbClr val="FFFFFF"/>
                </a:solidFill>
                <a:latin typeface="Telegraf Bold"/>
                <a:ea typeface="Telegraf Bold"/>
                <a:cs typeface="Telegraf Bold"/>
                <a:sym typeface="Telegraf Bold"/>
              </a:rPr>
              <a:t>İletişim:</a:t>
            </a:r>
          </a:p>
        </p:txBody>
      </p:sp>
      <p:sp>
        <p:nvSpPr>
          <p:cNvPr id="45" name="Freeform 45"/>
          <p:cNvSpPr/>
          <p:nvPr/>
        </p:nvSpPr>
        <p:spPr>
          <a:xfrm>
            <a:off x="611197" y="6383156"/>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6" name="Freeform 46"/>
          <p:cNvSpPr/>
          <p:nvPr/>
        </p:nvSpPr>
        <p:spPr>
          <a:xfrm rot="-10800000">
            <a:off x="4636987" y="7687802"/>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TextBox 47"/>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782" y="1150485"/>
            <a:ext cx="9588911" cy="6913133"/>
          </a:xfrm>
          <a:custGeom>
            <a:avLst/>
            <a:gdLst/>
            <a:ahLst/>
            <a:cxnLst/>
            <a:rect l="l" t="t" r="r" b="b"/>
            <a:pathLst>
              <a:path w="9588911" h="6913133">
                <a:moveTo>
                  <a:pt x="0" y="0"/>
                </a:moveTo>
                <a:lnTo>
                  <a:pt x="9588911" y="0"/>
                </a:lnTo>
                <a:lnTo>
                  <a:pt x="9588911" y="6913133"/>
                </a:lnTo>
                <a:lnTo>
                  <a:pt x="0" y="6913133"/>
                </a:lnTo>
                <a:lnTo>
                  <a:pt x="0" y="0"/>
                </a:lnTo>
                <a:close/>
              </a:path>
            </a:pathLst>
          </a:custGeom>
          <a:blipFill>
            <a:blip r:embed="rId2">
              <a:alphaModFix amt="20999"/>
            </a:blip>
            <a:stretch>
              <a:fillRect l="-16221" t="-17836" r="-16221" b="-4786"/>
            </a:stretch>
          </a:blipFill>
        </p:spPr>
      </p:sp>
      <p:sp>
        <p:nvSpPr>
          <p:cNvPr id="3" name="TextBox 3"/>
          <p:cNvSpPr txBox="1"/>
          <p:nvPr/>
        </p:nvSpPr>
        <p:spPr>
          <a:xfrm>
            <a:off x="-92580" y="2628900"/>
            <a:ext cx="7957559" cy="5778331"/>
          </a:xfrm>
          <a:prstGeom prst="rect">
            <a:avLst/>
          </a:prstGeom>
        </p:spPr>
        <p:txBody>
          <a:bodyPr lIns="0" tIns="0" rIns="0" bIns="0" rtlCol="0" anchor="t">
            <a:spAutoFit/>
          </a:bodyPr>
          <a:lstStyle/>
          <a:p>
            <a:pPr algn="ctr">
              <a:lnSpc>
                <a:spcPts val="10706"/>
              </a:lnSpc>
            </a:pPr>
            <a:r>
              <a:rPr lang="en-US" sz="6297" dirty="0">
                <a:solidFill>
                  <a:srgbClr val="384985">
                    <a:alpha val="82745"/>
                  </a:srgbClr>
                </a:solidFill>
                <a:latin typeface="Abril Fatface"/>
                <a:ea typeface="Abril Fatface"/>
                <a:cs typeface="Abril Fatface"/>
                <a:sym typeface="Abril Fatface"/>
              </a:rPr>
              <a:t>SAMANDAĞ </a:t>
            </a:r>
            <a:r>
              <a:rPr lang="tr-TR" sz="6297" dirty="0">
                <a:solidFill>
                  <a:srgbClr val="384985">
                    <a:alpha val="82745"/>
                  </a:srgbClr>
                </a:solidFill>
                <a:latin typeface="Abril Fatface"/>
                <a:ea typeface="Abril Fatface"/>
                <a:cs typeface="Abril Fatface"/>
                <a:sym typeface="Abril Fatface"/>
              </a:rPr>
              <a:t>İ</a:t>
            </a:r>
            <a:r>
              <a:rPr lang="en-US" sz="6297" dirty="0">
                <a:solidFill>
                  <a:srgbClr val="384985">
                    <a:alpha val="82745"/>
                  </a:srgbClr>
                </a:solidFill>
                <a:latin typeface="Abril Fatface"/>
                <a:ea typeface="Abril Fatface"/>
                <a:cs typeface="Abril Fatface"/>
                <a:sym typeface="Abril Fatface"/>
              </a:rPr>
              <a:t>LÇES</a:t>
            </a:r>
            <a:r>
              <a:rPr lang="tr-TR" sz="6297" dirty="0">
                <a:solidFill>
                  <a:srgbClr val="384985">
                    <a:alpha val="82745"/>
                  </a:srgbClr>
                </a:solidFill>
                <a:latin typeface="Abril Fatface"/>
                <a:ea typeface="Abril Fatface"/>
                <a:cs typeface="Abril Fatface"/>
                <a:sym typeface="Abril Fatface"/>
              </a:rPr>
              <a:t>İ</a:t>
            </a:r>
            <a:r>
              <a:rPr lang="en-US" sz="6297" dirty="0">
                <a:solidFill>
                  <a:srgbClr val="384985">
                    <a:alpha val="82745"/>
                  </a:srgbClr>
                </a:solidFill>
                <a:latin typeface="Abril Fatface"/>
                <a:ea typeface="Abril Fatface"/>
                <a:cs typeface="Abril Fatface"/>
                <a:sym typeface="Abril Fatface"/>
              </a:rPr>
              <a:t>NDE BULUNAN L</a:t>
            </a:r>
            <a:r>
              <a:rPr lang="tr-TR" sz="6297" dirty="0">
                <a:solidFill>
                  <a:srgbClr val="384985">
                    <a:alpha val="82745"/>
                  </a:srgbClr>
                </a:solidFill>
                <a:latin typeface="Abril Fatface"/>
                <a:ea typeface="Abril Fatface"/>
                <a:cs typeface="Abril Fatface"/>
                <a:sym typeface="Abril Fatface"/>
              </a:rPr>
              <a:t>İ</a:t>
            </a:r>
            <a:r>
              <a:rPr lang="en-US" sz="6297" dirty="0">
                <a:solidFill>
                  <a:srgbClr val="384985">
                    <a:alpha val="82745"/>
                  </a:srgbClr>
                </a:solidFill>
                <a:latin typeface="Abril Fatface"/>
                <a:ea typeface="Abril Fatface"/>
                <a:cs typeface="Abril Fatface"/>
                <a:sym typeface="Abril Fatface"/>
              </a:rPr>
              <a:t>SELER</a:t>
            </a:r>
          </a:p>
          <a:p>
            <a:pPr algn="ctr">
              <a:lnSpc>
                <a:spcPts val="14972"/>
              </a:lnSpc>
            </a:pPr>
            <a:endParaRPr lang="en-US" sz="6297" dirty="0">
              <a:solidFill>
                <a:srgbClr val="384985">
                  <a:alpha val="82745"/>
                </a:srgbClr>
              </a:solidFill>
              <a:latin typeface="Abril Fatface"/>
              <a:ea typeface="Abril Fatface"/>
              <a:cs typeface="Abril Fatface"/>
              <a:sym typeface="Abril Fatface"/>
            </a:endParaRPr>
          </a:p>
        </p:txBody>
      </p:sp>
      <p:grpSp>
        <p:nvGrpSpPr>
          <p:cNvPr id="4" name="Group 4"/>
          <p:cNvGrpSpPr/>
          <p:nvPr/>
        </p:nvGrpSpPr>
        <p:grpSpPr>
          <a:xfrm>
            <a:off x="-962068" y="8269533"/>
            <a:ext cx="8827048" cy="1825612"/>
            <a:chOff x="0" y="0"/>
            <a:chExt cx="3362685" cy="695471"/>
          </a:xfrm>
        </p:grpSpPr>
        <p:sp>
          <p:nvSpPr>
            <p:cNvPr id="5" name="Freeform 5"/>
            <p:cNvSpPr/>
            <p:nvPr/>
          </p:nvSpPr>
          <p:spPr>
            <a:xfrm>
              <a:off x="0" y="0"/>
              <a:ext cx="3362685" cy="695471"/>
            </a:xfrm>
            <a:custGeom>
              <a:avLst/>
              <a:gdLst/>
              <a:ahLst/>
              <a:cxnLst/>
              <a:rect l="l" t="t" r="r" b="b"/>
              <a:pathLst>
                <a:path w="3362685" h="695471">
                  <a:moveTo>
                    <a:pt x="0" y="0"/>
                  </a:moveTo>
                  <a:lnTo>
                    <a:pt x="3362685" y="0"/>
                  </a:lnTo>
                  <a:lnTo>
                    <a:pt x="3362685" y="695471"/>
                  </a:lnTo>
                  <a:lnTo>
                    <a:pt x="0" y="695471"/>
                  </a:lnTo>
                  <a:close/>
                </a:path>
              </a:pathLst>
            </a:custGeom>
            <a:solidFill>
              <a:srgbClr val="F0ACED">
                <a:alpha val="80784"/>
              </a:srgbClr>
            </a:solidFill>
          </p:spPr>
        </p:sp>
        <p:sp>
          <p:nvSpPr>
            <p:cNvPr id="6" name="TextBox 6"/>
            <p:cNvSpPr txBox="1"/>
            <p:nvPr/>
          </p:nvSpPr>
          <p:spPr>
            <a:xfrm>
              <a:off x="0" y="-47625"/>
              <a:ext cx="3362685" cy="743096"/>
            </a:xfrm>
            <a:prstGeom prst="rect">
              <a:avLst/>
            </a:prstGeom>
          </p:spPr>
          <p:txBody>
            <a:bodyPr lIns="47790" tIns="47790" rIns="47790" bIns="47790" rtlCol="0" anchor="ctr"/>
            <a:lstStyle/>
            <a:p>
              <a:pPr algn="ctr">
                <a:lnSpc>
                  <a:spcPts val="1680"/>
                </a:lnSpc>
              </a:pPr>
              <a:endParaRPr/>
            </a:p>
          </p:txBody>
        </p:sp>
      </p:grpSp>
      <p:grpSp>
        <p:nvGrpSpPr>
          <p:cNvPr id="7" name="Group 7"/>
          <p:cNvGrpSpPr/>
          <p:nvPr/>
        </p:nvGrpSpPr>
        <p:grpSpPr>
          <a:xfrm>
            <a:off x="-3938791" y="-186060"/>
            <a:ext cx="12927920" cy="1130631"/>
            <a:chOff x="0" y="0"/>
            <a:chExt cx="4924922" cy="430717"/>
          </a:xfrm>
        </p:grpSpPr>
        <p:sp>
          <p:nvSpPr>
            <p:cNvPr id="8" name="Freeform 8"/>
            <p:cNvSpPr/>
            <p:nvPr/>
          </p:nvSpPr>
          <p:spPr>
            <a:xfrm>
              <a:off x="0" y="0"/>
              <a:ext cx="4924922" cy="430717"/>
            </a:xfrm>
            <a:custGeom>
              <a:avLst/>
              <a:gdLst/>
              <a:ahLst/>
              <a:cxnLst/>
              <a:rect l="l" t="t" r="r" b="b"/>
              <a:pathLst>
                <a:path w="4924922" h="430717">
                  <a:moveTo>
                    <a:pt x="0" y="0"/>
                  </a:moveTo>
                  <a:lnTo>
                    <a:pt x="4924922" y="0"/>
                  </a:lnTo>
                  <a:lnTo>
                    <a:pt x="4924922" y="430717"/>
                  </a:lnTo>
                  <a:lnTo>
                    <a:pt x="0" y="430717"/>
                  </a:lnTo>
                  <a:close/>
                </a:path>
              </a:pathLst>
            </a:custGeom>
            <a:solidFill>
              <a:srgbClr val="F0ACED">
                <a:alpha val="80784"/>
              </a:srgbClr>
            </a:solidFill>
          </p:spPr>
        </p:sp>
        <p:sp>
          <p:nvSpPr>
            <p:cNvPr id="9" name="TextBox 9"/>
            <p:cNvSpPr txBox="1"/>
            <p:nvPr/>
          </p:nvSpPr>
          <p:spPr>
            <a:xfrm>
              <a:off x="0" y="-47625"/>
              <a:ext cx="4924922" cy="478342"/>
            </a:xfrm>
            <a:prstGeom prst="rect">
              <a:avLst/>
            </a:prstGeom>
          </p:spPr>
          <p:txBody>
            <a:bodyPr lIns="47790" tIns="47790" rIns="47790" bIns="47790" rtlCol="0" anchor="ctr"/>
            <a:lstStyle/>
            <a:p>
              <a:pPr algn="ctr">
                <a:lnSpc>
                  <a:spcPts val="1680"/>
                </a:lnSpc>
              </a:pPr>
              <a:endParaRPr/>
            </a:p>
          </p:txBody>
        </p:sp>
      </p:grpSp>
      <p:grpSp>
        <p:nvGrpSpPr>
          <p:cNvPr id="10" name="Group 10"/>
          <p:cNvGrpSpPr/>
          <p:nvPr/>
        </p:nvGrpSpPr>
        <p:grpSpPr>
          <a:xfrm>
            <a:off x="4318707" y="379255"/>
            <a:ext cx="4670422" cy="358020"/>
            <a:chOff x="0" y="0"/>
            <a:chExt cx="1779208" cy="136389"/>
          </a:xfrm>
        </p:grpSpPr>
        <p:sp>
          <p:nvSpPr>
            <p:cNvPr id="11" name="Freeform 11"/>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2" name="TextBox 12"/>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3" name="Group 13"/>
          <p:cNvGrpSpPr/>
          <p:nvPr/>
        </p:nvGrpSpPr>
        <p:grpSpPr>
          <a:xfrm>
            <a:off x="1597774" y="8452463"/>
            <a:ext cx="4576852" cy="264638"/>
            <a:chOff x="0" y="0"/>
            <a:chExt cx="1743563" cy="100815"/>
          </a:xfrm>
        </p:grpSpPr>
        <p:sp>
          <p:nvSpPr>
            <p:cNvPr id="14" name="Freeform 14"/>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15" name="TextBox 15"/>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16" name="Group 16"/>
          <p:cNvGrpSpPr/>
          <p:nvPr/>
        </p:nvGrpSpPr>
        <p:grpSpPr>
          <a:xfrm>
            <a:off x="3388174" y="9469674"/>
            <a:ext cx="4670422" cy="358020"/>
            <a:chOff x="0" y="0"/>
            <a:chExt cx="1779208" cy="136389"/>
          </a:xfrm>
        </p:grpSpPr>
        <p:sp>
          <p:nvSpPr>
            <p:cNvPr id="17" name="Freeform 17"/>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8" name="TextBox 18"/>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9" name="Group 19"/>
          <p:cNvGrpSpPr/>
          <p:nvPr/>
        </p:nvGrpSpPr>
        <p:grpSpPr>
          <a:xfrm>
            <a:off x="-2335211" y="9033381"/>
            <a:ext cx="4670422" cy="389985"/>
            <a:chOff x="0" y="0"/>
            <a:chExt cx="1779208" cy="148566"/>
          </a:xfrm>
        </p:grpSpPr>
        <p:sp>
          <p:nvSpPr>
            <p:cNvPr id="20" name="Freeform 20"/>
            <p:cNvSpPr/>
            <p:nvPr/>
          </p:nvSpPr>
          <p:spPr>
            <a:xfrm>
              <a:off x="0" y="0"/>
              <a:ext cx="1779208" cy="148566"/>
            </a:xfrm>
            <a:custGeom>
              <a:avLst/>
              <a:gdLst/>
              <a:ahLst/>
              <a:cxnLst/>
              <a:rect l="l" t="t" r="r" b="b"/>
              <a:pathLst>
                <a:path w="1779208" h="148566">
                  <a:moveTo>
                    <a:pt x="0" y="0"/>
                  </a:moveTo>
                  <a:lnTo>
                    <a:pt x="1779208" y="0"/>
                  </a:lnTo>
                  <a:lnTo>
                    <a:pt x="1779208" y="148566"/>
                  </a:lnTo>
                  <a:lnTo>
                    <a:pt x="0" y="148566"/>
                  </a:lnTo>
                  <a:close/>
                </a:path>
              </a:pathLst>
            </a:custGeom>
            <a:solidFill>
              <a:srgbClr val="D389E8">
                <a:alpha val="80784"/>
              </a:srgbClr>
            </a:solidFill>
          </p:spPr>
        </p:sp>
        <p:sp>
          <p:nvSpPr>
            <p:cNvPr id="21" name="TextBox 21"/>
            <p:cNvSpPr txBox="1"/>
            <p:nvPr/>
          </p:nvSpPr>
          <p:spPr>
            <a:xfrm>
              <a:off x="0" y="-47625"/>
              <a:ext cx="1779208" cy="196191"/>
            </a:xfrm>
            <a:prstGeom prst="rect">
              <a:avLst/>
            </a:prstGeom>
          </p:spPr>
          <p:txBody>
            <a:bodyPr lIns="47790" tIns="47790" rIns="47790" bIns="47790" rtlCol="0" anchor="ctr"/>
            <a:lstStyle/>
            <a:p>
              <a:pPr algn="ctr">
                <a:lnSpc>
                  <a:spcPts val="1680"/>
                </a:lnSpc>
              </a:pPr>
              <a:endParaRPr/>
            </a:p>
          </p:txBody>
        </p:sp>
      </p:grpSp>
      <p:grpSp>
        <p:nvGrpSpPr>
          <p:cNvPr id="22" name="Group 22"/>
          <p:cNvGrpSpPr/>
          <p:nvPr/>
        </p:nvGrpSpPr>
        <p:grpSpPr>
          <a:xfrm>
            <a:off x="-1282247" y="141670"/>
            <a:ext cx="4670422" cy="475170"/>
            <a:chOff x="0" y="0"/>
            <a:chExt cx="1779208" cy="181017"/>
          </a:xfrm>
        </p:grpSpPr>
        <p:sp>
          <p:nvSpPr>
            <p:cNvPr id="23" name="Freeform 23"/>
            <p:cNvSpPr/>
            <p:nvPr/>
          </p:nvSpPr>
          <p:spPr>
            <a:xfrm>
              <a:off x="0" y="0"/>
              <a:ext cx="1779208" cy="181017"/>
            </a:xfrm>
            <a:custGeom>
              <a:avLst/>
              <a:gdLst/>
              <a:ahLst/>
              <a:cxnLst/>
              <a:rect l="l" t="t" r="r" b="b"/>
              <a:pathLst>
                <a:path w="1779208" h="181017">
                  <a:moveTo>
                    <a:pt x="0" y="0"/>
                  </a:moveTo>
                  <a:lnTo>
                    <a:pt x="1779208" y="0"/>
                  </a:lnTo>
                  <a:lnTo>
                    <a:pt x="1779208" y="181017"/>
                  </a:lnTo>
                  <a:lnTo>
                    <a:pt x="0" y="181017"/>
                  </a:lnTo>
                  <a:close/>
                </a:path>
              </a:pathLst>
            </a:custGeom>
            <a:solidFill>
              <a:srgbClr val="D389E8">
                <a:alpha val="80784"/>
              </a:srgbClr>
            </a:solidFill>
          </p:spPr>
        </p:sp>
        <p:sp>
          <p:nvSpPr>
            <p:cNvPr id="24" name="TextBox 24"/>
            <p:cNvSpPr txBox="1"/>
            <p:nvPr/>
          </p:nvSpPr>
          <p:spPr>
            <a:xfrm>
              <a:off x="0" y="-47625"/>
              <a:ext cx="1779208" cy="228642"/>
            </a:xfrm>
            <a:prstGeom prst="rect">
              <a:avLst/>
            </a:prstGeom>
          </p:spPr>
          <p:txBody>
            <a:bodyPr lIns="47790" tIns="47790" rIns="47790" bIns="47790" rtlCol="0" anchor="ctr"/>
            <a:lstStyle/>
            <a:p>
              <a:pPr algn="ctr">
                <a:lnSpc>
                  <a:spcPts val="1680"/>
                </a:lnSpc>
              </a:pPr>
              <a:endParaRPr/>
            </a:p>
          </p:txBody>
        </p:sp>
      </p:grpSp>
      <p:grpSp>
        <p:nvGrpSpPr>
          <p:cNvPr id="25" name="Group 25"/>
          <p:cNvGrpSpPr/>
          <p:nvPr/>
        </p:nvGrpSpPr>
        <p:grpSpPr>
          <a:xfrm>
            <a:off x="6263821" y="8859569"/>
            <a:ext cx="3843790" cy="436180"/>
            <a:chOff x="0" y="0"/>
            <a:chExt cx="1464301" cy="166164"/>
          </a:xfrm>
        </p:grpSpPr>
        <p:sp>
          <p:nvSpPr>
            <p:cNvPr id="26" name="Freeform 26"/>
            <p:cNvSpPr/>
            <p:nvPr/>
          </p:nvSpPr>
          <p:spPr>
            <a:xfrm>
              <a:off x="0" y="0"/>
              <a:ext cx="1464301" cy="166164"/>
            </a:xfrm>
            <a:custGeom>
              <a:avLst/>
              <a:gdLst/>
              <a:ahLst/>
              <a:cxnLst/>
              <a:rect l="l" t="t" r="r" b="b"/>
              <a:pathLst>
                <a:path w="1464301" h="166164">
                  <a:moveTo>
                    <a:pt x="0" y="0"/>
                  </a:moveTo>
                  <a:lnTo>
                    <a:pt x="1464301" y="0"/>
                  </a:lnTo>
                  <a:lnTo>
                    <a:pt x="1464301" y="166164"/>
                  </a:lnTo>
                  <a:lnTo>
                    <a:pt x="0" y="166164"/>
                  </a:lnTo>
                  <a:close/>
                </a:path>
              </a:pathLst>
            </a:custGeom>
            <a:solidFill>
              <a:srgbClr val="D389E8">
                <a:alpha val="80784"/>
              </a:srgbClr>
            </a:solidFill>
          </p:spPr>
        </p:sp>
        <p:sp>
          <p:nvSpPr>
            <p:cNvPr id="27" name="TextBox 27"/>
            <p:cNvSpPr txBox="1"/>
            <p:nvPr/>
          </p:nvSpPr>
          <p:spPr>
            <a:xfrm>
              <a:off x="0" y="-47625"/>
              <a:ext cx="1464301" cy="213789"/>
            </a:xfrm>
            <a:prstGeom prst="rect">
              <a:avLst/>
            </a:prstGeom>
          </p:spPr>
          <p:txBody>
            <a:bodyPr lIns="47790" tIns="47790" rIns="47790" bIns="47790" rtlCol="0" anchor="ctr"/>
            <a:lstStyle/>
            <a:p>
              <a:pPr algn="ctr">
                <a:lnSpc>
                  <a:spcPts val="1680"/>
                </a:lnSpc>
              </a:pPr>
              <a:endParaRPr/>
            </a:p>
          </p:txBody>
        </p:sp>
      </p:grpSp>
      <p:grpSp>
        <p:nvGrpSpPr>
          <p:cNvPr id="28" name="Group 28"/>
          <p:cNvGrpSpPr/>
          <p:nvPr/>
        </p:nvGrpSpPr>
        <p:grpSpPr>
          <a:xfrm>
            <a:off x="7531131" y="9351"/>
            <a:ext cx="4576852" cy="264638"/>
            <a:chOff x="0" y="0"/>
            <a:chExt cx="1743563" cy="100815"/>
          </a:xfrm>
        </p:grpSpPr>
        <p:sp>
          <p:nvSpPr>
            <p:cNvPr id="29" name="Freeform 29"/>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30" name="TextBox 30"/>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3687" y="1180496"/>
            <a:ext cx="2874325" cy="2037322"/>
            <a:chOff x="0" y="0"/>
            <a:chExt cx="3832434" cy="2716429"/>
          </a:xfrm>
        </p:grpSpPr>
        <p:pic>
          <p:nvPicPr>
            <p:cNvPr id="3" name="Picture 3"/>
            <p:cNvPicPr>
              <a:picLocks noChangeAspect="1"/>
            </p:cNvPicPr>
            <p:nvPr/>
          </p:nvPicPr>
          <p:blipFill>
            <a:blip r:embed="rId2"/>
            <a:srcRect t="2746" b="2746"/>
            <a:stretch>
              <a:fillRect/>
            </a:stretch>
          </p:blipFill>
          <p:spPr>
            <a:xfrm>
              <a:off x="0" y="0"/>
              <a:ext cx="3832434" cy="2716429"/>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58546" y="6480909"/>
            <a:ext cx="3667212" cy="1908452"/>
            <a:chOff x="0" y="0"/>
            <a:chExt cx="1397033" cy="727029"/>
          </a:xfrm>
        </p:grpSpPr>
        <p:sp>
          <p:nvSpPr>
            <p:cNvPr id="17" name="Freeform 17"/>
            <p:cNvSpPr/>
            <p:nvPr/>
          </p:nvSpPr>
          <p:spPr>
            <a:xfrm>
              <a:off x="0" y="0"/>
              <a:ext cx="1397033" cy="727029"/>
            </a:xfrm>
            <a:custGeom>
              <a:avLst/>
              <a:gdLst/>
              <a:ahLst/>
              <a:cxnLst/>
              <a:rect l="l" t="t" r="r" b="b"/>
              <a:pathLst>
                <a:path w="1397033" h="727029">
                  <a:moveTo>
                    <a:pt x="0" y="0"/>
                  </a:moveTo>
                  <a:lnTo>
                    <a:pt x="1397033" y="0"/>
                  </a:lnTo>
                  <a:lnTo>
                    <a:pt x="1397033" y="727029"/>
                  </a:lnTo>
                  <a:lnTo>
                    <a:pt x="0" y="727029"/>
                  </a:lnTo>
                  <a:close/>
                </a:path>
              </a:pathLst>
            </a:custGeom>
            <a:solidFill>
              <a:srgbClr val="678CC1">
                <a:alpha val="58824"/>
              </a:srgbClr>
            </a:solidFill>
          </p:spPr>
        </p:sp>
        <p:sp>
          <p:nvSpPr>
            <p:cNvPr id="18" name="TextBox 18"/>
            <p:cNvSpPr txBox="1"/>
            <p:nvPr/>
          </p:nvSpPr>
          <p:spPr>
            <a:xfrm>
              <a:off x="0" y="-57150"/>
              <a:ext cx="1397033" cy="78417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608436"/>
            <a:ext cx="3341154" cy="1115183"/>
            <a:chOff x="0" y="0"/>
            <a:chExt cx="1272821" cy="424832"/>
          </a:xfrm>
        </p:grpSpPr>
        <p:sp>
          <p:nvSpPr>
            <p:cNvPr id="20" name="Freeform 20"/>
            <p:cNvSpPr/>
            <p:nvPr/>
          </p:nvSpPr>
          <p:spPr>
            <a:xfrm>
              <a:off x="0" y="0"/>
              <a:ext cx="1272821" cy="424832"/>
            </a:xfrm>
            <a:custGeom>
              <a:avLst/>
              <a:gdLst/>
              <a:ahLst/>
              <a:cxnLst/>
              <a:rect l="l" t="t" r="r" b="b"/>
              <a:pathLst>
                <a:path w="1272821" h="424832">
                  <a:moveTo>
                    <a:pt x="0" y="0"/>
                  </a:moveTo>
                  <a:lnTo>
                    <a:pt x="1272821" y="0"/>
                  </a:lnTo>
                  <a:lnTo>
                    <a:pt x="1272821" y="424832"/>
                  </a:lnTo>
                  <a:lnTo>
                    <a:pt x="0" y="424832"/>
                  </a:lnTo>
                  <a:close/>
                </a:path>
              </a:pathLst>
            </a:custGeom>
            <a:solidFill>
              <a:srgbClr val="D389E8">
                <a:alpha val="58824"/>
              </a:srgbClr>
            </a:solidFill>
          </p:spPr>
        </p:sp>
        <p:sp>
          <p:nvSpPr>
            <p:cNvPr id="21" name="TextBox 21"/>
            <p:cNvSpPr txBox="1"/>
            <p:nvPr/>
          </p:nvSpPr>
          <p:spPr>
            <a:xfrm>
              <a:off x="0" y="-38100"/>
              <a:ext cx="1272821" cy="462932"/>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45248" y="268236"/>
            <a:ext cx="7081903" cy="1052753"/>
          </a:xfrm>
          <a:prstGeom prst="rect">
            <a:avLst/>
          </a:prstGeom>
        </p:spPr>
        <p:txBody>
          <a:bodyPr lIns="0" tIns="0" rIns="0" bIns="0" rtlCol="0" anchor="t">
            <a:spAutoFit/>
          </a:bodyPr>
          <a:lstStyle/>
          <a:p>
            <a:pPr algn="ctr">
              <a:lnSpc>
                <a:spcPts val="2734"/>
              </a:lnSpc>
            </a:pPr>
            <a:r>
              <a:rPr lang="en-US" sz="1953">
                <a:solidFill>
                  <a:srgbClr val="384985"/>
                </a:solidFill>
                <a:latin typeface="Archivo Black"/>
                <a:ea typeface="Archivo Black"/>
                <a:cs typeface="Archivo Black"/>
                <a:sym typeface="Archivo Black"/>
              </a:rPr>
              <a:t>ADEM NURAL MESLEKİ VE TEKNİK ANADOLU LİSESİ</a:t>
            </a:r>
          </a:p>
          <a:p>
            <a:pPr algn="ctr">
              <a:lnSpc>
                <a:spcPts val="3014"/>
              </a:lnSpc>
            </a:pPr>
            <a:endParaRPr lang="en-US" sz="1953">
              <a:solidFill>
                <a:srgbClr val="384985"/>
              </a:solidFill>
              <a:latin typeface="Archivo Black"/>
              <a:ea typeface="Archivo Black"/>
              <a:cs typeface="Archivo Black"/>
              <a:sym typeface="Archivo Black"/>
            </a:endParaRPr>
          </a:p>
        </p:txBody>
      </p:sp>
      <p:sp>
        <p:nvSpPr>
          <p:cNvPr id="29" name="TextBox 29"/>
          <p:cNvSpPr txBox="1"/>
          <p:nvPr/>
        </p:nvSpPr>
        <p:spPr>
          <a:xfrm>
            <a:off x="777240" y="6744528"/>
            <a:ext cx="3437634" cy="1915160"/>
          </a:xfrm>
          <a:prstGeom prst="rect">
            <a:avLst/>
          </a:prstGeom>
        </p:spPr>
        <p:txBody>
          <a:bodyPr lIns="0" tIns="0" rIns="0" bIns="0" rtlCol="0" anchor="t">
            <a:spAutoFit/>
          </a:bodyPr>
          <a:lstStyle/>
          <a:p>
            <a:pPr algn="just">
              <a:lnSpc>
                <a:spcPts val="1540"/>
              </a:lnSpc>
            </a:pPr>
            <a:r>
              <a:rPr lang="en-US" sz="1100" spc="16">
                <a:solidFill>
                  <a:srgbClr val="000000"/>
                </a:solidFill>
                <a:latin typeface="Telegraf"/>
                <a:ea typeface="Telegraf"/>
                <a:cs typeface="Telegraf"/>
                <a:sym typeface="Telegraf"/>
              </a:rPr>
              <a:t>Bu okuldan mezun olan öğrencilerin % 90'ı mezun olduktan sonraki ilk 2 yıl içerisinde iş bulabilmektedir.</a:t>
            </a:r>
          </a:p>
          <a:p>
            <a:pPr algn="just">
              <a:lnSpc>
                <a:spcPts val="1540"/>
              </a:lnSpc>
            </a:pPr>
            <a:endParaRPr lang="en-US" sz="1100" spc="16">
              <a:solidFill>
                <a:srgbClr val="000000"/>
              </a:solidFill>
              <a:latin typeface="Telegraf"/>
              <a:ea typeface="Telegraf"/>
              <a:cs typeface="Telegraf"/>
              <a:sym typeface="Telegraf"/>
            </a:endParaRPr>
          </a:p>
          <a:p>
            <a:pPr algn="just">
              <a:lnSpc>
                <a:spcPts val="1540"/>
              </a:lnSpc>
            </a:pPr>
            <a:r>
              <a:rPr lang="en-US" sz="1100" spc="16">
                <a:solidFill>
                  <a:srgbClr val="000000"/>
                </a:solidFill>
                <a:latin typeface="Telegraf"/>
                <a:ea typeface="Telegraf"/>
                <a:cs typeface="Telegraf"/>
                <a:sym typeface="Telegraf"/>
              </a:rPr>
              <a:t>*Mesleki Eğitim Merkezi (MESEM) merkezlerinden biri olması sebebiyle hem çalışıp hem de lise diploması almak isteyen öğrencilerin de tercih edebileceği bir okuldur.</a:t>
            </a:r>
          </a:p>
          <a:p>
            <a:pPr algn="just">
              <a:lnSpc>
                <a:spcPts val="1540"/>
              </a:lnSpc>
            </a:pPr>
            <a:endParaRPr lang="en-US" sz="1100" spc="16">
              <a:solidFill>
                <a:srgbClr val="000000"/>
              </a:solidFill>
              <a:latin typeface="Telegraf"/>
              <a:ea typeface="Telegraf"/>
              <a:cs typeface="Telegraf"/>
              <a:sym typeface="Telegraf"/>
            </a:endParaRPr>
          </a:p>
          <a:p>
            <a:pPr marL="0" lvl="1" indent="0" algn="just">
              <a:lnSpc>
                <a:spcPts val="1540"/>
              </a:lnSpc>
              <a:spcBef>
                <a:spcPct val="0"/>
              </a:spcBef>
            </a:pPr>
            <a:endParaRPr lang="en-US" sz="1100" spc="16">
              <a:solidFill>
                <a:srgbClr val="000000"/>
              </a:solidFill>
              <a:latin typeface="Telegraf"/>
              <a:ea typeface="Telegraf"/>
              <a:cs typeface="Telegraf"/>
              <a:sym typeface="Telegraf"/>
            </a:endParaRPr>
          </a:p>
        </p:txBody>
      </p:sp>
      <p:sp>
        <p:nvSpPr>
          <p:cNvPr id="30" name="Freeform 30"/>
          <p:cNvSpPr/>
          <p:nvPr/>
        </p:nvSpPr>
        <p:spPr>
          <a:xfrm>
            <a:off x="611197" y="639995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31"/>
          <p:cNvSpPr/>
          <p:nvPr/>
        </p:nvSpPr>
        <p:spPr>
          <a:xfrm rot="-10800000">
            <a:off x="3721716" y="7769239"/>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2" name="Group 32"/>
          <p:cNvGrpSpPr/>
          <p:nvPr/>
        </p:nvGrpSpPr>
        <p:grpSpPr>
          <a:xfrm>
            <a:off x="3721716" y="1180496"/>
            <a:ext cx="3844199" cy="2037322"/>
            <a:chOff x="0" y="0"/>
            <a:chExt cx="5125598" cy="2716429"/>
          </a:xfrm>
        </p:grpSpPr>
        <p:pic>
          <p:nvPicPr>
            <p:cNvPr id="33" name="Picture 33"/>
            <p:cNvPicPr>
              <a:picLocks noChangeAspect="1"/>
            </p:cNvPicPr>
            <p:nvPr/>
          </p:nvPicPr>
          <p:blipFill>
            <a:blip r:embed="rId5"/>
            <a:srcRect t="2891" b="2891"/>
            <a:stretch>
              <a:fillRect/>
            </a:stretch>
          </p:blipFill>
          <p:spPr>
            <a:xfrm>
              <a:off x="0" y="0"/>
              <a:ext cx="5125598" cy="2716429"/>
            </a:xfrm>
            <a:prstGeom prst="rect">
              <a:avLst/>
            </a:prstGeom>
          </p:spPr>
        </p:pic>
      </p:grpSp>
      <p:sp>
        <p:nvSpPr>
          <p:cNvPr id="34" name="TextBox 34"/>
          <p:cNvSpPr txBox="1"/>
          <p:nvPr/>
        </p:nvSpPr>
        <p:spPr>
          <a:xfrm>
            <a:off x="801459" y="6521331"/>
            <a:ext cx="341341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35" name="TextBox 35"/>
          <p:cNvSpPr txBox="1"/>
          <p:nvPr/>
        </p:nvSpPr>
        <p:spPr>
          <a:xfrm>
            <a:off x="3242777" y="3846073"/>
            <a:ext cx="1902472" cy="3087939"/>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a:t>
            </a:r>
            <a:r>
              <a:rPr lang="en-US" sz="1052" spc="15">
                <a:solidFill>
                  <a:srgbClr val="000000"/>
                </a:solidFill>
                <a:latin typeface="Telegraf"/>
                <a:ea typeface="Telegraf"/>
                <a:cs typeface="Telegraf"/>
                <a:sym typeface="Telegraf"/>
              </a:rPr>
              <a:t> İngilizce</a:t>
            </a:r>
          </a:p>
          <a:p>
            <a:pPr algn="l">
              <a:lnSpc>
                <a:spcPts val="1473"/>
              </a:lnSpc>
            </a:pPr>
            <a:r>
              <a:rPr lang="en-US" sz="1052" b="1" spc="15">
                <a:solidFill>
                  <a:srgbClr val="000000"/>
                </a:solidFill>
                <a:latin typeface="Telegraf Bold"/>
                <a:ea typeface="Telegraf Bold"/>
                <a:cs typeface="Telegraf Bold"/>
                <a:sym typeface="Telegraf Bold"/>
              </a:rPr>
              <a:t>Bölümler:</a:t>
            </a:r>
            <a:r>
              <a:rPr lang="en-US" sz="1052" spc="15">
                <a:solidFill>
                  <a:srgbClr val="000000"/>
                </a:solidFill>
                <a:latin typeface="Telegraf"/>
                <a:ea typeface="Telegraf"/>
                <a:cs typeface="Telegraf"/>
                <a:sym typeface="Telegraf"/>
              </a:rPr>
              <a:t> Bilişim Teknolojileri, Elektrik Elektronik Teknolojisi Alanı, Motorlu Araçlar Teknolojisi, Mobilya ve İç Mekân Tasarımı, Metal Teknolojileri Alanı</a:t>
            </a:r>
          </a:p>
          <a:p>
            <a:pPr algn="l">
              <a:lnSpc>
                <a:spcPts val="1473"/>
              </a:lnSpc>
            </a:pPr>
            <a:r>
              <a:rPr lang="en-US" sz="1052" b="1" spc="15">
                <a:solidFill>
                  <a:srgbClr val="000000"/>
                </a:solidFill>
                <a:latin typeface="Telegraf Bold"/>
                <a:ea typeface="Telegraf Bold"/>
                <a:cs typeface="Telegraf Bold"/>
                <a:sym typeface="Telegraf Bold"/>
              </a:rPr>
              <a:t>Yerleştirmeye Esas Puan Türü: </a:t>
            </a:r>
            <a:r>
              <a:rPr lang="en-US" sz="1052" spc="15">
                <a:solidFill>
                  <a:srgbClr val="000000"/>
                </a:solidFill>
                <a:latin typeface="Telegraf"/>
                <a:ea typeface="Telegraf"/>
                <a:cs typeface="Telegraf"/>
                <a:sym typeface="Telegraf"/>
              </a:rPr>
              <a:t>Yerel</a:t>
            </a:r>
          </a:p>
          <a:p>
            <a:pPr algn="l">
              <a:lnSpc>
                <a:spcPts val="1473"/>
              </a:lnSpc>
            </a:pPr>
            <a:r>
              <a:rPr lang="en-US" sz="1052" b="1" spc="15">
                <a:solidFill>
                  <a:srgbClr val="000000"/>
                </a:solidFill>
                <a:latin typeface="Telegraf Bold"/>
                <a:ea typeface="Telegraf Bold"/>
                <a:cs typeface="Telegraf Bold"/>
                <a:sym typeface="Telegraf Bold"/>
              </a:rPr>
              <a:t>Yerleşen Son Öğrencinin Puanı</a:t>
            </a:r>
            <a:r>
              <a:rPr lang="en-US" sz="1052" spc="15">
                <a:solidFill>
                  <a:srgbClr val="000000"/>
                </a:solidFill>
                <a:latin typeface="Telegraf"/>
                <a:ea typeface="Telegraf"/>
                <a:cs typeface="Telegraf"/>
                <a:sym typeface="Telegraf"/>
              </a:rPr>
              <a:t>: 40.12</a:t>
            </a:r>
          </a:p>
          <a:p>
            <a:pPr algn="l">
              <a:lnSpc>
                <a:spcPts val="1473"/>
              </a:lnSpc>
            </a:pPr>
            <a:r>
              <a:rPr lang="en-US" sz="1052" b="1" spc="15">
                <a:solidFill>
                  <a:srgbClr val="000000"/>
                </a:solidFill>
                <a:latin typeface="Telegraf Bold"/>
                <a:ea typeface="Telegraf Bold"/>
                <a:cs typeface="Telegraf Bold"/>
                <a:sym typeface="Telegraf Bold"/>
              </a:rPr>
              <a:t>Kontenjan:</a:t>
            </a:r>
            <a:r>
              <a:rPr lang="en-US" sz="1052" spc="15">
                <a:solidFill>
                  <a:srgbClr val="000000"/>
                </a:solidFill>
                <a:latin typeface="Telegraf"/>
                <a:ea typeface="Telegraf"/>
                <a:cs typeface="Telegraf"/>
                <a:sym typeface="Telegraf"/>
              </a:rPr>
              <a:t> 340</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endParaRPr lang="en-US" sz="1052" spc="15">
              <a:solidFill>
                <a:srgbClr val="000000"/>
              </a:solidFill>
              <a:latin typeface="Telegraf"/>
              <a:ea typeface="Telegraf"/>
              <a:cs typeface="Telegraf"/>
              <a:sym typeface="Telegraf"/>
            </a:endParaRPr>
          </a:p>
          <a:p>
            <a:pPr marL="0" lvl="1" indent="0" algn="l">
              <a:lnSpc>
                <a:spcPts val="1473"/>
              </a:lnSpc>
              <a:spcBef>
                <a:spcPct val="0"/>
              </a:spcBef>
            </a:pPr>
            <a:endParaRPr lang="en-US" sz="1052" spc="15">
              <a:solidFill>
                <a:srgbClr val="000000"/>
              </a:solidFill>
              <a:latin typeface="Telegraf"/>
              <a:ea typeface="Telegraf"/>
              <a:cs typeface="Telegraf"/>
              <a:sym typeface="Telegraf"/>
            </a:endParaRPr>
          </a:p>
        </p:txBody>
      </p:sp>
      <p:grpSp>
        <p:nvGrpSpPr>
          <p:cNvPr id="36" name="Group 36"/>
          <p:cNvGrpSpPr/>
          <p:nvPr/>
        </p:nvGrpSpPr>
        <p:grpSpPr>
          <a:xfrm>
            <a:off x="4449462" y="6480909"/>
            <a:ext cx="3116453" cy="1908452"/>
            <a:chOff x="0" y="0"/>
            <a:chExt cx="4155271" cy="2544602"/>
          </a:xfrm>
        </p:grpSpPr>
        <p:pic>
          <p:nvPicPr>
            <p:cNvPr id="37" name="Picture 37"/>
            <p:cNvPicPr>
              <a:picLocks noChangeAspect="1"/>
            </p:cNvPicPr>
            <p:nvPr/>
          </p:nvPicPr>
          <p:blipFill>
            <a:blip r:embed="rId6"/>
            <a:srcRect l="4072" r="4072"/>
            <a:stretch>
              <a:fillRect/>
            </a:stretch>
          </p:blipFill>
          <p:spPr>
            <a:xfrm>
              <a:off x="0" y="0"/>
              <a:ext cx="4155271" cy="2544602"/>
            </a:xfrm>
            <a:prstGeom prst="rect">
              <a:avLst/>
            </a:prstGeom>
          </p:spPr>
        </p:pic>
      </p:grpSp>
      <p:sp>
        <p:nvSpPr>
          <p:cNvPr id="38" name="TextBox 38"/>
          <p:cNvSpPr txBox="1"/>
          <p:nvPr/>
        </p:nvSpPr>
        <p:spPr>
          <a:xfrm>
            <a:off x="801459" y="3858540"/>
            <a:ext cx="2019310" cy="2701925"/>
          </a:xfrm>
          <a:prstGeom prst="rect">
            <a:avLst/>
          </a:prstGeom>
        </p:spPr>
        <p:txBody>
          <a:bodyPr lIns="0" tIns="0" rIns="0" bIns="0" rtlCol="0" anchor="t">
            <a:spAutoFit/>
          </a:bodyPr>
          <a:lstStyle/>
          <a:p>
            <a:pPr algn="l">
              <a:lnSpc>
                <a:spcPts val="1150"/>
              </a:lnSpc>
            </a:pPr>
            <a:r>
              <a:rPr lang="en-US" sz="1000" b="1" spc="15">
                <a:solidFill>
                  <a:srgbClr val="000000"/>
                </a:solidFill>
                <a:latin typeface="Telegraf Bold"/>
                <a:ea typeface="Telegraf Bold"/>
                <a:cs typeface="Telegraf Bold"/>
                <a:sym typeface="Telegraf Bold"/>
              </a:rPr>
              <a:t>Binanın Durumu: </a:t>
            </a:r>
            <a:r>
              <a:rPr lang="en-US" sz="1000" spc="15">
                <a:solidFill>
                  <a:srgbClr val="000000"/>
                </a:solidFill>
                <a:latin typeface="Telegraf"/>
                <a:ea typeface="Telegraf"/>
                <a:cs typeface="Telegraf"/>
                <a:sym typeface="Telegraf"/>
              </a:rPr>
              <a:t>Kendi Binasında</a:t>
            </a:r>
          </a:p>
          <a:p>
            <a:pPr algn="l">
              <a:lnSpc>
                <a:spcPts val="1150"/>
              </a:lnSpc>
            </a:pPr>
            <a:endParaRPr lang="en-US" sz="1000" spc="15">
              <a:solidFill>
                <a:srgbClr val="000000"/>
              </a:solidFill>
              <a:latin typeface="Telegraf"/>
              <a:ea typeface="Telegraf"/>
              <a:cs typeface="Telegraf"/>
              <a:sym typeface="Telegraf"/>
            </a:endParaRPr>
          </a:p>
          <a:p>
            <a:pPr algn="l">
              <a:lnSpc>
                <a:spcPts val="1150"/>
              </a:lnSpc>
            </a:pPr>
            <a:r>
              <a:rPr lang="en-US" sz="1000" b="1" spc="15">
                <a:solidFill>
                  <a:srgbClr val="000000"/>
                </a:solidFill>
                <a:latin typeface="Telegraf Bold"/>
                <a:ea typeface="Telegraf Bold"/>
                <a:cs typeface="Telegraf Bold"/>
                <a:sym typeface="Telegraf Bold"/>
              </a:rPr>
              <a:t>Öğrenim Şekli:</a:t>
            </a:r>
            <a:r>
              <a:rPr lang="en-US" sz="1000" spc="15">
                <a:solidFill>
                  <a:srgbClr val="000000"/>
                </a:solidFill>
                <a:latin typeface="Telegraf"/>
                <a:ea typeface="Telegraf"/>
                <a:cs typeface="Telegraf"/>
                <a:sym typeface="Telegraf"/>
              </a:rPr>
              <a:t> Tam Gün</a:t>
            </a:r>
          </a:p>
          <a:p>
            <a:pPr algn="l">
              <a:lnSpc>
                <a:spcPts val="1150"/>
              </a:lnSpc>
            </a:pPr>
            <a:endParaRPr lang="en-US" sz="1000" spc="15">
              <a:solidFill>
                <a:srgbClr val="000000"/>
              </a:solidFill>
              <a:latin typeface="Telegraf"/>
              <a:ea typeface="Telegraf"/>
              <a:cs typeface="Telegraf"/>
              <a:sym typeface="Telegraf"/>
            </a:endParaRPr>
          </a:p>
          <a:p>
            <a:pPr algn="l">
              <a:lnSpc>
                <a:spcPts val="1150"/>
              </a:lnSpc>
            </a:pPr>
            <a:r>
              <a:rPr lang="en-US" sz="1000" b="1" spc="15">
                <a:solidFill>
                  <a:srgbClr val="000000"/>
                </a:solidFill>
                <a:latin typeface="Telegraf Bold"/>
                <a:ea typeface="Telegraf Bold"/>
                <a:cs typeface="Telegraf Bold"/>
                <a:sym typeface="Telegraf Bold"/>
              </a:rPr>
              <a:t>Derslik Sayısı: </a:t>
            </a:r>
            <a:r>
              <a:rPr lang="en-US" sz="1000" spc="15">
                <a:solidFill>
                  <a:srgbClr val="000000"/>
                </a:solidFill>
                <a:latin typeface="Telegraf"/>
                <a:ea typeface="Telegraf"/>
                <a:cs typeface="Telegraf"/>
                <a:sym typeface="Telegraf"/>
              </a:rPr>
              <a:t>22</a:t>
            </a:r>
          </a:p>
          <a:p>
            <a:pPr algn="l">
              <a:lnSpc>
                <a:spcPts val="1150"/>
              </a:lnSpc>
            </a:pPr>
            <a:endParaRPr lang="en-US" sz="1000" spc="15">
              <a:solidFill>
                <a:srgbClr val="000000"/>
              </a:solidFill>
              <a:latin typeface="Telegraf"/>
              <a:ea typeface="Telegraf"/>
              <a:cs typeface="Telegraf"/>
              <a:sym typeface="Telegraf"/>
            </a:endParaRPr>
          </a:p>
          <a:p>
            <a:pPr algn="l">
              <a:lnSpc>
                <a:spcPts val="1150"/>
              </a:lnSpc>
            </a:pPr>
            <a:r>
              <a:rPr lang="en-US" sz="1000" b="1" spc="15">
                <a:solidFill>
                  <a:srgbClr val="000000"/>
                </a:solidFill>
                <a:latin typeface="Telegraf Bold"/>
                <a:ea typeface="Telegraf Bold"/>
                <a:cs typeface="Telegraf Bold"/>
                <a:sym typeface="Telegraf Bold"/>
              </a:rPr>
              <a:t>Öğretmen Sayısı: </a:t>
            </a:r>
            <a:r>
              <a:rPr lang="en-US" sz="1000" spc="15">
                <a:solidFill>
                  <a:srgbClr val="000000"/>
                </a:solidFill>
                <a:latin typeface="Telegraf"/>
                <a:ea typeface="Telegraf"/>
                <a:cs typeface="Telegraf"/>
                <a:sym typeface="Telegraf"/>
              </a:rPr>
              <a:t>72</a:t>
            </a:r>
          </a:p>
          <a:p>
            <a:pPr algn="l">
              <a:lnSpc>
                <a:spcPts val="1150"/>
              </a:lnSpc>
            </a:pPr>
            <a:endParaRPr lang="en-US" sz="1000" spc="15">
              <a:solidFill>
                <a:srgbClr val="000000"/>
              </a:solidFill>
              <a:latin typeface="Telegraf"/>
              <a:ea typeface="Telegraf"/>
              <a:cs typeface="Telegraf"/>
              <a:sym typeface="Telegraf"/>
            </a:endParaRPr>
          </a:p>
          <a:p>
            <a:pPr algn="l">
              <a:lnSpc>
                <a:spcPts val="1035"/>
              </a:lnSpc>
            </a:pPr>
            <a:r>
              <a:rPr lang="en-US" sz="900" b="1" spc="13">
                <a:solidFill>
                  <a:srgbClr val="000000"/>
                </a:solidFill>
                <a:latin typeface="Telegraf Bold"/>
                <a:ea typeface="Telegraf Bold"/>
                <a:cs typeface="Telegraf Bold"/>
                <a:sym typeface="Telegraf Bold"/>
              </a:rPr>
              <a:t>Psikolojik Danışman Normu: </a:t>
            </a:r>
            <a:r>
              <a:rPr lang="en-US" sz="900" spc="13">
                <a:solidFill>
                  <a:srgbClr val="000000"/>
                </a:solidFill>
                <a:latin typeface="Telegraf"/>
                <a:ea typeface="Telegraf"/>
                <a:cs typeface="Telegraf"/>
                <a:sym typeface="Telegraf"/>
              </a:rPr>
              <a:t>Var</a:t>
            </a:r>
          </a:p>
          <a:p>
            <a:pPr algn="l">
              <a:lnSpc>
                <a:spcPts val="1035"/>
              </a:lnSpc>
            </a:pPr>
            <a:endParaRPr lang="en-US" sz="900" spc="13">
              <a:solidFill>
                <a:srgbClr val="000000"/>
              </a:solidFill>
              <a:latin typeface="Telegraf"/>
              <a:ea typeface="Telegraf"/>
              <a:cs typeface="Telegraf"/>
              <a:sym typeface="Telegraf"/>
            </a:endParaRPr>
          </a:p>
          <a:p>
            <a:pPr algn="l">
              <a:lnSpc>
                <a:spcPts val="1150"/>
              </a:lnSpc>
            </a:pPr>
            <a:r>
              <a:rPr lang="en-US" sz="1000" b="1" spc="15">
                <a:solidFill>
                  <a:srgbClr val="000000"/>
                </a:solidFill>
                <a:latin typeface="Telegraf Bold"/>
                <a:ea typeface="Telegraf Bold"/>
                <a:cs typeface="Telegraf Bold"/>
                <a:sym typeface="Telegraf Bold"/>
              </a:rPr>
              <a:t>Fiziki İmkanları: </a:t>
            </a:r>
            <a:r>
              <a:rPr lang="en-US" sz="1000" spc="15">
                <a:solidFill>
                  <a:srgbClr val="000000"/>
                </a:solidFill>
                <a:latin typeface="Telegraf"/>
                <a:ea typeface="Telegraf"/>
                <a:cs typeface="Telegraf"/>
                <a:sym typeface="Telegraf"/>
              </a:rPr>
              <a:t>okul bahçesi, kütüphane, konferans salonu, bilgisayar laboratuvarı</a:t>
            </a:r>
          </a:p>
          <a:p>
            <a:pPr algn="l">
              <a:lnSpc>
                <a:spcPts val="1150"/>
              </a:lnSpc>
            </a:pPr>
            <a:endParaRPr lang="en-US" sz="1000" spc="15">
              <a:solidFill>
                <a:srgbClr val="000000"/>
              </a:solidFill>
              <a:latin typeface="Telegraf"/>
              <a:ea typeface="Telegraf"/>
              <a:cs typeface="Telegraf"/>
              <a:sym typeface="Telegraf"/>
            </a:endParaRPr>
          </a:p>
          <a:p>
            <a:pPr algn="l">
              <a:lnSpc>
                <a:spcPts val="1150"/>
              </a:lnSpc>
            </a:pPr>
            <a:r>
              <a:rPr lang="en-US" sz="1000" b="1" spc="15">
                <a:solidFill>
                  <a:srgbClr val="000000"/>
                </a:solidFill>
                <a:latin typeface="Telegraf Bold"/>
                <a:ea typeface="Telegraf Bold"/>
                <a:cs typeface="Telegraf Bold"/>
                <a:sym typeface="Telegraf Bold"/>
              </a:rPr>
              <a:t>Ulaşım: </a:t>
            </a:r>
            <a:r>
              <a:rPr lang="en-US" sz="1000" spc="15">
                <a:solidFill>
                  <a:srgbClr val="000000"/>
                </a:solidFill>
                <a:latin typeface="Telegraf"/>
                <a:ea typeface="Telegraf"/>
                <a:cs typeface="Telegraf"/>
                <a:sym typeface="Telegraf"/>
              </a:rPr>
              <a:t>Toplu ulaşım araçları (401) ve şehir içi minibüsler</a:t>
            </a:r>
          </a:p>
          <a:p>
            <a:pPr algn="l">
              <a:lnSpc>
                <a:spcPts val="1150"/>
              </a:lnSpc>
            </a:pPr>
            <a:endParaRPr lang="en-US" sz="1000" spc="15">
              <a:solidFill>
                <a:srgbClr val="000000"/>
              </a:solidFill>
              <a:latin typeface="Telegraf"/>
              <a:ea typeface="Telegraf"/>
              <a:cs typeface="Telegraf"/>
              <a:sym typeface="Telegraf"/>
            </a:endParaRPr>
          </a:p>
          <a:p>
            <a:pPr marL="0" lvl="1" indent="0" algn="just">
              <a:lnSpc>
                <a:spcPts val="1150"/>
              </a:lnSpc>
            </a:pPr>
            <a:endParaRPr lang="en-US" sz="1000" spc="15">
              <a:solidFill>
                <a:srgbClr val="000000"/>
              </a:solidFill>
              <a:latin typeface="Telegraf"/>
              <a:ea typeface="Telegraf"/>
              <a:cs typeface="Telegraf"/>
              <a:sym typeface="Telegraf"/>
            </a:endParaRPr>
          </a:p>
        </p:txBody>
      </p:sp>
      <p:sp>
        <p:nvSpPr>
          <p:cNvPr id="39" name="TextBox 39"/>
          <p:cNvSpPr txBox="1"/>
          <p:nvPr/>
        </p:nvSpPr>
        <p:spPr>
          <a:xfrm>
            <a:off x="777240" y="3499738"/>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40" name="TextBox 40"/>
          <p:cNvSpPr txBox="1"/>
          <p:nvPr/>
        </p:nvSpPr>
        <p:spPr>
          <a:xfrm>
            <a:off x="2268702" y="8858377"/>
            <a:ext cx="3288076" cy="887492"/>
          </a:xfrm>
          <a:prstGeom prst="rect">
            <a:avLst/>
          </a:prstGeom>
        </p:spPr>
        <p:txBody>
          <a:bodyPr lIns="0" tIns="0" rIns="0" bIns="0" rtlCol="0" anchor="t">
            <a:spAutoFit/>
          </a:bodyPr>
          <a:lstStyle/>
          <a:p>
            <a:pPr algn="just">
              <a:lnSpc>
                <a:spcPts val="1200"/>
              </a:lnSpc>
            </a:pPr>
            <a:r>
              <a:rPr lang="en-US" sz="857" b="1" spc="12">
                <a:solidFill>
                  <a:srgbClr val="000000"/>
                </a:solidFill>
                <a:latin typeface="Telegraf Bold"/>
                <a:ea typeface="Telegraf Bold"/>
                <a:cs typeface="Telegraf Bold"/>
                <a:sym typeface="Telegraf Bold"/>
              </a:rPr>
              <a:t>Adres: </a:t>
            </a:r>
            <a:r>
              <a:rPr lang="en-US" sz="857" spc="12">
                <a:solidFill>
                  <a:srgbClr val="000000"/>
                </a:solidFill>
                <a:latin typeface="Telegraf"/>
                <a:ea typeface="Telegraf"/>
                <a:cs typeface="Telegraf"/>
                <a:sym typeface="Telegraf"/>
              </a:rPr>
              <a:t>ÇİĞDEDE MAHALLESİ ULUBATLI HASAN SOKAK NO:15B SAMANDAĞ/HATAY</a:t>
            </a:r>
          </a:p>
          <a:p>
            <a:pPr algn="just">
              <a:lnSpc>
                <a:spcPts val="1200"/>
              </a:lnSpc>
            </a:pPr>
            <a:r>
              <a:rPr lang="en-US" sz="857" b="1" spc="12">
                <a:solidFill>
                  <a:srgbClr val="000000"/>
                </a:solidFill>
                <a:latin typeface="Telegraf Bold"/>
                <a:ea typeface="Telegraf Bold"/>
                <a:cs typeface="Telegraf Bold"/>
                <a:sym typeface="Telegraf Bold"/>
              </a:rPr>
              <a:t>İletişim no: </a:t>
            </a:r>
            <a:r>
              <a:rPr lang="en-US" sz="857" spc="12">
                <a:solidFill>
                  <a:srgbClr val="000000"/>
                </a:solidFill>
                <a:latin typeface="Telegraf"/>
                <a:ea typeface="Telegraf"/>
                <a:cs typeface="Telegraf"/>
                <a:sym typeface="Telegraf"/>
              </a:rPr>
              <a:t>05557379515</a:t>
            </a:r>
          </a:p>
          <a:p>
            <a:pPr algn="just">
              <a:lnSpc>
                <a:spcPts val="1200"/>
              </a:lnSpc>
            </a:pPr>
            <a:r>
              <a:rPr lang="en-US" sz="857" b="1" spc="12">
                <a:solidFill>
                  <a:srgbClr val="000000"/>
                </a:solidFill>
                <a:latin typeface="Telegraf Bold"/>
                <a:ea typeface="Telegraf Bold"/>
                <a:cs typeface="Telegraf Bold"/>
                <a:sym typeface="Telegraf Bold"/>
              </a:rPr>
              <a:t>E-posta: </a:t>
            </a:r>
            <a:r>
              <a:rPr lang="en-US" sz="857" spc="12">
                <a:solidFill>
                  <a:srgbClr val="000000"/>
                </a:solidFill>
                <a:latin typeface="Telegraf"/>
                <a:ea typeface="Telegraf"/>
                <a:cs typeface="Telegraf"/>
                <a:sym typeface="Telegraf"/>
              </a:rPr>
              <a:t>971958@meb.k12.tr</a:t>
            </a:r>
          </a:p>
          <a:p>
            <a:pPr algn="just">
              <a:lnSpc>
                <a:spcPts val="1200"/>
              </a:lnSpc>
            </a:pPr>
            <a:r>
              <a:rPr lang="en-US" sz="857" b="1" spc="12">
                <a:solidFill>
                  <a:srgbClr val="000000"/>
                </a:solidFill>
                <a:latin typeface="Telegraf Bold"/>
                <a:ea typeface="Telegraf Bold"/>
                <a:cs typeface="Telegraf Bold"/>
                <a:sym typeface="Telegraf Bold"/>
              </a:rPr>
              <a:t>WEB Adresi:</a:t>
            </a:r>
            <a:r>
              <a:rPr lang="en-US" sz="857" spc="12">
                <a:solidFill>
                  <a:srgbClr val="000000"/>
                </a:solidFill>
                <a:latin typeface="Telegraf"/>
                <a:ea typeface="Telegraf"/>
                <a:cs typeface="Telegraf"/>
                <a:sym typeface="Telegraf"/>
              </a:rPr>
              <a:t> </a:t>
            </a:r>
            <a:r>
              <a:rPr lang="en-US" sz="857" u="sng" spc="12">
                <a:solidFill>
                  <a:srgbClr val="000000"/>
                </a:solidFill>
                <a:latin typeface="Telegraf"/>
                <a:ea typeface="Telegraf"/>
                <a:cs typeface="Telegraf"/>
                <a:sym typeface="Telegraf"/>
                <a:hlinkClick r:id="rId7" tooltip="https://ademnuralmtal.meb.k12.tr/"/>
              </a:rPr>
              <a:t>https://ademnuralmtal.meb.k12.tr/</a:t>
            </a:r>
            <a:r>
              <a:rPr lang="en-US" sz="857" spc="12">
                <a:solidFill>
                  <a:srgbClr val="000000"/>
                </a:solidFill>
                <a:latin typeface="Telegraf"/>
                <a:ea typeface="Telegraf"/>
                <a:cs typeface="Telegraf"/>
                <a:sym typeface="Telegraf"/>
              </a:rPr>
              <a:t> </a:t>
            </a:r>
          </a:p>
          <a:p>
            <a:pPr marL="0" lvl="1" indent="0" algn="just">
              <a:lnSpc>
                <a:spcPts val="1200"/>
              </a:lnSpc>
              <a:spcBef>
                <a:spcPct val="0"/>
              </a:spcBef>
            </a:pPr>
            <a:endParaRPr lang="en-US" sz="857" spc="12">
              <a:solidFill>
                <a:srgbClr val="000000"/>
              </a:solidFill>
              <a:latin typeface="Telegraf"/>
              <a:ea typeface="Telegraf"/>
              <a:cs typeface="Telegraf"/>
              <a:sym typeface="Telegraf"/>
            </a:endParaRPr>
          </a:p>
        </p:txBody>
      </p:sp>
      <p:sp>
        <p:nvSpPr>
          <p:cNvPr id="41" name="TextBox 41"/>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2" name="TextBox 42"/>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43" name="TextBox 43"/>
          <p:cNvSpPr txBox="1"/>
          <p:nvPr/>
        </p:nvSpPr>
        <p:spPr>
          <a:xfrm>
            <a:off x="5459527" y="3939547"/>
            <a:ext cx="1998771" cy="2311008"/>
          </a:xfrm>
          <a:prstGeom prst="rect">
            <a:avLst/>
          </a:prstGeom>
        </p:spPr>
        <p:txBody>
          <a:bodyPr lIns="0" tIns="0" rIns="0" bIns="0" rtlCol="0" anchor="t">
            <a:spAutoFit/>
          </a:bodyPr>
          <a:lstStyle/>
          <a:p>
            <a:pPr marL="0" lvl="1" indent="0" algn="ctr">
              <a:lnSpc>
                <a:spcPts val="2086"/>
              </a:lnSpc>
            </a:pPr>
            <a:r>
              <a:rPr lang="en-US" sz="1152" spc="17">
                <a:solidFill>
                  <a:srgbClr val="000000"/>
                </a:solidFill>
                <a:latin typeface="Telegraf"/>
                <a:ea typeface="Telegraf"/>
                <a:cs typeface="Telegraf"/>
                <a:sym typeface="Telegraf"/>
              </a:rPr>
              <a:t>Okulda şu anda yürütülmekte olan bir Erasmus projesi bulunmaktadır. Her yıl TÜBİTAK, TEKNOFEST gibi etkinliklere katılım gösterilmekte, robot yarışmalarına katılım sağlanmaktadır.</a:t>
            </a:r>
          </a:p>
        </p:txBody>
      </p:sp>
      <p:sp>
        <p:nvSpPr>
          <p:cNvPr id="44" name="TextBox 44"/>
          <p:cNvSpPr txBox="1"/>
          <p:nvPr/>
        </p:nvSpPr>
        <p:spPr>
          <a:xfrm>
            <a:off x="2282832" y="8627486"/>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5" name="TextBox 45"/>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257" y="1120965"/>
            <a:ext cx="2200619" cy="2111140"/>
            <a:chOff x="0" y="0"/>
            <a:chExt cx="2934159" cy="2814854"/>
          </a:xfrm>
        </p:grpSpPr>
        <p:pic>
          <p:nvPicPr>
            <p:cNvPr id="3" name="Picture 3"/>
            <p:cNvPicPr>
              <a:picLocks noChangeAspect="1"/>
            </p:cNvPicPr>
            <p:nvPr/>
          </p:nvPicPr>
          <p:blipFill>
            <a:blip r:embed="rId2"/>
            <a:srcRect l="10910" r="10910"/>
            <a:stretch>
              <a:fillRect/>
            </a:stretch>
          </p:blipFill>
          <p:spPr>
            <a:xfrm>
              <a:off x="0" y="0"/>
              <a:ext cx="2934159"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9043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1498898"/>
            <a:chOff x="0" y="0"/>
            <a:chExt cx="2620996" cy="571009"/>
          </a:xfrm>
        </p:grpSpPr>
        <p:sp>
          <p:nvSpPr>
            <p:cNvPr id="17" name="Freeform 17"/>
            <p:cNvSpPr/>
            <p:nvPr/>
          </p:nvSpPr>
          <p:spPr>
            <a:xfrm>
              <a:off x="0" y="0"/>
              <a:ext cx="2620996" cy="571009"/>
            </a:xfrm>
            <a:custGeom>
              <a:avLst/>
              <a:gdLst/>
              <a:ahLst/>
              <a:cxnLst/>
              <a:rect l="l" t="t" r="r" b="b"/>
              <a:pathLst>
                <a:path w="2620996" h="571009">
                  <a:moveTo>
                    <a:pt x="0" y="0"/>
                  </a:moveTo>
                  <a:lnTo>
                    <a:pt x="2620996" y="0"/>
                  </a:lnTo>
                  <a:lnTo>
                    <a:pt x="2620996" y="571009"/>
                  </a:lnTo>
                  <a:lnTo>
                    <a:pt x="0" y="571009"/>
                  </a:lnTo>
                  <a:close/>
                </a:path>
              </a:pathLst>
            </a:custGeom>
            <a:solidFill>
              <a:srgbClr val="678CC1">
                <a:alpha val="58824"/>
              </a:srgbClr>
            </a:solidFill>
          </p:spPr>
        </p:sp>
        <p:sp>
          <p:nvSpPr>
            <p:cNvPr id="18" name="TextBox 18"/>
            <p:cNvSpPr txBox="1"/>
            <p:nvPr/>
          </p:nvSpPr>
          <p:spPr>
            <a:xfrm>
              <a:off x="0" y="-57150"/>
              <a:ext cx="2620996" cy="62815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341154" cy="1277108"/>
            <a:chOff x="0" y="0"/>
            <a:chExt cx="1272821" cy="486517"/>
          </a:xfrm>
        </p:grpSpPr>
        <p:sp>
          <p:nvSpPr>
            <p:cNvPr id="20" name="Freeform 20"/>
            <p:cNvSpPr/>
            <p:nvPr/>
          </p:nvSpPr>
          <p:spPr>
            <a:xfrm>
              <a:off x="0" y="0"/>
              <a:ext cx="1272821" cy="486517"/>
            </a:xfrm>
            <a:custGeom>
              <a:avLst/>
              <a:gdLst/>
              <a:ahLst/>
              <a:cxnLst/>
              <a:rect l="l" t="t" r="r" b="b"/>
              <a:pathLst>
                <a:path w="1272821" h="486517">
                  <a:moveTo>
                    <a:pt x="0" y="0"/>
                  </a:moveTo>
                  <a:lnTo>
                    <a:pt x="1272821" y="0"/>
                  </a:lnTo>
                  <a:lnTo>
                    <a:pt x="1272821" y="486517"/>
                  </a:lnTo>
                  <a:lnTo>
                    <a:pt x="0" y="486517"/>
                  </a:lnTo>
                  <a:close/>
                </a:path>
              </a:pathLst>
            </a:custGeom>
            <a:solidFill>
              <a:srgbClr val="D389E8">
                <a:alpha val="58824"/>
              </a:srgbClr>
            </a:solidFill>
          </p:spPr>
        </p:sp>
        <p:sp>
          <p:nvSpPr>
            <p:cNvPr id="21" name="TextBox 21"/>
            <p:cNvSpPr txBox="1"/>
            <p:nvPr/>
          </p:nvSpPr>
          <p:spPr>
            <a:xfrm>
              <a:off x="0" y="-38100"/>
              <a:ext cx="1272821"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45248" y="189779"/>
            <a:ext cx="7081903" cy="1236903"/>
          </a:xfrm>
          <a:prstGeom prst="rect">
            <a:avLst/>
          </a:prstGeom>
        </p:spPr>
        <p:txBody>
          <a:bodyPr lIns="0" tIns="0" rIns="0" bIns="0" rtlCol="0" anchor="t">
            <a:spAutoFit/>
          </a:bodyPr>
          <a:lstStyle/>
          <a:p>
            <a:pPr algn="ctr">
              <a:lnSpc>
                <a:spcPts val="3434"/>
              </a:lnSpc>
            </a:pPr>
            <a:r>
              <a:rPr lang="en-US" sz="2453">
                <a:solidFill>
                  <a:srgbClr val="384985"/>
                </a:solidFill>
                <a:latin typeface="Archivo Black"/>
                <a:ea typeface="Archivo Black"/>
                <a:cs typeface="Archivo Black"/>
                <a:sym typeface="Archivo Black"/>
              </a:rPr>
              <a:t>JAN VE SUPHİ BEYLUNİ ANADOLU LİSESİ</a:t>
            </a:r>
          </a:p>
          <a:p>
            <a:pPr algn="ctr">
              <a:lnSpc>
                <a:spcPts val="3014"/>
              </a:lnSpc>
            </a:pPr>
            <a:endParaRPr lang="en-US" sz="2453">
              <a:solidFill>
                <a:srgbClr val="384985"/>
              </a:solidFill>
              <a:latin typeface="Archivo Black"/>
              <a:ea typeface="Archivo Black"/>
              <a:cs typeface="Archivo Black"/>
              <a:sym typeface="Archivo Black"/>
            </a:endParaRPr>
          </a:p>
        </p:txBody>
      </p:sp>
      <p:grpSp>
        <p:nvGrpSpPr>
          <p:cNvPr id="29" name="Group 29"/>
          <p:cNvGrpSpPr/>
          <p:nvPr/>
        </p:nvGrpSpPr>
        <p:grpSpPr>
          <a:xfrm>
            <a:off x="3097291" y="1120965"/>
            <a:ext cx="2096898" cy="2111140"/>
            <a:chOff x="0" y="0"/>
            <a:chExt cx="2795865" cy="2814854"/>
          </a:xfrm>
        </p:grpSpPr>
        <p:pic>
          <p:nvPicPr>
            <p:cNvPr id="30" name="Picture 30"/>
            <p:cNvPicPr>
              <a:picLocks noChangeAspect="1"/>
            </p:cNvPicPr>
            <p:nvPr/>
          </p:nvPicPr>
          <p:blipFill>
            <a:blip r:embed="rId3"/>
            <a:srcRect l="12752" r="12752"/>
            <a:stretch>
              <a:fillRect/>
            </a:stretch>
          </p:blipFill>
          <p:spPr>
            <a:xfrm>
              <a:off x="0" y="0"/>
              <a:ext cx="2795865" cy="2814854"/>
            </a:xfrm>
            <a:prstGeom prst="rect">
              <a:avLst/>
            </a:prstGeom>
          </p:spPr>
        </p:pic>
      </p:grpSp>
      <p:grpSp>
        <p:nvGrpSpPr>
          <p:cNvPr id="31" name="Group 31"/>
          <p:cNvGrpSpPr/>
          <p:nvPr/>
        </p:nvGrpSpPr>
        <p:grpSpPr>
          <a:xfrm>
            <a:off x="5365296" y="1138668"/>
            <a:ext cx="2200619" cy="2074387"/>
            <a:chOff x="0" y="0"/>
            <a:chExt cx="2934159" cy="2765849"/>
          </a:xfrm>
        </p:grpSpPr>
        <p:pic>
          <p:nvPicPr>
            <p:cNvPr id="32" name="Picture 32"/>
            <p:cNvPicPr>
              <a:picLocks noChangeAspect="1"/>
            </p:cNvPicPr>
            <p:nvPr/>
          </p:nvPicPr>
          <p:blipFill>
            <a:blip r:embed="rId4"/>
            <a:srcRect l="10218" r="10218"/>
            <a:stretch>
              <a:fillRect/>
            </a:stretch>
          </p:blipFill>
          <p:spPr>
            <a:xfrm>
              <a:off x="0" y="0"/>
              <a:ext cx="2934159" cy="2765849"/>
            </a:xfrm>
            <a:prstGeom prst="rect">
              <a:avLst/>
            </a:prstGeom>
          </p:spPr>
        </p:pic>
      </p:grpSp>
      <p:sp>
        <p:nvSpPr>
          <p:cNvPr id="33" name="TextBox 33"/>
          <p:cNvSpPr txBox="1"/>
          <p:nvPr/>
        </p:nvSpPr>
        <p:spPr>
          <a:xfrm>
            <a:off x="801459" y="3791865"/>
            <a:ext cx="2019310" cy="3066415"/>
          </a:xfrm>
          <a:prstGeom prst="rect">
            <a:avLst/>
          </a:prstGeom>
        </p:spPr>
        <p:txBody>
          <a:bodyPr lIns="0" tIns="0" rIns="0" bIns="0" rtlCol="0" anchor="t">
            <a:spAutoFit/>
          </a:bodyPr>
          <a:lstStyle/>
          <a:p>
            <a:pPr algn="l">
              <a:lnSpc>
                <a:spcPts val="1880"/>
              </a:lnSpc>
            </a:pPr>
            <a:r>
              <a:rPr lang="en-US" sz="1000" b="1" spc="15">
                <a:solidFill>
                  <a:srgbClr val="000000"/>
                </a:solidFill>
                <a:latin typeface="Telegraf Bold"/>
                <a:ea typeface="Telegraf Bold"/>
                <a:cs typeface="Telegraf Bold"/>
                <a:sym typeface="Telegraf Bold"/>
              </a:rPr>
              <a:t>Binanın Durumu: </a:t>
            </a:r>
            <a:r>
              <a:rPr lang="en-US" sz="1000" spc="15">
                <a:solidFill>
                  <a:srgbClr val="000000"/>
                </a:solidFill>
                <a:latin typeface="Telegraf"/>
                <a:ea typeface="Telegraf"/>
                <a:cs typeface="Telegraf"/>
                <a:sym typeface="Telegraf"/>
              </a:rPr>
              <a:t>Kendi Binası</a:t>
            </a:r>
          </a:p>
          <a:p>
            <a:pPr algn="l">
              <a:lnSpc>
                <a:spcPts val="1880"/>
              </a:lnSpc>
            </a:pPr>
            <a:r>
              <a:rPr lang="en-US" sz="1000" b="1" spc="15">
                <a:solidFill>
                  <a:srgbClr val="000000"/>
                </a:solidFill>
                <a:latin typeface="Telegraf Bold"/>
                <a:ea typeface="Telegraf Bold"/>
                <a:cs typeface="Telegraf Bold"/>
                <a:sym typeface="Telegraf Bold"/>
              </a:rPr>
              <a:t>Öğrenim Şekli: </a:t>
            </a:r>
            <a:r>
              <a:rPr lang="en-US" sz="1000" spc="15">
                <a:solidFill>
                  <a:srgbClr val="000000"/>
                </a:solidFill>
                <a:latin typeface="Telegraf"/>
                <a:ea typeface="Telegraf"/>
                <a:cs typeface="Telegraf"/>
                <a:sym typeface="Telegraf"/>
              </a:rPr>
              <a:t>Tam Gün</a:t>
            </a:r>
          </a:p>
          <a:p>
            <a:pPr algn="l">
              <a:lnSpc>
                <a:spcPts val="1880"/>
              </a:lnSpc>
            </a:pPr>
            <a:r>
              <a:rPr lang="en-US" sz="1000" b="1" spc="15">
                <a:solidFill>
                  <a:srgbClr val="000000"/>
                </a:solidFill>
                <a:latin typeface="Telegraf Bold"/>
                <a:ea typeface="Telegraf Bold"/>
                <a:cs typeface="Telegraf Bold"/>
                <a:sym typeface="Telegraf Bold"/>
              </a:rPr>
              <a:t>Derslik Sayısı: </a:t>
            </a:r>
            <a:r>
              <a:rPr lang="en-US" sz="1000" spc="15">
                <a:solidFill>
                  <a:srgbClr val="000000"/>
                </a:solidFill>
                <a:latin typeface="Telegraf"/>
                <a:ea typeface="Telegraf"/>
                <a:cs typeface="Telegraf"/>
                <a:sym typeface="Telegraf"/>
              </a:rPr>
              <a:t>34</a:t>
            </a:r>
          </a:p>
          <a:p>
            <a:pPr algn="l">
              <a:lnSpc>
                <a:spcPts val="1880"/>
              </a:lnSpc>
            </a:pPr>
            <a:r>
              <a:rPr lang="en-US" sz="1000" b="1" spc="15">
                <a:solidFill>
                  <a:srgbClr val="000000"/>
                </a:solidFill>
                <a:latin typeface="Telegraf Bold"/>
                <a:ea typeface="Telegraf Bold"/>
                <a:cs typeface="Telegraf Bold"/>
                <a:sym typeface="Telegraf Bold"/>
              </a:rPr>
              <a:t>Öğretmen Sayısı:</a:t>
            </a:r>
            <a:r>
              <a:rPr lang="en-US" sz="1000" spc="15">
                <a:solidFill>
                  <a:srgbClr val="000000"/>
                </a:solidFill>
                <a:latin typeface="Telegraf"/>
                <a:ea typeface="Telegraf"/>
                <a:cs typeface="Telegraf"/>
                <a:sym typeface="Telegraf"/>
              </a:rPr>
              <a:t>67</a:t>
            </a:r>
          </a:p>
          <a:p>
            <a:pPr algn="l">
              <a:lnSpc>
                <a:spcPts val="1692"/>
              </a:lnSpc>
            </a:pPr>
            <a:r>
              <a:rPr lang="en-US" sz="900" b="1" spc="13">
                <a:solidFill>
                  <a:srgbClr val="000000"/>
                </a:solidFill>
                <a:latin typeface="Telegraf Bold"/>
                <a:ea typeface="Telegraf Bold"/>
                <a:cs typeface="Telegraf Bold"/>
                <a:sym typeface="Telegraf Bold"/>
              </a:rPr>
              <a:t>Psikolojik Danışman Normu: </a:t>
            </a:r>
            <a:r>
              <a:rPr lang="en-US" sz="900" spc="13">
                <a:solidFill>
                  <a:srgbClr val="000000"/>
                </a:solidFill>
                <a:latin typeface="Telegraf"/>
                <a:ea typeface="Telegraf"/>
                <a:cs typeface="Telegraf"/>
                <a:sym typeface="Telegraf"/>
              </a:rPr>
              <a:t>Var</a:t>
            </a:r>
          </a:p>
          <a:p>
            <a:pPr algn="just">
              <a:lnSpc>
                <a:spcPts val="1880"/>
              </a:lnSpc>
            </a:pPr>
            <a:r>
              <a:rPr lang="en-US" sz="1000" b="1" spc="15">
                <a:solidFill>
                  <a:srgbClr val="000000"/>
                </a:solidFill>
                <a:latin typeface="Telegraf Bold"/>
                <a:ea typeface="Telegraf Bold"/>
                <a:cs typeface="Telegraf Bold"/>
                <a:sym typeface="Telegraf Bold"/>
              </a:rPr>
              <a:t>Fiziki İmkanları:</a:t>
            </a:r>
            <a:r>
              <a:rPr lang="en-US" sz="1000" spc="15">
                <a:solidFill>
                  <a:srgbClr val="000000"/>
                </a:solidFill>
                <a:latin typeface="Telegraf"/>
                <a:ea typeface="Telegraf"/>
                <a:cs typeface="Telegraf"/>
                <a:sym typeface="Telegraf"/>
              </a:rPr>
              <a:t> okul bahçesi, kütüphane, yemekhane, bilgisayar laboratuvarı</a:t>
            </a:r>
          </a:p>
          <a:p>
            <a:pPr algn="just">
              <a:lnSpc>
                <a:spcPts val="1880"/>
              </a:lnSpc>
            </a:pPr>
            <a:r>
              <a:rPr lang="en-US" sz="1000" b="1" spc="15">
                <a:solidFill>
                  <a:srgbClr val="000000"/>
                </a:solidFill>
                <a:latin typeface="Telegraf Bold"/>
                <a:ea typeface="Telegraf Bold"/>
                <a:cs typeface="Telegraf Bold"/>
                <a:sym typeface="Telegraf Bold"/>
              </a:rPr>
              <a:t>Ulaşım: </a:t>
            </a:r>
            <a:r>
              <a:rPr lang="en-US" sz="1000" spc="15">
                <a:solidFill>
                  <a:srgbClr val="000000"/>
                </a:solidFill>
                <a:latin typeface="Telegraf"/>
                <a:ea typeface="Telegraf"/>
                <a:cs typeface="Telegraf"/>
                <a:sym typeface="Telegraf"/>
              </a:rPr>
              <a:t>Anlaşmalı servislerle ulaşım sağlanmaktadır.</a:t>
            </a:r>
          </a:p>
          <a:p>
            <a:pPr algn="l">
              <a:lnSpc>
                <a:spcPts val="1880"/>
              </a:lnSpc>
            </a:pPr>
            <a:endParaRPr lang="en-US" sz="1000" spc="15">
              <a:solidFill>
                <a:srgbClr val="000000"/>
              </a:solidFill>
              <a:latin typeface="Telegraf"/>
              <a:ea typeface="Telegraf"/>
              <a:cs typeface="Telegraf"/>
              <a:sym typeface="Telegraf"/>
            </a:endParaRPr>
          </a:p>
          <a:p>
            <a:pPr algn="l">
              <a:lnSpc>
                <a:spcPts val="1880"/>
              </a:lnSpc>
            </a:pPr>
            <a:endParaRPr lang="en-US" sz="1000" spc="15">
              <a:solidFill>
                <a:srgbClr val="000000"/>
              </a:solidFill>
              <a:latin typeface="Telegraf"/>
              <a:ea typeface="Telegraf"/>
              <a:cs typeface="Telegraf"/>
              <a:sym typeface="Telegraf"/>
            </a:endParaRPr>
          </a:p>
          <a:p>
            <a:pPr marL="0" lvl="1" indent="0" algn="just">
              <a:lnSpc>
                <a:spcPts val="1880"/>
              </a:lnSpc>
            </a:pPr>
            <a:endParaRPr lang="en-US" sz="1000" spc="15">
              <a:solidFill>
                <a:srgbClr val="000000"/>
              </a:solidFill>
              <a:latin typeface="Telegraf"/>
              <a:ea typeface="Telegraf"/>
              <a:cs typeface="Telegraf"/>
              <a:sym typeface="Telegraf"/>
            </a:endParaRPr>
          </a:p>
        </p:txBody>
      </p:sp>
      <p:sp>
        <p:nvSpPr>
          <p:cNvPr id="34" name="TextBox 34"/>
          <p:cNvSpPr txBox="1"/>
          <p:nvPr/>
        </p:nvSpPr>
        <p:spPr>
          <a:xfrm>
            <a:off x="884101" y="6810654"/>
            <a:ext cx="6527934" cy="1203894"/>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Merkezi konumda olması, kadromuzun genç ve dinamik yapısı, rehberlik hizmetlerinin aktif olması, yapıcı bir disiplin anlayışı olması tercih edilme sebepleri arasındadır.</a:t>
            </a:r>
          </a:p>
          <a:p>
            <a:pPr algn="just">
              <a:lnSpc>
                <a:spcPts val="1893"/>
              </a:lnSpc>
            </a:pPr>
            <a:endParaRPr lang="en-US" sz="1352" spc="20">
              <a:solidFill>
                <a:srgbClr val="000000"/>
              </a:solidFill>
              <a:latin typeface="Telegraf"/>
              <a:ea typeface="Telegraf"/>
              <a:cs typeface="Telegraf"/>
              <a:sym typeface="Telegraf"/>
            </a:endParaRPr>
          </a:p>
          <a:p>
            <a:pPr marL="0" lvl="1" indent="0" algn="just">
              <a:lnSpc>
                <a:spcPts val="1893"/>
              </a:lnSpc>
              <a:spcBef>
                <a:spcPct val="0"/>
              </a:spcBef>
            </a:pPr>
            <a:endParaRPr lang="en-US" sz="1352" spc="20">
              <a:solidFill>
                <a:srgbClr val="000000"/>
              </a:solidFill>
              <a:latin typeface="Telegraf"/>
              <a:ea typeface="Telegraf"/>
              <a:cs typeface="Telegraf"/>
              <a:sym typeface="Telegraf"/>
            </a:endParaRPr>
          </a:p>
        </p:txBody>
      </p:sp>
      <p:sp>
        <p:nvSpPr>
          <p:cNvPr id="35" name="TextBox 35"/>
          <p:cNvSpPr txBox="1"/>
          <p:nvPr/>
        </p:nvSpPr>
        <p:spPr>
          <a:xfrm>
            <a:off x="3138002" y="3846073"/>
            <a:ext cx="2007247" cy="2545014"/>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 </a:t>
            </a:r>
            <a:r>
              <a:rPr lang="en-US" sz="1052" spc="15">
                <a:solidFill>
                  <a:srgbClr val="000000"/>
                </a:solidFill>
                <a:latin typeface="Telegraf"/>
                <a:ea typeface="Telegraf"/>
                <a:cs typeface="Telegraf"/>
                <a:sym typeface="Telegraf"/>
              </a:rPr>
              <a:t>İngilizce, Almanca Fransızca</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Bölümler: </a:t>
            </a:r>
            <a:r>
              <a:rPr lang="en-US" sz="1052" spc="15">
                <a:solidFill>
                  <a:srgbClr val="000000"/>
                </a:solidFill>
                <a:latin typeface="Telegraf"/>
                <a:ea typeface="Telegraf"/>
                <a:cs typeface="Telegraf"/>
                <a:sym typeface="Telegraf"/>
              </a:rPr>
              <a:t>Sayısal ve Eşit Ağırlık</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Yerleştirmeye Esas Puan Türü: </a:t>
            </a:r>
            <a:r>
              <a:rPr lang="en-US" sz="1052" spc="15">
                <a:solidFill>
                  <a:srgbClr val="000000"/>
                </a:solidFill>
                <a:latin typeface="Telegraf"/>
                <a:ea typeface="Telegraf"/>
                <a:cs typeface="Telegraf"/>
                <a:sym typeface="Telegraf"/>
              </a:rPr>
              <a:t>Yerel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Yerleşen Son Öğrencinin Puanı: </a:t>
            </a:r>
            <a:r>
              <a:rPr lang="en-US" sz="1052" spc="15">
                <a:solidFill>
                  <a:srgbClr val="000000"/>
                </a:solidFill>
                <a:latin typeface="Telegraf"/>
                <a:ea typeface="Telegraf"/>
                <a:cs typeface="Telegraf"/>
                <a:sym typeface="Telegraf"/>
              </a:rPr>
              <a:t>81.175</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Kontenjan: ?</a:t>
            </a:r>
          </a:p>
          <a:p>
            <a:pPr marL="0" lvl="1" indent="0" algn="l">
              <a:lnSpc>
                <a:spcPts val="1473"/>
              </a:lnSpc>
              <a:spcBef>
                <a:spcPct val="0"/>
              </a:spcBef>
            </a:pPr>
            <a:endParaRPr lang="en-US" sz="1052" b="1" spc="15">
              <a:solidFill>
                <a:srgbClr val="000000"/>
              </a:solidFill>
              <a:latin typeface="Telegraf Bold"/>
              <a:ea typeface="Telegraf Bold"/>
              <a:cs typeface="Telegraf Bold"/>
              <a:sym typeface="Telegraf Bold"/>
            </a:endParaRPr>
          </a:p>
        </p:txBody>
      </p:sp>
      <p:sp>
        <p:nvSpPr>
          <p:cNvPr id="36" name="Freeform 36"/>
          <p:cNvSpPr/>
          <p:nvPr/>
        </p:nvSpPr>
        <p:spPr>
          <a:xfrm>
            <a:off x="611197" y="6391087"/>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rot="-10800000">
            <a:off x="6923788" y="7275429"/>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TextBox 38"/>
          <p:cNvSpPr txBox="1"/>
          <p:nvPr/>
        </p:nvSpPr>
        <p:spPr>
          <a:xfrm>
            <a:off x="777240" y="3499738"/>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9" name="TextBox 39"/>
          <p:cNvSpPr txBox="1"/>
          <p:nvPr/>
        </p:nvSpPr>
        <p:spPr>
          <a:xfrm>
            <a:off x="2097496" y="6430324"/>
            <a:ext cx="4163386" cy="262774"/>
          </a:xfrm>
          <a:prstGeom prst="rect">
            <a:avLst/>
          </a:prstGeom>
        </p:spPr>
        <p:txBody>
          <a:bodyPr lIns="0" tIns="0" rIns="0" bIns="0" rtlCol="0" anchor="t">
            <a:spAutoFit/>
          </a:bodyPr>
          <a:lstStyle/>
          <a:p>
            <a:pPr algn="ctr">
              <a:lnSpc>
                <a:spcPts val="1973"/>
              </a:lnSpc>
              <a:spcBef>
                <a:spcPct val="0"/>
              </a:spcBef>
            </a:pPr>
            <a:r>
              <a:rPr lang="en-US" sz="1409" b="1">
                <a:solidFill>
                  <a:srgbClr val="FFFFFF"/>
                </a:solidFill>
                <a:latin typeface="Telegraf Bold"/>
                <a:ea typeface="Telegraf Bold"/>
                <a:cs typeface="Telegraf Bold"/>
                <a:sym typeface="Telegraf Bold"/>
              </a:rPr>
              <a:t>BU OKULU NEDEN TERCİH ETMELİSİNİZ?</a:t>
            </a:r>
          </a:p>
        </p:txBody>
      </p:sp>
      <p:sp>
        <p:nvSpPr>
          <p:cNvPr id="40" name="TextBox 40"/>
          <p:cNvSpPr txBox="1"/>
          <p:nvPr/>
        </p:nvSpPr>
        <p:spPr>
          <a:xfrm>
            <a:off x="2282832" y="8725027"/>
            <a:ext cx="3190825" cy="1231711"/>
          </a:xfrm>
          <a:prstGeom prst="rect">
            <a:avLst/>
          </a:prstGeom>
        </p:spPr>
        <p:txBody>
          <a:bodyPr lIns="0" tIns="0" rIns="0" bIns="0" rtlCol="0" anchor="t">
            <a:spAutoFit/>
          </a:bodyPr>
          <a:lstStyle/>
          <a:p>
            <a:pPr algn="just">
              <a:lnSpc>
                <a:spcPts val="1480"/>
              </a:lnSpc>
            </a:pPr>
            <a:r>
              <a:rPr lang="en-US" sz="1057" b="1" spc="15">
                <a:solidFill>
                  <a:srgbClr val="000000"/>
                </a:solidFill>
                <a:latin typeface="Telegraf Bold"/>
                <a:ea typeface="Telegraf Bold"/>
                <a:cs typeface="Telegraf Bold"/>
                <a:sym typeface="Telegraf Bold"/>
              </a:rPr>
              <a:t>Adres: </a:t>
            </a:r>
            <a:r>
              <a:rPr lang="en-US" sz="1057" spc="15">
                <a:solidFill>
                  <a:srgbClr val="000000"/>
                </a:solidFill>
                <a:latin typeface="Telegraf"/>
                <a:ea typeface="Telegraf"/>
                <a:cs typeface="Telegraf"/>
                <a:sym typeface="Telegraf"/>
              </a:rPr>
              <a:t>Cemal Gürsel mah. İngiliz okulu cad. No.62 Samandağ/ Hatay</a:t>
            </a:r>
          </a:p>
          <a:p>
            <a:pPr algn="just">
              <a:lnSpc>
                <a:spcPts val="1480"/>
              </a:lnSpc>
            </a:pPr>
            <a:r>
              <a:rPr lang="en-US" sz="1057" b="1" spc="15">
                <a:solidFill>
                  <a:srgbClr val="000000"/>
                </a:solidFill>
                <a:latin typeface="Telegraf Bold"/>
                <a:ea typeface="Telegraf Bold"/>
                <a:cs typeface="Telegraf Bold"/>
                <a:sym typeface="Telegraf Bold"/>
              </a:rPr>
              <a:t>İletişim no:</a:t>
            </a:r>
            <a:r>
              <a:rPr lang="en-US" sz="1057" spc="15">
                <a:solidFill>
                  <a:srgbClr val="000000"/>
                </a:solidFill>
                <a:latin typeface="Telegraf"/>
                <a:ea typeface="Telegraf"/>
                <a:cs typeface="Telegraf"/>
                <a:sym typeface="Telegraf"/>
              </a:rPr>
              <a:t> 03265120643</a:t>
            </a:r>
          </a:p>
          <a:p>
            <a:pPr algn="just">
              <a:lnSpc>
                <a:spcPts val="1480"/>
              </a:lnSpc>
            </a:pPr>
            <a:r>
              <a:rPr lang="en-US" sz="1057" b="1" spc="15">
                <a:solidFill>
                  <a:srgbClr val="000000"/>
                </a:solidFill>
                <a:latin typeface="Telegraf Bold"/>
                <a:ea typeface="Telegraf Bold"/>
                <a:cs typeface="Telegraf Bold"/>
                <a:sym typeface="Telegraf Bold"/>
              </a:rPr>
              <a:t>E-posta: </a:t>
            </a:r>
            <a:r>
              <a:rPr lang="en-US" sz="1057" spc="15">
                <a:solidFill>
                  <a:srgbClr val="000000"/>
                </a:solidFill>
                <a:latin typeface="Telegraf"/>
                <a:ea typeface="Telegraf"/>
                <a:cs typeface="Telegraf"/>
                <a:sym typeface="Telegraf"/>
              </a:rPr>
              <a:t>750851@meb.k12.tr</a:t>
            </a:r>
          </a:p>
          <a:p>
            <a:pPr algn="just">
              <a:lnSpc>
                <a:spcPts val="1480"/>
              </a:lnSpc>
            </a:pPr>
            <a:r>
              <a:rPr lang="en-US" sz="1057" b="1" spc="15">
                <a:solidFill>
                  <a:srgbClr val="000000"/>
                </a:solidFill>
                <a:latin typeface="Telegraf Bold"/>
                <a:ea typeface="Telegraf Bold"/>
                <a:cs typeface="Telegraf Bold"/>
                <a:sym typeface="Telegraf Bold"/>
              </a:rPr>
              <a:t>WEB Adresi: </a:t>
            </a:r>
            <a:r>
              <a:rPr lang="en-US" sz="1057" spc="15">
                <a:solidFill>
                  <a:srgbClr val="000000"/>
                </a:solidFill>
                <a:latin typeface="Telegraf"/>
                <a:ea typeface="Telegraf"/>
                <a:cs typeface="Telegraf"/>
                <a:sym typeface="Telegraf"/>
              </a:rPr>
              <a:t>jsbal.meb.k12.tr </a:t>
            </a:r>
          </a:p>
          <a:p>
            <a:pPr algn="just">
              <a:lnSpc>
                <a:spcPts val="1340"/>
              </a:lnSpc>
            </a:pPr>
            <a:endParaRPr lang="en-US" sz="1057" spc="15">
              <a:solidFill>
                <a:srgbClr val="000000"/>
              </a:solidFill>
              <a:latin typeface="Telegraf"/>
              <a:ea typeface="Telegraf"/>
              <a:cs typeface="Telegraf"/>
              <a:sym typeface="Telegraf"/>
            </a:endParaRPr>
          </a:p>
          <a:p>
            <a:pPr marL="0" lvl="1" indent="0" algn="just">
              <a:lnSpc>
                <a:spcPts val="1340"/>
              </a:lnSpc>
              <a:spcBef>
                <a:spcPct val="0"/>
              </a:spcBef>
            </a:pPr>
            <a:endParaRPr lang="en-US" sz="1057" spc="15">
              <a:solidFill>
                <a:srgbClr val="000000"/>
              </a:solidFill>
              <a:latin typeface="Telegraf"/>
              <a:ea typeface="Telegraf"/>
              <a:cs typeface="Telegraf"/>
              <a:sym typeface="Telegraf"/>
            </a:endParaRPr>
          </a:p>
        </p:txBody>
      </p:sp>
      <p:sp>
        <p:nvSpPr>
          <p:cNvPr id="41" name="TextBox 41"/>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2" name="TextBox 42"/>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43" name="TextBox 43"/>
          <p:cNvSpPr txBox="1"/>
          <p:nvPr/>
        </p:nvSpPr>
        <p:spPr>
          <a:xfrm>
            <a:off x="5413265" y="4154871"/>
            <a:ext cx="1998771" cy="87432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Sportif ve kültürel faaliyetlere katılım sağlanmaktadır.</a:t>
            </a:r>
          </a:p>
          <a:p>
            <a:pPr marL="0" lvl="1" indent="0" algn="ctr">
              <a:lnSpc>
                <a:spcPts val="1613"/>
              </a:lnSpc>
              <a:spcBef>
                <a:spcPct val="0"/>
              </a:spcBef>
            </a:pPr>
            <a:endParaRPr lang="en-US" sz="1252" spc="18">
              <a:solidFill>
                <a:srgbClr val="000000"/>
              </a:solidFill>
              <a:latin typeface="Telegraf"/>
              <a:ea typeface="Telegraf"/>
              <a:cs typeface="Telegraf"/>
              <a:sym typeface="Telegraf"/>
            </a:endParaRPr>
          </a:p>
        </p:txBody>
      </p:sp>
      <p:sp>
        <p:nvSpPr>
          <p:cNvPr id="44" name="TextBox 44"/>
          <p:cNvSpPr txBox="1"/>
          <p:nvPr/>
        </p:nvSpPr>
        <p:spPr>
          <a:xfrm>
            <a:off x="2266922" y="8398886"/>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5" name="TextBox 45"/>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80433" y="1111440"/>
            <a:ext cx="3411535" cy="2111140"/>
            <a:chOff x="0" y="0"/>
            <a:chExt cx="4548713" cy="2814854"/>
          </a:xfrm>
        </p:grpSpPr>
        <p:pic>
          <p:nvPicPr>
            <p:cNvPr id="3" name="Picture 3"/>
            <p:cNvPicPr>
              <a:picLocks noChangeAspect="1"/>
            </p:cNvPicPr>
            <p:nvPr/>
          </p:nvPicPr>
          <p:blipFill>
            <a:blip r:embed="rId2"/>
            <a:srcRect t="8745" b="8745"/>
            <a:stretch>
              <a:fillRect/>
            </a:stretch>
          </p:blipFill>
          <p:spPr>
            <a:xfrm>
              <a:off x="0" y="0"/>
              <a:ext cx="4548713"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72464" y="6678123"/>
            <a:ext cx="6880115" cy="1498898"/>
            <a:chOff x="0" y="0"/>
            <a:chExt cx="2620996" cy="571009"/>
          </a:xfrm>
        </p:grpSpPr>
        <p:sp>
          <p:nvSpPr>
            <p:cNvPr id="17" name="Freeform 17"/>
            <p:cNvSpPr/>
            <p:nvPr/>
          </p:nvSpPr>
          <p:spPr>
            <a:xfrm>
              <a:off x="0" y="0"/>
              <a:ext cx="2620996" cy="571009"/>
            </a:xfrm>
            <a:custGeom>
              <a:avLst/>
              <a:gdLst/>
              <a:ahLst/>
              <a:cxnLst/>
              <a:rect l="l" t="t" r="r" b="b"/>
              <a:pathLst>
                <a:path w="2620996" h="571009">
                  <a:moveTo>
                    <a:pt x="0" y="0"/>
                  </a:moveTo>
                  <a:lnTo>
                    <a:pt x="2620996" y="0"/>
                  </a:lnTo>
                  <a:lnTo>
                    <a:pt x="2620996" y="571009"/>
                  </a:lnTo>
                  <a:lnTo>
                    <a:pt x="0" y="571009"/>
                  </a:lnTo>
                  <a:close/>
                </a:path>
              </a:pathLst>
            </a:custGeom>
            <a:solidFill>
              <a:srgbClr val="678CC1">
                <a:alpha val="58824"/>
              </a:srgbClr>
            </a:solidFill>
          </p:spPr>
        </p:sp>
        <p:sp>
          <p:nvSpPr>
            <p:cNvPr id="18" name="TextBox 18"/>
            <p:cNvSpPr txBox="1"/>
            <p:nvPr/>
          </p:nvSpPr>
          <p:spPr>
            <a:xfrm>
              <a:off x="0" y="-57150"/>
              <a:ext cx="2620996" cy="62815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341154" cy="1277108"/>
            <a:chOff x="0" y="0"/>
            <a:chExt cx="1272821" cy="486517"/>
          </a:xfrm>
        </p:grpSpPr>
        <p:sp>
          <p:nvSpPr>
            <p:cNvPr id="20" name="Freeform 20"/>
            <p:cNvSpPr/>
            <p:nvPr/>
          </p:nvSpPr>
          <p:spPr>
            <a:xfrm>
              <a:off x="0" y="0"/>
              <a:ext cx="1272821" cy="486517"/>
            </a:xfrm>
            <a:custGeom>
              <a:avLst/>
              <a:gdLst/>
              <a:ahLst/>
              <a:cxnLst/>
              <a:rect l="l" t="t" r="r" b="b"/>
              <a:pathLst>
                <a:path w="1272821" h="486517">
                  <a:moveTo>
                    <a:pt x="0" y="0"/>
                  </a:moveTo>
                  <a:lnTo>
                    <a:pt x="1272821" y="0"/>
                  </a:lnTo>
                  <a:lnTo>
                    <a:pt x="1272821" y="486517"/>
                  </a:lnTo>
                  <a:lnTo>
                    <a:pt x="0" y="486517"/>
                  </a:lnTo>
                  <a:close/>
                </a:path>
              </a:pathLst>
            </a:custGeom>
            <a:solidFill>
              <a:srgbClr val="D389E8">
                <a:alpha val="58824"/>
              </a:srgbClr>
            </a:solidFill>
          </p:spPr>
        </p:sp>
        <p:sp>
          <p:nvSpPr>
            <p:cNvPr id="21" name="TextBox 21"/>
            <p:cNvSpPr txBox="1"/>
            <p:nvPr/>
          </p:nvSpPr>
          <p:spPr>
            <a:xfrm>
              <a:off x="0" y="-38100"/>
              <a:ext cx="1272821"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777240" y="3493347"/>
            <a:ext cx="2014954" cy="3212367"/>
          </a:xfrm>
          <a:prstGeom prst="rect">
            <a:avLst/>
          </a:prstGeom>
        </p:spPr>
        <p:txBody>
          <a:bodyPr lIns="0" tIns="0" rIns="0" bIns="0" rtlCol="0" anchor="t">
            <a:spAutoFit/>
          </a:bodyPr>
          <a:lstStyle/>
          <a:p>
            <a:pPr algn="l">
              <a:lnSpc>
                <a:spcPts val="1438"/>
              </a:lnSpc>
            </a:pPr>
            <a:endParaRPr/>
          </a:p>
          <a:p>
            <a:pPr algn="just">
              <a:lnSpc>
                <a:spcPts val="1438"/>
              </a:lnSpc>
            </a:pPr>
            <a:r>
              <a:rPr lang="en-US" sz="952" b="1" spc="14">
                <a:solidFill>
                  <a:srgbClr val="000000"/>
                </a:solidFill>
                <a:latin typeface="Telegraf Bold"/>
                <a:ea typeface="Telegraf Bold"/>
                <a:cs typeface="Telegraf Bold"/>
                <a:sym typeface="Telegraf Bold"/>
              </a:rPr>
              <a:t>Binanın Durumu: </a:t>
            </a:r>
            <a:r>
              <a:rPr lang="en-US" sz="952" spc="14">
                <a:solidFill>
                  <a:srgbClr val="000000"/>
                </a:solidFill>
                <a:latin typeface="Telegraf"/>
                <a:ea typeface="Telegraf"/>
                <a:cs typeface="Telegraf"/>
                <a:sym typeface="Telegraf"/>
              </a:rPr>
              <a:t>Kendi Binasında</a:t>
            </a:r>
          </a:p>
          <a:p>
            <a:pPr algn="just">
              <a:lnSpc>
                <a:spcPts val="1438"/>
              </a:lnSpc>
            </a:pPr>
            <a:r>
              <a:rPr lang="en-US" sz="952" b="1" spc="14">
                <a:solidFill>
                  <a:srgbClr val="000000"/>
                </a:solidFill>
                <a:latin typeface="Telegraf Bold"/>
                <a:ea typeface="Telegraf Bold"/>
                <a:cs typeface="Telegraf Bold"/>
                <a:sym typeface="Telegraf Bold"/>
              </a:rPr>
              <a:t>Öğrenim Şekli: </a:t>
            </a:r>
            <a:r>
              <a:rPr lang="en-US" sz="952" spc="14">
                <a:solidFill>
                  <a:srgbClr val="000000"/>
                </a:solidFill>
                <a:latin typeface="Telegraf"/>
                <a:ea typeface="Telegraf"/>
                <a:cs typeface="Telegraf"/>
                <a:sym typeface="Telegraf"/>
              </a:rPr>
              <a:t>Tam Gün</a:t>
            </a:r>
          </a:p>
          <a:p>
            <a:pPr algn="just">
              <a:lnSpc>
                <a:spcPts val="1438"/>
              </a:lnSpc>
            </a:pPr>
            <a:r>
              <a:rPr lang="en-US" sz="952" b="1" spc="14">
                <a:solidFill>
                  <a:srgbClr val="000000"/>
                </a:solidFill>
                <a:latin typeface="Telegraf Bold"/>
                <a:ea typeface="Telegraf Bold"/>
                <a:cs typeface="Telegraf Bold"/>
                <a:sym typeface="Telegraf Bold"/>
              </a:rPr>
              <a:t>Derslik Sayısı: </a:t>
            </a:r>
            <a:r>
              <a:rPr lang="en-US" sz="952" spc="14">
                <a:solidFill>
                  <a:srgbClr val="000000"/>
                </a:solidFill>
                <a:latin typeface="Telegraf"/>
                <a:ea typeface="Telegraf"/>
                <a:cs typeface="Telegraf"/>
                <a:sym typeface="Telegraf"/>
              </a:rPr>
              <a:t>40</a:t>
            </a:r>
          </a:p>
          <a:p>
            <a:pPr algn="just">
              <a:lnSpc>
                <a:spcPts val="1438"/>
              </a:lnSpc>
            </a:pPr>
            <a:r>
              <a:rPr lang="en-US" sz="952" b="1" spc="14">
                <a:solidFill>
                  <a:srgbClr val="000000"/>
                </a:solidFill>
                <a:latin typeface="Telegraf Bold"/>
                <a:ea typeface="Telegraf Bold"/>
                <a:cs typeface="Telegraf Bold"/>
                <a:sym typeface="Telegraf Bold"/>
              </a:rPr>
              <a:t>Öğretmen Sayısı:</a:t>
            </a:r>
            <a:r>
              <a:rPr lang="en-US" sz="952" spc="14">
                <a:solidFill>
                  <a:srgbClr val="000000"/>
                </a:solidFill>
                <a:latin typeface="Telegraf"/>
                <a:ea typeface="Telegraf"/>
                <a:cs typeface="Telegraf"/>
                <a:sym typeface="Telegraf"/>
              </a:rPr>
              <a:t> 72</a:t>
            </a:r>
          </a:p>
          <a:p>
            <a:pPr algn="just">
              <a:lnSpc>
                <a:spcPts val="1438"/>
              </a:lnSpc>
            </a:pPr>
            <a:r>
              <a:rPr lang="en-US" sz="952" b="1" spc="14">
                <a:solidFill>
                  <a:srgbClr val="000000"/>
                </a:solidFill>
                <a:latin typeface="Telegraf Bold"/>
                <a:ea typeface="Telegraf Bold"/>
                <a:cs typeface="Telegraf Bold"/>
                <a:sym typeface="Telegraf Bold"/>
              </a:rPr>
              <a:t>Psikolojik Danışman Normu: </a:t>
            </a:r>
            <a:r>
              <a:rPr lang="en-US" sz="952" spc="14">
                <a:solidFill>
                  <a:srgbClr val="000000"/>
                </a:solidFill>
                <a:latin typeface="Telegraf"/>
                <a:ea typeface="Telegraf"/>
                <a:cs typeface="Telegraf"/>
                <a:sym typeface="Telegraf"/>
              </a:rPr>
              <a:t>Var</a:t>
            </a:r>
          </a:p>
          <a:p>
            <a:pPr algn="just">
              <a:lnSpc>
                <a:spcPts val="1438"/>
              </a:lnSpc>
            </a:pPr>
            <a:endParaRPr lang="en-US" sz="952" spc="14">
              <a:solidFill>
                <a:srgbClr val="000000"/>
              </a:solidFill>
              <a:latin typeface="Telegraf"/>
              <a:ea typeface="Telegraf"/>
              <a:cs typeface="Telegraf"/>
              <a:sym typeface="Telegraf"/>
            </a:endParaRPr>
          </a:p>
          <a:p>
            <a:pPr algn="just">
              <a:lnSpc>
                <a:spcPts val="1438"/>
              </a:lnSpc>
            </a:pPr>
            <a:r>
              <a:rPr lang="en-US" sz="952" b="1" spc="14">
                <a:solidFill>
                  <a:srgbClr val="000000"/>
                </a:solidFill>
                <a:latin typeface="Telegraf Bold"/>
                <a:ea typeface="Telegraf Bold"/>
                <a:cs typeface="Telegraf Bold"/>
                <a:sym typeface="Telegraf Bold"/>
              </a:rPr>
              <a:t>Fiziki İmkanları: </a:t>
            </a:r>
            <a:r>
              <a:rPr lang="en-US" sz="952" spc="14">
                <a:solidFill>
                  <a:srgbClr val="000000"/>
                </a:solidFill>
                <a:latin typeface="Telegraf"/>
                <a:ea typeface="Telegraf"/>
                <a:cs typeface="Telegraf"/>
                <a:sym typeface="Telegraf"/>
              </a:rPr>
              <a:t>Okul bahçesi, kütüphane, spor salonu, yemekhane, Fizik/ Kimya laboratuvarı, bilgisayar laboratuvarı bulunmaktadır.</a:t>
            </a:r>
          </a:p>
          <a:p>
            <a:pPr algn="just">
              <a:lnSpc>
                <a:spcPts val="1438"/>
              </a:lnSpc>
            </a:pPr>
            <a:endParaRPr lang="en-US" sz="952" spc="14">
              <a:solidFill>
                <a:srgbClr val="000000"/>
              </a:solidFill>
              <a:latin typeface="Telegraf"/>
              <a:ea typeface="Telegraf"/>
              <a:cs typeface="Telegraf"/>
              <a:sym typeface="Telegraf"/>
            </a:endParaRPr>
          </a:p>
          <a:p>
            <a:pPr algn="just">
              <a:lnSpc>
                <a:spcPts val="1438"/>
              </a:lnSpc>
            </a:pPr>
            <a:r>
              <a:rPr lang="en-US" sz="952" b="1" spc="14">
                <a:solidFill>
                  <a:srgbClr val="000000"/>
                </a:solidFill>
                <a:latin typeface="Telegraf Bold"/>
                <a:ea typeface="Telegraf Bold"/>
                <a:cs typeface="Telegraf Bold"/>
                <a:sym typeface="Telegraf Bold"/>
              </a:rPr>
              <a:t>Ulaşım: </a:t>
            </a:r>
            <a:r>
              <a:rPr lang="en-US" sz="952" spc="14">
                <a:solidFill>
                  <a:srgbClr val="000000"/>
                </a:solidFill>
                <a:latin typeface="Telegraf"/>
                <a:ea typeface="Telegraf"/>
                <a:cs typeface="Telegraf"/>
                <a:sym typeface="Telegraf"/>
              </a:rPr>
              <a:t>Toplu Taşımayla sağlanmaktadır.</a:t>
            </a:r>
          </a:p>
          <a:p>
            <a:pPr algn="l">
              <a:lnSpc>
                <a:spcPts val="1589"/>
              </a:lnSpc>
            </a:pPr>
            <a:endParaRPr lang="en-US" sz="952" spc="14">
              <a:solidFill>
                <a:srgbClr val="000000"/>
              </a:solidFill>
              <a:latin typeface="Telegraf"/>
              <a:ea typeface="Telegraf"/>
              <a:cs typeface="Telegraf"/>
              <a:sym typeface="Telegraf"/>
            </a:endParaRPr>
          </a:p>
          <a:p>
            <a:pPr algn="just">
              <a:lnSpc>
                <a:spcPts val="1193"/>
              </a:lnSpc>
            </a:pPr>
            <a:endParaRPr lang="en-US" sz="952" spc="14">
              <a:solidFill>
                <a:srgbClr val="000000"/>
              </a:solidFill>
              <a:latin typeface="Telegraf"/>
              <a:ea typeface="Telegraf"/>
              <a:cs typeface="Telegraf"/>
              <a:sym typeface="Telegraf"/>
            </a:endParaRPr>
          </a:p>
          <a:p>
            <a:pPr marL="0" lvl="1" indent="0" algn="just">
              <a:lnSpc>
                <a:spcPts val="1193"/>
              </a:lnSpc>
              <a:spcBef>
                <a:spcPct val="0"/>
              </a:spcBef>
            </a:pPr>
            <a:endParaRPr lang="en-US" sz="952" spc="14">
              <a:solidFill>
                <a:srgbClr val="000000"/>
              </a:solidFill>
              <a:latin typeface="Telegraf"/>
              <a:ea typeface="Telegraf"/>
              <a:cs typeface="Telegraf"/>
              <a:sym typeface="Telegraf"/>
            </a:endParaRPr>
          </a:p>
        </p:txBody>
      </p:sp>
      <p:sp>
        <p:nvSpPr>
          <p:cNvPr id="29" name="TextBox 29"/>
          <p:cNvSpPr txBox="1"/>
          <p:nvPr/>
        </p:nvSpPr>
        <p:spPr>
          <a:xfrm>
            <a:off x="937382" y="7102025"/>
            <a:ext cx="6350278" cy="965769"/>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Ulaşımının kolay olması, fiziki imkanlarının yeterli olması sebebiyle bu okulu tercih edebilirsiniz.</a:t>
            </a:r>
          </a:p>
          <a:p>
            <a:pPr algn="just">
              <a:lnSpc>
                <a:spcPts val="1893"/>
              </a:lnSpc>
            </a:pPr>
            <a:endParaRPr lang="en-US" sz="1352" spc="20">
              <a:solidFill>
                <a:srgbClr val="000000"/>
              </a:solidFill>
              <a:latin typeface="Telegraf"/>
              <a:ea typeface="Telegraf"/>
              <a:cs typeface="Telegraf"/>
              <a:sym typeface="Telegraf"/>
            </a:endParaRPr>
          </a:p>
          <a:p>
            <a:pPr marL="0" lvl="1" indent="0" algn="just">
              <a:lnSpc>
                <a:spcPts val="1893"/>
              </a:lnSpc>
              <a:spcBef>
                <a:spcPct val="0"/>
              </a:spcBef>
            </a:pPr>
            <a:endParaRPr lang="en-US" sz="1352" spc="20">
              <a:solidFill>
                <a:srgbClr val="000000"/>
              </a:solidFill>
              <a:latin typeface="Telegraf"/>
              <a:ea typeface="Telegraf"/>
              <a:cs typeface="Telegraf"/>
              <a:sym typeface="Telegraf"/>
            </a:endParaRPr>
          </a:p>
        </p:txBody>
      </p:sp>
      <p:sp>
        <p:nvSpPr>
          <p:cNvPr id="30" name="Freeform 30"/>
          <p:cNvSpPr/>
          <p:nvPr/>
        </p:nvSpPr>
        <p:spPr>
          <a:xfrm>
            <a:off x="573510" y="656621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31"/>
          <p:cNvSpPr/>
          <p:nvPr/>
        </p:nvSpPr>
        <p:spPr>
          <a:xfrm rot="-10800000">
            <a:off x="6923788" y="7442600"/>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TextBox 32"/>
          <p:cNvSpPr txBox="1"/>
          <p:nvPr/>
        </p:nvSpPr>
        <p:spPr>
          <a:xfrm>
            <a:off x="345248" y="199656"/>
            <a:ext cx="7081903" cy="816533"/>
          </a:xfrm>
          <a:prstGeom prst="rect">
            <a:avLst/>
          </a:prstGeom>
        </p:spPr>
        <p:txBody>
          <a:bodyPr lIns="0" tIns="0" rIns="0" bIns="0" rtlCol="0" anchor="t">
            <a:spAutoFit/>
          </a:bodyPr>
          <a:lstStyle/>
          <a:p>
            <a:pPr algn="ctr">
              <a:lnSpc>
                <a:spcPts val="3294"/>
              </a:lnSpc>
            </a:pPr>
            <a:r>
              <a:rPr lang="en-US" sz="2353">
                <a:solidFill>
                  <a:srgbClr val="384985"/>
                </a:solidFill>
                <a:latin typeface="Archivo Black"/>
                <a:ea typeface="Archivo Black"/>
                <a:cs typeface="Archivo Black"/>
                <a:sym typeface="Archivo Black"/>
              </a:rPr>
              <a:t>KARAÇAY BEDII SABUNCU ANADOLU LISESI</a:t>
            </a:r>
          </a:p>
        </p:txBody>
      </p:sp>
      <p:sp>
        <p:nvSpPr>
          <p:cNvPr id="33" name="TextBox 33"/>
          <p:cNvSpPr txBox="1"/>
          <p:nvPr/>
        </p:nvSpPr>
        <p:spPr>
          <a:xfrm>
            <a:off x="777240" y="3409122"/>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4" name="TextBox 34"/>
          <p:cNvSpPr txBox="1"/>
          <p:nvPr/>
        </p:nvSpPr>
        <p:spPr>
          <a:xfrm>
            <a:off x="2282832" y="6704764"/>
            <a:ext cx="341341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35" name="TextBox 35"/>
          <p:cNvSpPr txBox="1"/>
          <p:nvPr/>
        </p:nvSpPr>
        <p:spPr>
          <a:xfrm>
            <a:off x="2282832" y="8725027"/>
            <a:ext cx="3206735" cy="1147256"/>
          </a:xfrm>
          <a:prstGeom prst="rect">
            <a:avLst/>
          </a:prstGeom>
        </p:spPr>
        <p:txBody>
          <a:bodyPr lIns="0" tIns="0" rIns="0" bIns="0" rtlCol="0" anchor="t">
            <a:spAutoFit/>
          </a:bodyPr>
          <a:lstStyle/>
          <a:p>
            <a:pPr algn="just">
              <a:lnSpc>
                <a:spcPts val="1340"/>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Karaçay mah. Antakya Samandağ yolu cad. No:1 Samandağ /Hatay</a:t>
            </a:r>
          </a:p>
          <a:p>
            <a:pPr algn="just">
              <a:lnSpc>
                <a:spcPts val="1340"/>
              </a:lnSpc>
            </a:pPr>
            <a:r>
              <a:rPr lang="en-US" sz="957" b="1" spc="14">
                <a:solidFill>
                  <a:srgbClr val="000000"/>
                </a:solidFill>
                <a:latin typeface="Telegraf Bold"/>
                <a:ea typeface="Telegraf Bold"/>
                <a:cs typeface="Telegraf Bold"/>
                <a:sym typeface="Telegraf Bold"/>
              </a:rPr>
              <a:t>İletişim no</a:t>
            </a:r>
            <a:r>
              <a:rPr lang="en-US" sz="957" spc="14">
                <a:solidFill>
                  <a:srgbClr val="000000"/>
                </a:solidFill>
                <a:latin typeface="Telegraf"/>
                <a:ea typeface="Telegraf"/>
                <a:cs typeface="Telegraf"/>
                <a:sym typeface="Telegraf"/>
              </a:rPr>
              <a:t>: 05306003101</a:t>
            </a:r>
          </a:p>
          <a:p>
            <a:pPr algn="just">
              <a:lnSpc>
                <a:spcPts val="1340"/>
              </a:lnSpc>
            </a:pPr>
            <a:r>
              <a:rPr lang="en-US" sz="957" b="1" spc="14">
                <a:solidFill>
                  <a:srgbClr val="000000"/>
                </a:solidFill>
                <a:latin typeface="Telegraf Bold"/>
                <a:ea typeface="Telegraf Bold"/>
                <a:cs typeface="Telegraf Bold"/>
                <a:sym typeface="Telegraf Bold"/>
              </a:rPr>
              <a:t>E-posta: </a:t>
            </a:r>
            <a:r>
              <a:rPr lang="en-US" sz="957" u="sng" spc="14">
                <a:solidFill>
                  <a:srgbClr val="000000"/>
                </a:solidFill>
                <a:latin typeface="Telegraf"/>
                <a:ea typeface="Telegraf"/>
                <a:cs typeface="Telegraf"/>
                <a:sym typeface="Telegraf"/>
                <a:hlinkClick r:id="rId5" tooltip="mailto:750852@meb.k12.tr"/>
              </a:rPr>
              <a:t>750852@meb.k12.tr</a:t>
            </a:r>
          </a:p>
          <a:p>
            <a:pPr algn="just">
              <a:lnSpc>
                <a:spcPts val="1340"/>
              </a:lnSpc>
            </a:pPr>
            <a:r>
              <a:rPr lang="en-US" sz="957" b="1" spc="14">
                <a:solidFill>
                  <a:srgbClr val="000000"/>
                </a:solidFill>
                <a:latin typeface="Telegraf Bold"/>
                <a:ea typeface="Telegraf Bold"/>
                <a:cs typeface="Telegraf Bold"/>
                <a:sym typeface="Telegraf Bold"/>
              </a:rPr>
              <a:t>WEB Adresi: </a:t>
            </a:r>
            <a:r>
              <a:rPr lang="en-US" sz="957" u="sng" spc="14">
                <a:solidFill>
                  <a:srgbClr val="000000"/>
                </a:solidFill>
                <a:latin typeface="Telegraf"/>
                <a:ea typeface="Telegraf"/>
                <a:cs typeface="Telegraf"/>
                <a:sym typeface="Telegraf"/>
                <a:hlinkClick r:id="rId6" tooltip="https://bediisabuncual.meb.k12.tr/"/>
              </a:rPr>
              <a:t>https://bediisabuncual.meb.k12.tr/</a:t>
            </a:r>
            <a:r>
              <a:rPr lang="en-US" sz="957" spc="14">
                <a:solidFill>
                  <a:srgbClr val="000000"/>
                </a:solidFill>
                <a:latin typeface="Telegraf"/>
                <a:ea typeface="Telegraf"/>
                <a:cs typeface="Telegraf"/>
                <a:sym typeface="Telegraf"/>
              </a:rPr>
              <a:t>  </a:t>
            </a:r>
          </a:p>
          <a:p>
            <a:pPr algn="just">
              <a:lnSpc>
                <a:spcPts val="1340"/>
              </a:lnSpc>
            </a:pPr>
            <a:r>
              <a:rPr lang="en-US" sz="957" b="1" spc="14">
                <a:solidFill>
                  <a:srgbClr val="000000"/>
                </a:solidFill>
                <a:latin typeface="Telegraf Bold"/>
                <a:ea typeface="Telegraf Bold"/>
                <a:cs typeface="Telegraf Bold"/>
                <a:sym typeface="Telegraf Bold"/>
              </a:rPr>
              <a:t> </a:t>
            </a:r>
          </a:p>
          <a:p>
            <a:pPr marL="0" lvl="1" indent="0" algn="just">
              <a:lnSpc>
                <a:spcPts val="1340"/>
              </a:lnSpc>
              <a:spcBef>
                <a:spcPct val="0"/>
              </a:spcBef>
            </a:pPr>
            <a:endParaRPr lang="en-US" sz="957" b="1" spc="14">
              <a:solidFill>
                <a:srgbClr val="000000"/>
              </a:solidFill>
              <a:latin typeface="Telegraf Bold"/>
              <a:ea typeface="Telegraf Bold"/>
              <a:cs typeface="Telegraf Bold"/>
              <a:sym typeface="Telegraf Bold"/>
            </a:endParaRPr>
          </a:p>
        </p:txBody>
      </p:sp>
      <p:sp>
        <p:nvSpPr>
          <p:cNvPr id="36" name="TextBox 36"/>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37" name="TextBox 37"/>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38" name="TextBox 38"/>
          <p:cNvSpPr txBox="1"/>
          <p:nvPr/>
        </p:nvSpPr>
        <p:spPr>
          <a:xfrm>
            <a:off x="3161285" y="3741298"/>
            <a:ext cx="1902472" cy="2725989"/>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 </a:t>
            </a:r>
            <a:r>
              <a:rPr lang="en-US" sz="1052" spc="15">
                <a:solidFill>
                  <a:srgbClr val="000000"/>
                </a:solidFill>
                <a:latin typeface="Telegraf"/>
                <a:ea typeface="Telegraf"/>
                <a:cs typeface="Telegraf"/>
                <a:sym typeface="Telegraf"/>
              </a:rPr>
              <a:t>İngilizce/ Almanca</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Bölümler: </a:t>
            </a:r>
            <a:r>
              <a:rPr lang="en-US" sz="1052" spc="15">
                <a:solidFill>
                  <a:srgbClr val="000000"/>
                </a:solidFill>
                <a:latin typeface="Telegraf"/>
                <a:ea typeface="Telegraf"/>
                <a:cs typeface="Telegraf"/>
                <a:sym typeface="Telegraf"/>
              </a:rPr>
              <a:t>Sayısal, Eşit Ağırlık ve Yabancı Dil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Yerleştirmeye Esas Puan Türü: </a:t>
            </a:r>
            <a:r>
              <a:rPr lang="en-US" sz="1052" spc="15">
                <a:solidFill>
                  <a:srgbClr val="000000"/>
                </a:solidFill>
                <a:latin typeface="Telegraf"/>
                <a:ea typeface="Telegraf"/>
                <a:cs typeface="Telegraf"/>
                <a:sym typeface="Telegraf"/>
              </a:rPr>
              <a:t>Yerel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Yerleşen Son Öğrencinin Puanı: </a:t>
            </a:r>
            <a:r>
              <a:rPr lang="en-US" sz="1052" spc="15">
                <a:solidFill>
                  <a:srgbClr val="000000"/>
                </a:solidFill>
                <a:latin typeface="Telegraf"/>
                <a:ea typeface="Telegraf"/>
                <a:cs typeface="Telegraf"/>
                <a:sym typeface="Telegraf"/>
              </a:rPr>
              <a:t>78.80</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Kontenjan: ?</a:t>
            </a:r>
          </a:p>
          <a:p>
            <a:pPr algn="l">
              <a:lnSpc>
                <a:spcPts val="1473"/>
              </a:lnSpc>
            </a:pPr>
            <a:endParaRPr lang="en-US" sz="1052" b="1" spc="15">
              <a:solidFill>
                <a:srgbClr val="000000"/>
              </a:solidFill>
              <a:latin typeface="Telegraf Bold"/>
              <a:ea typeface="Telegraf Bold"/>
              <a:cs typeface="Telegraf Bold"/>
              <a:sym typeface="Telegraf Bold"/>
            </a:endParaRPr>
          </a:p>
          <a:p>
            <a:pPr marL="0" lvl="1" indent="0" algn="l">
              <a:lnSpc>
                <a:spcPts val="1473"/>
              </a:lnSpc>
              <a:spcBef>
                <a:spcPct val="0"/>
              </a:spcBef>
            </a:pPr>
            <a:endParaRPr lang="en-US" sz="1052" b="1" spc="15">
              <a:solidFill>
                <a:srgbClr val="000000"/>
              </a:solidFill>
              <a:latin typeface="Telegraf Bold"/>
              <a:ea typeface="Telegraf Bold"/>
              <a:cs typeface="Telegraf Bold"/>
              <a:sym typeface="Telegraf Bold"/>
            </a:endParaRPr>
          </a:p>
        </p:txBody>
      </p:sp>
      <p:sp>
        <p:nvSpPr>
          <p:cNvPr id="39" name="TextBox 39"/>
          <p:cNvSpPr txBox="1"/>
          <p:nvPr/>
        </p:nvSpPr>
        <p:spPr>
          <a:xfrm>
            <a:off x="2282832" y="851128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0" name="TextBox 40"/>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
        <p:nvSpPr>
          <p:cNvPr id="41" name="TextBox 41"/>
          <p:cNvSpPr txBox="1"/>
          <p:nvPr/>
        </p:nvSpPr>
        <p:spPr>
          <a:xfrm>
            <a:off x="5446069" y="4400282"/>
            <a:ext cx="1998771" cy="87432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Sportif ve kültürel faaliyetlere katılım sağlanmaktadır.</a:t>
            </a:r>
          </a:p>
          <a:p>
            <a:pPr marL="0" lvl="1" indent="0" algn="ctr">
              <a:lnSpc>
                <a:spcPts val="1613"/>
              </a:lnSpc>
              <a:spcBef>
                <a:spcPct val="0"/>
              </a:spcBef>
            </a:pPr>
            <a:endParaRPr lang="en-US" sz="1252" spc="18">
              <a:solidFill>
                <a:srgbClr val="000000"/>
              </a:solidFill>
              <a:latin typeface="Telegraf"/>
              <a:ea typeface="Telegraf"/>
              <a:cs typeface="Telegraf"/>
              <a:sym typeface="Telegraf"/>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4323" y="1130490"/>
            <a:ext cx="2185554" cy="2111140"/>
            <a:chOff x="0" y="0"/>
            <a:chExt cx="2914072" cy="2814854"/>
          </a:xfrm>
        </p:grpSpPr>
        <p:pic>
          <p:nvPicPr>
            <p:cNvPr id="3" name="Picture 3"/>
            <p:cNvPicPr>
              <a:picLocks noChangeAspect="1"/>
            </p:cNvPicPr>
            <p:nvPr/>
          </p:nvPicPr>
          <p:blipFill>
            <a:blip r:embed="rId2"/>
            <a:srcRect l="11566" r="11566"/>
            <a:stretch>
              <a:fillRect/>
            </a:stretch>
          </p:blipFill>
          <p:spPr>
            <a:xfrm>
              <a:off x="0" y="0"/>
              <a:ext cx="2914072"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610162"/>
            <a:ext cx="6880115" cy="1498898"/>
            <a:chOff x="0" y="0"/>
            <a:chExt cx="2620996" cy="571009"/>
          </a:xfrm>
        </p:grpSpPr>
        <p:sp>
          <p:nvSpPr>
            <p:cNvPr id="17" name="Freeform 17"/>
            <p:cNvSpPr/>
            <p:nvPr/>
          </p:nvSpPr>
          <p:spPr>
            <a:xfrm>
              <a:off x="0" y="0"/>
              <a:ext cx="2620996" cy="571009"/>
            </a:xfrm>
            <a:custGeom>
              <a:avLst/>
              <a:gdLst/>
              <a:ahLst/>
              <a:cxnLst/>
              <a:rect l="l" t="t" r="r" b="b"/>
              <a:pathLst>
                <a:path w="2620996" h="571009">
                  <a:moveTo>
                    <a:pt x="0" y="0"/>
                  </a:moveTo>
                  <a:lnTo>
                    <a:pt x="2620996" y="0"/>
                  </a:lnTo>
                  <a:lnTo>
                    <a:pt x="2620996" y="571009"/>
                  </a:lnTo>
                  <a:lnTo>
                    <a:pt x="0" y="571009"/>
                  </a:lnTo>
                  <a:close/>
                </a:path>
              </a:pathLst>
            </a:custGeom>
            <a:solidFill>
              <a:srgbClr val="678CC1">
                <a:alpha val="58824"/>
              </a:srgbClr>
            </a:solidFill>
          </p:spPr>
        </p:sp>
        <p:sp>
          <p:nvSpPr>
            <p:cNvPr id="18" name="TextBox 18"/>
            <p:cNvSpPr txBox="1"/>
            <p:nvPr/>
          </p:nvSpPr>
          <p:spPr>
            <a:xfrm>
              <a:off x="0" y="-57150"/>
              <a:ext cx="2620996" cy="62815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122292" y="8366236"/>
            <a:ext cx="3660931" cy="1357383"/>
            <a:chOff x="0" y="0"/>
            <a:chExt cx="1394640" cy="517098"/>
          </a:xfrm>
        </p:grpSpPr>
        <p:sp>
          <p:nvSpPr>
            <p:cNvPr id="20" name="Freeform 20"/>
            <p:cNvSpPr/>
            <p:nvPr/>
          </p:nvSpPr>
          <p:spPr>
            <a:xfrm>
              <a:off x="0" y="0"/>
              <a:ext cx="1394640" cy="517098"/>
            </a:xfrm>
            <a:custGeom>
              <a:avLst/>
              <a:gdLst/>
              <a:ahLst/>
              <a:cxnLst/>
              <a:rect l="l" t="t" r="r" b="b"/>
              <a:pathLst>
                <a:path w="1394640" h="517098">
                  <a:moveTo>
                    <a:pt x="0" y="0"/>
                  </a:moveTo>
                  <a:lnTo>
                    <a:pt x="1394640" y="0"/>
                  </a:lnTo>
                  <a:lnTo>
                    <a:pt x="1394640" y="517098"/>
                  </a:lnTo>
                  <a:lnTo>
                    <a:pt x="0" y="517098"/>
                  </a:lnTo>
                  <a:close/>
                </a:path>
              </a:pathLst>
            </a:custGeom>
            <a:solidFill>
              <a:srgbClr val="D389E8">
                <a:alpha val="58824"/>
              </a:srgbClr>
            </a:solidFill>
          </p:spPr>
        </p:sp>
        <p:sp>
          <p:nvSpPr>
            <p:cNvPr id="21" name="TextBox 21"/>
            <p:cNvSpPr txBox="1"/>
            <p:nvPr/>
          </p:nvSpPr>
          <p:spPr>
            <a:xfrm>
              <a:off x="0" y="-38100"/>
              <a:ext cx="1394640" cy="555198"/>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grpSp>
        <p:nvGrpSpPr>
          <p:cNvPr id="28" name="Group 28"/>
          <p:cNvGrpSpPr/>
          <p:nvPr/>
        </p:nvGrpSpPr>
        <p:grpSpPr>
          <a:xfrm>
            <a:off x="3053112" y="1130490"/>
            <a:ext cx="2141077" cy="2111140"/>
            <a:chOff x="0" y="0"/>
            <a:chExt cx="2854770" cy="2814854"/>
          </a:xfrm>
        </p:grpSpPr>
        <p:pic>
          <p:nvPicPr>
            <p:cNvPr id="29" name="Picture 29"/>
            <p:cNvPicPr>
              <a:picLocks noChangeAspect="1"/>
            </p:cNvPicPr>
            <p:nvPr/>
          </p:nvPicPr>
          <p:blipFill>
            <a:blip r:embed="rId3"/>
            <a:srcRect t="22268" b="22268"/>
            <a:stretch>
              <a:fillRect/>
            </a:stretch>
          </p:blipFill>
          <p:spPr>
            <a:xfrm>
              <a:off x="0" y="0"/>
              <a:ext cx="2854770" cy="2814854"/>
            </a:xfrm>
            <a:prstGeom prst="rect">
              <a:avLst/>
            </a:prstGeom>
          </p:spPr>
        </p:pic>
      </p:grpSp>
      <p:grpSp>
        <p:nvGrpSpPr>
          <p:cNvPr id="30" name="Group 30"/>
          <p:cNvGrpSpPr/>
          <p:nvPr/>
        </p:nvGrpSpPr>
        <p:grpSpPr>
          <a:xfrm>
            <a:off x="5346590" y="1130490"/>
            <a:ext cx="2219325" cy="2111140"/>
            <a:chOff x="0" y="0"/>
            <a:chExt cx="2959100" cy="2814854"/>
          </a:xfrm>
        </p:grpSpPr>
        <p:pic>
          <p:nvPicPr>
            <p:cNvPr id="31" name="Picture 31"/>
            <p:cNvPicPr>
              <a:picLocks noChangeAspect="1"/>
            </p:cNvPicPr>
            <p:nvPr/>
          </p:nvPicPr>
          <p:blipFill>
            <a:blip r:embed="rId4"/>
            <a:srcRect t="23245" b="23245"/>
            <a:stretch>
              <a:fillRect/>
            </a:stretch>
          </p:blipFill>
          <p:spPr>
            <a:xfrm>
              <a:off x="0" y="0"/>
              <a:ext cx="2959100" cy="2814854"/>
            </a:xfrm>
            <a:prstGeom prst="rect">
              <a:avLst/>
            </a:prstGeom>
          </p:spPr>
        </p:pic>
      </p:grpSp>
      <p:sp>
        <p:nvSpPr>
          <p:cNvPr id="32" name="TextBox 32"/>
          <p:cNvSpPr txBox="1"/>
          <p:nvPr/>
        </p:nvSpPr>
        <p:spPr>
          <a:xfrm>
            <a:off x="365041" y="307888"/>
            <a:ext cx="7081903" cy="522529"/>
          </a:xfrm>
          <a:prstGeom prst="rect">
            <a:avLst/>
          </a:prstGeom>
        </p:spPr>
        <p:txBody>
          <a:bodyPr lIns="0" tIns="0" rIns="0" bIns="0" rtlCol="0" anchor="t">
            <a:spAutoFit/>
          </a:bodyPr>
          <a:lstStyle/>
          <a:p>
            <a:pPr algn="ctr">
              <a:lnSpc>
                <a:spcPts val="4274"/>
              </a:lnSpc>
            </a:pPr>
            <a:r>
              <a:rPr lang="en-US" sz="3052">
                <a:solidFill>
                  <a:srgbClr val="384985"/>
                </a:solidFill>
                <a:latin typeface="Archivo Black"/>
                <a:ea typeface="Archivo Black"/>
                <a:cs typeface="Archivo Black"/>
                <a:sym typeface="Archivo Black"/>
              </a:rPr>
              <a:t>KUŞALANI ANADOLU LİSESİ</a:t>
            </a:r>
          </a:p>
        </p:txBody>
      </p:sp>
      <p:sp>
        <p:nvSpPr>
          <p:cNvPr id="33" name="TextBox 33"/>
          <p:cNvSpPr txBox="1"/>
          <p:nvPr/>
        </p:nvSpPr>
        <p:spPr>
          <a:xfrm>
            <a:off x="789912" y="3740153"/>
            <a:ext cx="2109965" cy="2785168"/>
          </a:xfrm>
          <a:prstGeom prst="rect">
            <a:avLst/>
          </a:prstGeom>
        </p:spPr>
        <p:txBody>
          <a:bodyPr lIns="0" tIns="0" rIns="0" bIns="0" rtlCol="0" anchor="t">
            <a:spAutoFit/>
          </a:bodyPr>
          <a:lstStyle/>
          <a:p>
            <a:pPr algn="just">
              <a:lnSpc>
                <a:spcPts val="1712"/>
              </a:lnSpc>
            </a:pPr>
            <a:r>
              <a:rPr lang="en-US" sz="995" b="1" spc="14">
                <a:solidFill>
                  <a:srgbClr val="000000"/>
                </a:solidFill>
                <a:latin typeface="Telegraf Bold"/>
                <a:ea typeface="Telegraf Bold"/>
                <a:cs typeface="Telegraf Bold"/>
                <a:sym typeface="Telegraf Bold"/>
              </a:rPr>
              <a:t>Binanın Durumu:</a:t>
            </a:r>
            <a:r>
              <a:rPr lang="en-US" sz="995" spc="14">
                <a:solidFill>
                  <a:srgbClr val="000000"/>
                </a:solidFill>
                <a:latin typeface="Telegraf"/>
                <a:ea typeface="Telegraf"/>
                <a:cs typeface="Telegraf"/>
                <a:sym typeface="Telegraf"/>
              </a:rPr>
              <a:t> Kendi Binasında</a:t>
            </a:r>
          </a:p>
          <a:p>
            <a:pPr algn="just">
              <a:lnSpc>
                <a:spcPts val="1712"/>
              </a:lnSpc>
            </a:pPr>
            <a:r>
              <a:rPr lang="en-US" sz="995" b="1" spc="14">
                <a:solidFill>
                  <a:srgbClr val="000000"/>
                </a:solidFill>
                <a:latin typeface="Telegraf Bold"/>
                <a:ea typeface="Telegraf Bold"/>
                <a:cs typeface="Telegraf Bold"/>
                <a:sym typeface="Telegraf Bold"/>
              </a:rPr>
              <a:t>Öğrenim Şekli:</a:t>
            </a:r>
            <a:r>
              <a:rPr lang="en-US" sz="995" spc="14">
                <a:solidFill>
                  <a:srgbClr val="000000"/>
                </a:solidFill>
                <a:latin typeface="Telegraf"/>
                <a:ea typeface="Telegraf"/>
                <a:cs typeface="Telegraf"/>
                <a:sym typeface="Telegraf"/>
              </a:rPr>
              <a:t> Tam Gün</a:t>
            </a:r>
          </a:p>
          <a:p>
            <a:pPr algn="just">
              <a:lnSpc>
                <a:spcPts val="1712"/>
              </a:lnSpc>
            </a:pPr>
            <a:r>
              <a:rPr lang="en-US" sz="995" b="1" spc="14">
                <a:solidFill>
                  <a:srgbClr val="000000"/>
                </a:solidFill>
                <a:latin typeface="Telegraf Bold"/>
                <a:ea typeface="Telegraf Bold"/>
                <a:cs typeface="Telegraf Bold"/>
                <a:sym typeface="Telegraf Bold"/>
              </a:rPr>
              <a:t>Derslik Sayısı:</a:t>
            </a:r>
            <a:r>
              <a:rPr lang="en-US" sz="995" spc="14">
                <a:solidFill>
                  <a:srgbClr val="000000"/>
                </a:solidFill>
                <a:latin typeface="Telegraf"/>
                <a:ea typeface="Telegraf"/>
                <a:cs typeface="Telegraf"/>
                <a:sym typeface="Telegraf"/>
              </a:rPr>
              <a:t> 17</a:t>
            </a:r>
          </a:p>
          <a:p>
            <a:pPr algn="just">
              <a:lnSpc>
                <a:spcPts val="1712"/>
              </a:lnSpc>
            </a:pPr>
            <a:r>
              <a:rPr lang="en-US" sz="995" b="1" spc="14">
                <a:solidFill>
                  <a:srgbClr val="000000"/>
                </a:solidFill>
                <a:latin typeface="Telegraf Bold"/>
                <a:ea typeface="Telegraf Bold"/>
                <a:cs typeface="Telegraf Bold"/>
                <a:sym typeface="Telegraf Bold"/>
              </a:rPr>
              <a:t>Öğretmen Sayısı: </a:t>
            </a:r>
            <a:r>
              <a:rPr lang="en-US" sz="995" spc="14">
                <a:solidFill>
                  <a:srgbClr val="000000"/>
                </a:solidFill>
                <a:latin typeface="Telegraf"/>
                <a:ea typeface="Telegraf"/>
                <a:cs typeface="Telegraf"/>
                <a:sym typeface="Telegraf"/>
              </a:rPr>
              <a:t>39</a:t>
            </a:r>
          </a:p>
          <a:p>
            <a:pPr algn="just">
              <a:lnSpc>
                <a:spcPts val="1712"/>
              </a:lnSpc>
            </a:pPr>
            <a:r>
              <a:rPr lang="en-US" sz="995" b="1" spc="14">
                <a:solidFill>
                  <a:srgbClr val="000000"/>
                </a:solidFill>
                <a:latin typeface="Telegraf Bold"/>
                <a:ea typeface="Telegraf Bold"/>
                <a:cs typeface="Telegraf Bold"/>
                <a:sym typeface="Telegraf Bold"/>
              </a:rPr>
              <a:t>Psikolojik Danışman Normu:</a:t>
            </a:r>
            <a:r>
              <a:rPr lang="en-US" sz="995" spc="14">
                <a:solidFill>
                  <a:srgbClr val="000000"/>
                </a:solidFill>
                <a:latin typeface="Telegraf"/>
                <a:ea typeface="Telegraf"/>
                <a:cs typeface="Telegraf"/>
                <a:sym typeface="Telegraf"/>
              </a:rPr>
              <a:t> var</a:t>
            </a:r>
          </a:p>
          <a:p>
            <a:pPr algn="just">
              <a:lnSpc>
                <a:spcPts val="1712"/>
              </a:lnSpc>
            </a:pPr>
            <a:r>
              <a:rPr lang="en-US" sz="995" b="1" spc="14">
                <a:solidFill>
                  <a:srgbClr val="000000"/>
                </a:solidFill>
                <a:latin typeface="Telegraf Bold"/>
                <a:ea typeface="Telegraf Bold"/>
                <a:cs typeface="Telegraf Bold"/>
                <a:sym typeface="Telegraf Bold"/>
              </a:rPr>
              <a:t>Fiziki İmkanları:</a:t>
            </a:r>
            <a:r>
              <a:rPr lang="en-US" sz="995" spc="14">
                <a:solidFill>
                  <a:srgbClr val="000000"/>
                </a:solidFill>
                <a:latin typeface="Telegraf"/>
                <a:ea typeface="Telegraf"/>
                <a:cs typeface="Telegraf"/>
                <a:sym typeface="Telegraf"/>
              </a:rPr>
              <a:t> Okul Bahçesi, kütüphane, spor salonu, bilişim sınıfı, resim ve müzik atölyeleri</a:t>
            </a:r>
          </a:p>
          <a:p>
            <a:pPr algn="just">
              <a:lnSpc>
                <a:spcPts val="1712"/>
              </a:lnSpc>
            </a:pPr>
            <a:r>
              <a:rPr lang="en-US" sz="995" b="1" spc="14">
                <a:solidFill>
                  <a:srgbClr val="000000"/>
                </a:solidFill>
                <a:latin typeface="Telegraf Bold"/>
                <a:ea typeface="Telegraf Bold"/>
                <a:cs typeface="Telegraf Bold"/>
                <a:sym typeface="Telegraf Bold"/>
              </a:rPr>
              <a:t>Ulaşım:</a:t>
            </a:r>
            <a:r>
              <a:rPr lang="en-US" sz="995" spc="14">
                <a:solidFill>
                  <a:srgbClr val="000000"/>
                </a:solidFill>
                <a:latin typeface="Telegraf"/>
                <a:ea typeface="Telegraf"/>
                <a:cs typeface="Telegraf"/>
                <a:sym typeface="Telegraf"/>
              </a:rPr>
              <a:t> Kişisel imkanlarla ve Taşıma kapsamında belli mahallelerden servis ile ulaşılabilmektedir.</a:t>
            </a:r>
          </a:p>
          <a:p>
            <a:pPr marL="0" lvl="1" indent="0" algn="just">
              <a:lnSpc>
                <a:spcPts val="1247"/>
              </a:lnSpc>
              <a:spcBef>
                <a:spcPct val="0"/>
              </a:spcBef>
            </a:pPr>
            <a:endParaRPr lang="en-US" sz="995" spc="14">
              <a:solidFill>
                <a:srgbClr val="000000"/>
              </a:solidFill>
              <a:latin typeface="Telegraf"/>
              <a:ea typeface="Telegraf"/>
              <a:cs typeface="Telegraf"/>
              <a:sym typeface="Telegraf"/>
            </a:endParaRPr>
          </a:p>
        </p:txBody>
      </p:sp>
      <p:sp>
        <p:nvSpPr>
          <p:cNvPr id="34" name="TextBox 34"/>
          <p:cNvSpPr txBox="1"/>
          <p:nvPr/>
        </p:nvSpPr>
        <p:spPr>
          <a:xfrm>
            <a:off x="777240" y="3499738"/>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5" name="TextBox 35"/>
          <p:cNvSpPr txBox="1"/>
          <p:nvPr/>
        </p:nvSpPr>
        <p:spPr>
          <a:xfrm>
            <a:off x="948512" y="6954348"/>
            <a:ext cx="6350278" cy="892109"/>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Fiziki imkanlarının yeterli olması, sportif ve kültürel faaliyetlere katılım sağlanıyor olması sebebiyle bu okulu tercih edebilirsiniz.</a:t>
            </a:r>
          </a:p>
          <a:p>
            <a:pPr algn="just">
              <a:lnSpc>
                <a:spcPts val="1613"/>
              </a:lnSpc>
            </a:pPr>
            <a:endParaRPr lang="en-US" sz="1352" spc="20">
              <a:solidFill>
                <a:srgbClr val="000000"/>
              </a:solidFill>
              <a:latin typeface="Telegraf"/>
              <a:ea typeface="Telegraf"/>
              <a:cs typeface="Telegraf"/>
              <a:sym typeface="Telegraf"/>
            </a:endParaRPr>
          </a:p>
          <a:p>
            <a:pPr marL="0" lvl="1" indent="0" algn="just">
              <a:lnSpc>
                <a:spcPts val="1613"/>
              </a:lnSpc>
              <a:spcBef>
                <a:spcPct val="0"/>
              </a:spcBef>
            </a:pPr>
            <a:endParaRPr lang="en-US" sz="1352" spc="20">
              <a:solidFill>
                <a:srgbClr val="000000"/>
              </a:solidFill>
              <a:latin typeface="Telegraf"/>
              <a:ea typeface="Telegraf"/>
              <a:cs typeface="Telegraf"/>
              <a:sym typeface="Telegraf"/>
            </a:endParaRPr>
          </a:p>
        </p:txBody>
      </p:sp>
      <p:sp>
        <p:nvSpPr>
          <p:cNvPr id="36" name="TextBox 36"/>
          <p:cNvSpPr txBox="1"/>
          <p:nvPr/>
        </p:nvSpPr>
        <p:spPr>
          <a:xfrm>
            <a:off x="2179493" y="6657599"/>
            <a:ext cx="341341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37" name="TextBox 37"/>
          <p:cNvSpPr txBox="1"/>
          <p:nvPr/>
        </p:nvSpPr>
        <p:spPr>
          <a:xfrm>
            <a:off x="2215516" y="8709136"/>
            <a:ext cx="3567706" cy="1449516"/>
          </a:xfrm>
          <a:prstGeom prst="rect">
            <a:avLst/>
          </a:prstGeom>
        </p:spPr>
        <p:txBody>
          <a:bodyPr lIns="0" tIns="0" rIns="0" bIns="0" rtlCol="0" anchor="t">
            <a:spAutoFit/>
          </a:bodyPr>
          <a:lstStyle/>
          <a:p>
            <a:pPr algn="just">
              <a:lnSpc>
                <a:spcPts val="1480"/>
              </a:lnSpc>
            </a:pPr>
            <a:r>
              <a:rPr lang="en-US" sz="1057" b="1" spc="15">
                <a:solidFill>
                  <a:srgbClr val="000000"/>
                </a:solidFill>
                <a:latin typeface="Telegraf Bold"/>
                <a:ea typeface="Telegraf Bold"/>
                <a:cs typeface="Telegraf Bold"/>
                <a:sym typeface="Telegraf Bold"/>
              </a:rPr>
              <a:t>Adres: </a:t>
            </a:r>
            <a:r>
              <a:rPr lang="en-US" sz="1057" spc="15">
                <a:solidFill>
                  <a:srgbClr val="000000"/>
                </a:solidFill>
                <a:latin typeface="Telegraf"/>
                <a:ea typeface="Telegraf"/>
                <a:cs typeface="Telegraf"/>
                <a:sym typeface="Telegraf"/>
              </a:rPr>
              <a:t>Kuşalanı mah. Mizrakli ışıklarından 1km içeride bulunmaktadır.</a:t>
            </a:r>
          </a:p>
          <a:p>
            <a:pPr algn="just">
              <a:lnSpc>
                <a:spcPts val="1480"/>
              </a:lnSpc>
            </a:pPr>
            <a:r>
              <a:rPr lang="en-US" sz="1057" b="1" spc="15">
                <a:solidFill>
                  <a:srgbClr val="000000"/>
                </a:solidFill>
                <a:latin typeface="Telegraf Bold"/>
                <a:ea typeface="Telegraf Bold"/>
                <a:cs typeface="Telegraf Bold"/>
                <a:sym typeface="Telegraf Bold"/>
              </a:rPr>
              <a:t>İletişim no:-</a:t>
            </a:r>
          </a:p>
          <a:p>
            <a:pPr algn="just">
              <a:lnSpc>
                <a:spcPts val="1480"/>
              </a:lnSpc>
            </a:pPr>
            <a:r>
              <a:rPr lang="en-US" sz="1057" b="1" spc="15">
                <a:solidFill>
                  <a:srgbClr val="000000"/>
                </a:solidFill>
                <a:latin typeface="Telegraf Bold"/>
                <a:ea typeface="Telegraf Bold"/>
                <a:cs typeface="Telegraf Bold"/>
                <a:sym typeface="Telegraf Bold"/>
              </a:rPr>
              <a:t>E-posta: </a:t>
            </a:r>
            <a:r>
              <a:rPr lang="en-US" sz="1057" spc="15">
                <a:solidFill>
                  <a:srgbClr val="000000"/>
                </a:solidFill>
                <a:latin typeface="Telegraf"/>
                <a:ea typeface="Telegraf"/>
                <a:cs typeface="Telegraf"/>
                <a:sym typeface="Telegraf"/>
              </a:rPr>
              <a:t>759842@meb.k12.tr</a:t>
            </a:r>
          </a:p>
          <a:p>
            <a:pPr algn="just">
              <a:lnSpc>
                <a:spcPts val="1480"/>
              </a:lnSpc>
            </a:pPr>
            <a:r>
              <a:rPr lang="en-US" sz="1057" b="1" spc="15">
                <a:solidFill>
                  <a:srgbClr val="000000"/>
                </a:solidFill>
                <a:latin typeface="Telegraf Bold"/>
                <a:ea typeface="Telegraf Bold"/>
                <a:cs typeface="Telegraf Bold"/>
                <a:sym typeface="Telegraf Bold"/>
              </a:rPr>
              <a:t>WEB Adresi:</a:t>
            </a:r>
            <a:r>
              <a:rPr lang="en-US" sz="1057" spc="15">
                <a:solidFill>
                  <a:srgbClr val="000000"/>
                </a:solidFill>
                <a:latin typeface="Telegraf"/>
                <a:ea typeface="Telegraf"/>
                <a:cs typeface="Telegraf"/>
                <a:sym typeface="Telegraf"/>
              </a:rPr>
              <a:t>https://kusalanianadolulisesi.meb.k12.tr/</a:t>
            </a:r>
          </a:p>
          <a:p>
            <a:pPr algn="just">
              <a:lnSpc>
                <a:spcPts val="1480"/>
              </a:lnSpc>
            </a:pPr>
            <a:endParaRPr lang="en-US" sz="1057" spc="15">
              <a:solidFill>
                <a:srgbClr val="000000"/>
              </a:solidFill>
              <a:latin typeface="Telegraf"/>
              <a:ea typeface="Telegraf"/>
              <a:cs typeface="Telegraf"/>
              <a:sym typeface="Telegraf"/>
            </a:endParaRPr>
          </a:p>
          <a:p>
            <a:pPr algn="just">
              <a:lnSpc>
                <a:spcPts val="1480"/>
              </a:lnSpc>
            </a:pPr>
            <a:r>
              <a:rPr lang="en-US" sz="1057" b="1" spc="15">
                <a:solidFill>
                  <a:srgbClr val="000000"/>
                </a:solidFill>
                <a:latin typeface="Telegraf Bold"/>
                <a:ea typeface="Telegraf Bold"/>
                <a:cs typeface="Telegraf Bold"/>
                <a:sym typeface="Telegraf Bold"/>
              </a:rPr>
              <a:t> </a:t>
            </a:r>
          </a:p>
          <a:p>
            <a:pPr marL="0" lvl="1" indent="0" algn="just">
              <a:lnSpc>
                <a:spcPts val="1480"/>
              </a:lnSpc>
              <a:spcBef>
                <a:spcPct val="0"/>
              </a:spcBef>
            </a:pPr>
            <a:endParaRPr lang="en-US" sz="1057" b="1" spc="15">
              <a:solidFill>
                <a:srgbClr val="000000"/>
              </a:solidFill>
              <a:latin typeface="Telegraf Bold"/>
              <a:ea typeface="Telegraf Bold"/>
              <a:cs typeface="Telegraf Bold"/>
              <a:sym typeface="Telegraf Bold"/>
            </a:endParaRPr>
          </a:p>
        </p:txBody>
      </p:sp>
      <p:sp>
        <p:nvSpPr>
          <p:cNvPr id="38" name="TextBox 38"/>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39" name="TextBox 39"/>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40" name="TextBox 40"/>
          <p:cNvSpPr txBox="1"/>
          <p:nvPr/>
        </p:nvSpPr>
        <p:spPr>
          <a:xfrm>
            <a:off x="3194653" y="3836548"/>
            <a:ext cx="1902472" cy="2906964"/>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 </a:t>
            </a:r>
            <a:r>
              <a:rPr lang="en-US" sz="1052" spc="15">
                <a:solidFill>
                  <a:srgbClr val="000000"/>
                </a:solidFill>
                <a:latin typeface="Telegraf"/>
                <a:ea typeface="Telegraf"/>
                <a:cs typeface="Telegraf"/>
                <a:sym typeface="Telegraf"/>
              </a:rPr>
              <a:t>İngilizce ve Almanca</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Bölümler: </a:t>
            </a:r>
            <a:r>
              <a:rPr lang="en-US" sz="1052" spc="15">
                <a:solidFill>
                  <a:srgbClr val="000000"/>
                </a:solidFill>
                <a:latin typeface="Telegraf"/>
                <a:ea typeface="Telegraf"/>
                <a:cs typeface="Telegraf"/>
                <a:sym typeface="Telegraf"/>
              </a:rPr>
              <a:t>Sayısal, Eşit Ağırlık ve Yabancı Dil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Yerleştirmeye Esas Puan Türü: </a:t>
            </a:r>
            <a:r>
              <a:rPr lang="en-US" sz="1052" spc="15">
                <a:solidFill>
                  <a:srgbClr val="000000"/>
                </a:solidFill>
                <a:latin typeface="Telegraf"/>
                <a:ea typeface="Telegraf"/>
                <a:cs typeface="Telegraf"/>
                <a:sym typeface="Telegraf"/>
              </a:rPr>
              <a:t>Yerel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Yerleşen Son Öğrencinin Puanı: </a:t>
            </a:r>
            <a:r>
              <a:rPr lang="en-US" sz="1052" spc="15">
                <a:solidFill>
                  <a:srgbClr val="000000"/>
                </a:solidFill>
                <a:latin typeface="Telegraf"/>
                <a:ea typeface="Telegraf"/>
                <a:cs typeface="Telegraf"/>
                <a:sym typeface="Telegraf"/>
              </a:rPr>
              <a:t>53.23</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Kontenjan: </a:t>
            </a:r>
            <a:r>
              <a:rPr lang="en-US" sz="1052" spc="15">
                <a:solidFill>
                  <a:srgbClr val="000000"/>
                </a:solidFill>
                <a:latin typeface="Telegraf"/>
                <a:ea typeface="Telegraf"/>
                <a:cs typeface="Telegraf"/>
                <a:sym typeface="Telegraf"/>
              </a:rPr>
              <a:t>180-250</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endParaRPr lang="en-US" sz="1052" spc="15">
              <a:solidFill>
                <a:srgbClr val="000000"/>
              </a:solidFill>
              <a:latin typeface="Telegraf"/>
              <a:ea typeface="Telegraf"/>
              <a:cs typeface="Telegraf"/>
              <a:sym typeface="Telegraf"/>
            </a:endParaRPr>
          </a:p>
          <a:p>
            <a:pPr marL="0" lvl="1" indent="0" algn="l">
              <a:lnSpc>
                <a:spcPts val="1473"/>
              </a:lnSpc>
              <a:spcBef>
                <a:spcPct val="0"/>
              </a:spcBef>
            </a:pPr>
            <a:endParaRPr lang="en-US" sz="1052" spc="15">
              <a:solidFill>
                <a:srgbClr val="000000"/>
              </a:solidFill>
              <a:latin typeface="Telegraf"/>
              <a:ea typeface="Telegraf"/>
              <a:cs typeface="Telegraf"/>
              <a:sym typeface="Telegraf"/>
            </a:endParaRPr>
          </a:p>
        </p:txBody>
      </p:sp>
      <p:sp>
        <p:nvSpPr>
          <p:cNvPr id="41" name="TextBox 41"/>
          <p:cNvSpPr txBox="1"/>
          <p:nvPr/>
        </p:nvSpPr>
        <p:spPr>
          <a:xfrm>
            <a:off x="2282832" y="841386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2" name="Freeform 42"/>
          <p:cNvSpPr/>
          <p:nvPr/>
        </p:nvSpPr>
        <p:spPr>
          <a:xfrm>
            <a:off x="584639" y="6541007"/>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3" name="Freeform 43"/>
          <p:cNvSpPr/>
          <p:nvPr/>
        </p:nvSpPr>
        <p:spPr>
          <a:xfrm rot="-10800000">
            <a:off x="6934917" y="7496178"/>
            <a:ext cx="727745" cy="734422"/>
          </a:xfrm>
          <a:custGeom>
            <a:avLst/>
            <a:gdLst/>
            <a:ahLst/>
            <a:cxnLst/>
            <a:rect l="l" t="t" r="r" b="b"/>
            <a:pathLst>
              <a:path w="727745" h="734422">
                <a:moveTo>
                  <a:pt x="0" y="0"/>
                </a:moveTo>
                <a:lnTo>
                  <a:pt x="727746" y="0"/>
                </a:lnTo>
                <a:lnTo>
                  <a:pt x="727746" y="734423"/>
                </a:lnTo>
                <a:lnTo>
                  <a:pt x="0" y="7344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TextBox 44"/>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
        <p:nvSpPr>
          <p:cNvPr id="45" name="TextBox 45"/>
          <p:cNvSpPr txBox="1"/>
          <p:nvPr/>
        </p:nvSpPr>
        <p:spPr>
          <a:xfrm>
            <a:off x="5446069" y="4400282"/>
            <a:ext cx="1998771" cy="87432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Sportif ve kültürel faaliyetlere katılım sağlanmaktadır.</a:t>
            </a:r>
          </a:p>
          <a:p>
            <a:pPr marL="0" lvl="1" indent="0" algn="ctr">
              <a:lnSpc>
                <a:spcPts val="1613"/>
              </a:lnSpc>
              <a:spcBef>
                <a:spcPct val="0"/>
              </a:spcBef>
            </a:pPr>
            <a:endParaRPr lang="en-US" sz="1252" spc="18">
              <a:solidFill>
                <a:srgbClr val="000000"/>
              </a:solidFill>
              <a:latin typeface="Telegraf"/>
              <a:ea typeface="Telegraf"/>
              <a:cs typeface="Telegraf"/>
              <a:sym typeface="Telegraf"/>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120965"/>
            <a:ext cx="2214077" cy="2111140"/>
            <a:chOff x="0" y="0"/>
            <a:chExt cx="2952102" cy="2814854"/>
          </a:xfrm>
        </p:grpSpPr>
        <p:pic>
          <p:nvPicPr>
            <p:cNvPr id="3" name="Picture 3"/>
            <p:cNvPicPr>
              <a:picLocks noChangeAspect="1"/>
            </p:cNvPicPr>
            <p:nvPr/>
          </p:nvPicPr>
          <p:blipFill>
            <a:blip r:embed="rId2"/>
            <a:srcRect t="14243" b="14243"/>
            <a:stretch>
              <a:fillRect/>
            </a:stretch>
          </p:blipFill>
          <p:spPr>
            <a:xfrm>
              <a:off x="0" y="0"/>
              <a:ext cx="2952102"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sp>
        <p:nvSpPr>
          <p:cNvPr id="10" name="TextBox 10"/>
          <p:cNvSpPr txBox="1"/>
          <p:nvPr/>
        </p:nvSpPr>
        <p:spPr>
          <a:xfrm>
            <a:off x="345248" y="410242"/>
            <a:ext cx="7081903" cy="754938"/>
          </a:xfrm>
          <a:prstGeom prst="rect">
            <a:avLst/>
          </a:prstGeom>
        </p:spPr>
        <p:txBody>
          <a:bodyPr lIns="0" tIns="0" rIns="0" bIns="0" rtlCol="0" anchor="t">
            <a:spAutoFit/>
          </a:bodyPr>
          <a:lstStyle/>
          <a:p>
            <a:pPr algn="ctr">
              <a:lnSpc>
                <a:spcPts val="3434"/>
              </a:lnSpc>
            </a:pPr>
            <a:r>
              <a:rPr lang="en-US" sz="2453">
                <a:solidFill>
                  <a:srgbClr val="072B61"/>
                </a:solidFill>
                <a:latin typeface="Archivo Black"/>
                <a:ea typeface="Archivo Black"/>
                <a:cs typeface="Archivo Black"/>
                <a:sym typeface="Archivo Black"/>
              </a:rPr>
              <a:t>SAMANDAĞ ATATÜRK ANADOLU LİSESİ</a:t>
            </a:r>
          </a:p>
          <a:p>
            <a:pPr algn="ctr">
              <a:lnSpc>
                <a:spcPts val="2594"/>
              </a:lnSpc>
            </a:pPr>
            <a:endParaRPr lang="en-US" sz="2453">
              <a:solidFill>
                <a:srgbClr val="072B61"/>
              </a:solidFill>
              <a:latin typeface="Archivo Black"/>
              <a:ea typeface="Archivo Black"/>
              <a:cs typeface="Archivo Black"/>
              <a:sym typeface="Archivo Black"/>
            </a:endParaRPr>
          </a:p>
        </p:txBody>
      </p:sp>
      <p:grpSp>
        <p:nvGrpSpPr>
          <p:cNvPr id="11" name="Group 11"/>
          <p:cNvGrpSpPr/>
          <p:nvPr/>
        </p:nvGrpSpPr>
        <p:grpSpPr>
          <a:xfrm>
            <a:off x="1041400" y="971387"/>
            <a:ext cx="5689600" cy="44803"/>
            <a:chOff x="0" y="0"/>
            <a:chExt cx="2167467" cy="17068"/>
          </a:xfrm>
        </p:grpSpPr>
        <p:sp>
          <p:nvSpPr>
            <p:cNvPr id="12" name="Freeform 12"/>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3" name="TextBox 13"/>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4" name="Group 14"/>
          <p:cNvGrpSpPr/>
          <p:nvPr/>
        </p:nvGrpSpPr>
        <p:grpSpPr>
          <a:xfrm>
            <a:off x="3096994" y="1130490"/>
            <a:ext cx="2097493" cy="2111140"/>
            <a:chOff x="0" y="0"/>
            <a:chExt cx="2796657" cy="2814854"/>
          </a:xfrm>
        </p:grpSpPr>
        <p:pic>
          <p:nvPicPr>
            <p:cNvPr id="15" name="Picture 15"/>
            <p:cNvPicPr>
              <a:picLocks noChangeAspect="1"/>
            </p:cNvPicPr>
            <p:nvPr/>
          </p:nvPicPr>
          <p:blipFill>
            <a:blip r:embed="rId3"/>
            <a:srcRect l="12742" r="12742"/>
            <a:stretch>
              <a:fillRect/>
            </a:stretch>
          </p:blipFill>
          <p:spPr>
            <a:xfrm>
              <a:off x="0" y="0"/>
              <a:ext cx="2796657" cy="2814854"/>
            </a:xfrm>
            <a:prstGeom prst="rect">
              <a:avLst/>
            </a:prstGeom>
          </p:spPr>
        </p:pic>
      </p:grpSp>
      <p:grpSp>
        <p:nvGrpSpPr>
          <p:cNvPr id="16" name="Group 16"/>
          <p:cNvGrpSpPr/>
          <p:nvPr/>
        </p:nvGrpSpPr>
        <p:grpSpPr>
          <a:xfrm>
            <a:off x="699257" y="3365455"/>
            <a:ext cx="2200619" cy="2991608"/>
            <a:chOff x="0" y="0"/>
            <a:chExt cx="838331" cy="1139660"/>
          </a:xfrm>
        </p:grpSpPr>
        <p:sp>
          <p:nvSpPr>
            <p:cNvPr id="17" name="Freeform 17"/>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8" name="TextBox 18"/>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9" name="Group 19"/>
          <p:cNvGrpSpPr/>
          <p:nvPr/>
        </p:nvGrpSpPr>
        <p:grpSpPr>
          <a:xfrm>
            <a:off x="685800" y="6461838"/>
            <a:ext cx="4508390" cy="1675388"/>
            <a:chOff x="0" y="0"/>
            <a:chExt cx="1717482" cy="638243"/>
          </a:xfrm>
        </p:grpSpPr>
        <p:sp>
          <p:nvSpPr>
            <p:cNvPr id="20" name="Freeform 20"/>
            <p:cNvSpPr/>
            <p:nvPr/>
          </p:nvSpPr>
          <p:spPr>
            <a:xfrm>
              <a:off x="0" y="0"/>
              <a:ext cx="1717482" cy="638243"/>
            </a:xfrm>
            <a:custGeom>
              <a:avLst/>
              <a:gdLst/>
              <a:ahLst/>
              <a:cxnLst/>
              <a:rect l="l" t="t" r="r" b="b"/>
              <a:pathLst>
                <a:path w="1717482" h="638243">
                  <a:moveTo>
                    <a:pt x="0" y="0"/>
                  </a:moveTo>
                  <a:lnTo>
                    <a:pt x="1717482" y="0"/>
                  </a:lnTo>
                  <a:lnTo>
                    <a:pt x="1717482" y="638243"/>
                  </a:lnTo>
                  <a:lnTo>
                    <a:pt x="0" y="638243"/>
                  </a:lnTo>
                  <a:close/>
                </a:path>
              </a:pathLst>
            </a:custGeom>
            <a:solidFill>
              <a:srgbClr val="678CC1">
                <a:alpha val="58824"/>
              </a:srgbClr>
            </a:solidFill>
          </p:spPr>
        </p:sp>
        <p:sp>
          <p:nvSpPr>
            <p:cNvPr id="21" name="TextBox 21"/>
            <p:cNvSpPr txBox="1"/>
            <p:nvPr/>
          </p:nvSpPr>
          <p:spPr>
            <a:xfrm>
              <a:off x="0" y="-57150"/>
              <a:ext cx="1717482" cy="695393"/>
            </a:xfrm>
            <a:prstGeom prst="rect">
              <a:avLst/>
            </a:prstGeom>
          </p:spPr>
          <p:txBody>
            <a:bodyPr lIns="47790" tIns="47790" rIns="47790" bIns="47790" rtlCol="0" anchor="ctr"/>
            <a:lstStyle/>
            <a:p>
              <a:pPr algn="ctr">
                <a:lnSpc>
                  <a:spcPts val="1843"/>
                </a:lnSpc>
                <a:spcBef>
                  <a:spcPct val="0"/>
                </a:spcBef>
              </a:pPr>
              <a:endParaRPr/>
            </a:p>
          </p:txBody>
        </p:sp>
      </p:grpSp>
      <p:grpSp>
        <p:nvGrpSpPr>
          <p:cNvPr id="22" name="Group 22"/>
          <p:cNvGrpSpPr/>
          <p:nvPr/>
        </p:nvGrpSpPr>
        <p:grpSpPr>
          <a:xfrm>
            <a:off x="2077836" y="8446511"/>
            <a:ext cx="3770201" cy="1277108"/>
            <a:chOff x="0" y="0"/>
            <a:chExt cx="1436267" cy="486517"/>
          </a:xfrm>
        </p:grpSpPr>
        <p:sp>
          <p:nvSpPr>
            <p:cNvPr id="23" name="Freeform 23"/>
            <p:cNvSpPr/>
            <p:nvPr/>
          </p:nvSpPr>
          <p:spPr>
            <a:xfrm>
              <a:off x="0" y="0"/>
              <a:ext cx="1436267" cy="486517"/>
            </a:xfrm>
            <a:custGeom>
              <a:avLst/>
              <a:gdLst/>
              <a:ahLst/>
              <a:cxnLst/>
              <a:rect l="l" t="t" r="r" b="b"/>
              <a:pathLst>
                <a:path w="1436267" h="486517">
                  <a:moveTo>
                    <a:pt x="0" y="0"/>
                  </a:moveTo>
                  <a:lnTo>
                    <a:pt x="1436267" y="0"/>
                  </a:lnTo>
                  <a:lnTo>
                    <a:pt x="1436267" y="486517"/>
                  </a:lnTo>
                  <a:lnTo>
                    <a:pt x="0" y="486517"/>
                  </a:lnTo>
                  <a:close/>
                </a:path>
              </a:pathLst>
            </a:custGeom>
            <a:solidFill>
              <a:srgbClr val="D389E8">
                <a:alpha val="58824"/>
              </a:srgbClr>
            </a:solidFill>
          </p:spPr>
        </p:sp>
        <p:sp>
          <p:nvSpPr>
            <p:cNvPr id="24" name="TextBox 24"/>
            <p:cNvSpPr txBox="1"/>
            <p:nvPr/>
          </p:nvSpPr>
          <p:spPr>
            <a:xfrm>
              <a:off x="0" y="-38100"/>
              <a:ext cx="1436267" cy="524617"/>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5365296" y="3365455"/>
            <a:ext cx="2200619" cy="2972558"/>
            <a:chOff x="0" y="0"/>
            <a:chExt cx="838331" cy="1132403"/>
          </a:xfrm>
        </p:grpSpPr>
        <p:sp>
          <p:nvSpPr>
            <p:cNvPr id="26" name="Freeform 26"/>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7" name="TextBox 27"/>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8" name="Group 28"/>
          <p:cNvGrpSpPr/>
          <p:nvPr/>
        </p:nvGrpSpPr>
        <p:grpSpPr>
          <a:xfrm>
            <a:off x="3096994" y="3365455"/>
            <a:ext cx="2097196" cy="2991608"/>
            <a:chOff x="0" y="0"/>
            <a:chExt cx="798932" cy="1139660"/>
          </a:xfrm>
        </p:grpSpPr>
        <p:sp>
          <p:nvSpPr>
            <p:cNvPr id="29" name="Freeform 29"/>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30" name="TextBox 30"/>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grpSp>
        <p:nvGrpSpPr>
          <p:cNvPr id="31" name="Group 31"/>
          <p:cNvGrpSpPr/>
          <p:nvPr/>
        </p:nvGrpSpPr>
        <p:grpSpPr>
          <a:xfrm>
            <a:off x="5365296" y="1130490"/>
            <a:ext cx="2200619" cy="2101615"/>
            <a:chOff x="0" y="0"/>
            <a:chExt cx="2934159" cy="2802154"/>
          </a:xfrm>
        </p:grpSpPr>
        <p:pic>
          <p:nvPicPr>
            <p:cNvPr id="32" name="Picture 32"/>
            <p:cNvPicPr>
              <a:picLocks noChangeAspect="1"/>
            </p:cNvPicPr>
            <p:nvPr/>
          </p:nvPicPr>
          <p:blipFill>
            <a:blip r:embed="rId4"/>
            <a:srcRect t="14187" b="14187"/>
            <a:stretch>
              <a:fillRect/>
            </a:stretch>
          </p:blipFill>
          <p:spPr>
            <a:xfrm>
              <a:off x="0" y="0"/>
              <a:ext cx="2934159" cy="2802154"/>
            </a:xfrm>
            <a:prstGeom prst="rect">
              <a:avLst/>
            </a:prstGeom>
          </p:spPr>
        </p:pic>
      </p:grpSp>
      <p:grpSp>
        <p:nvGrpSpPr>
          <p:cNvPr id="33" name="Group 33"/>
          <p:cNvGrpSpPr/>
          <p:nvPr/>
        </p:nvGrpSpPr>
        <p:grpSpPr>
          <a:xfrm>
            <a:off x="5365296" y="6442305"/>
            <a:ext cx="2171872" cy="1665863"/>
            <a:chOff x="0" y="0"/>
            <a:chExt cx="2895829" cy="2221151"/>
          </a:xfrm>
        </p:grpSpPr>
        <p:pic>
          <p:nvPicPr>
            <p:cNvPr id="34" name="Picture 34"/>
            <p:cNvPicPr>
              <a:picLocks noChangeAspect="1"/>
            </p:cNvPicPr>
            <p:nvPr/>
          </p:nvPicPr>
          <p:blipFill>
            <a:blip r:embed="rId5"/>
            <a:srcRect t="21236" b="21236"/>
            <a:stretch>
              <a:fillRect/>
            </a:stretch>
          </p:blipFill>
          <p:spPr>
            <a:xfrm>
              <a:off x="0" y="0"/>
              <a:ext cx="2895829" cy="2221151"/>
            </a:xfrm>
            <a:prstGeom prst="rect">
              <a:avLst/>
            </a:prstGeom>
          </p:spPr>
        </p:pic>
      </p:grpSp>
      <p:sp>
        <p:nvSpPr>
          <p:cNvPr id="35" name="TextBox 35"/>
          <p:cNvSpPr txBox="1"/>
          <p:nvPr/>
        </p:nvSpPr>
        <p:spPr>
          <a:xfrm>
            <a:off x="810984" y="3912160"/>
            <a:ext cx="2088892" cy="2856611"/>
          </a:xfrm>
          <a:prstGeom prst="rect">
            <a:avLst/>
          </a:prstGeom>
        </p:spPr>
        <p:txBody>
          <a:bodyPr lIns="0" tIns="0" rIns="0" bIns="0" rtlCol="0" anchor="t">
            <a:spAutoFit/>
          </a:bodyPr>
          <a:lstStyle/>
          <a:p>
            <a:pPr algn="l">
              <a:lnSpc>
                <a:spcPts val="1177"/>
              </a:lnSpc>
            </a:pPr>
            <a:r>
              <a:rPr lang="en-US" sz="1100" b="1" spc="16">
                <a:solidFill>
                  <a:srgbClr val="000000"/>
                </a:solidFill>
                <a:latin typeface="Telegraf Bold"/>
                <a:ea typeface="Telegraf Bold"/>
                <a:cs typeface="Telegraf Bold"/>
                <a:sym typeface="Telegraf Bold"/>
              </a:rPr>
              <a:t>Binanın Durumu:</a:t>
            </a:r>
            <a:r>
              <a:rPr lang="en-US" sz="1100" spc="16">
                <a:solidFill>
                  <a:srgbClr val="000000"/>
                </a:solidFill>
                <a:latin typeface="Telegraf"/>
                <a:ea typeface="Telegraf"/>
                <a:cs typeface="Telegraf"/>
                <a:sym typeface="Telegraf"/>
              </a:rPr>
              <a:t> Kendi Binası</a:t>
            </a:r>
          </a:p>
          <a:p>
            <a:pPr algn="l">
              <a:lnSpc>
                <a:spcPts val="1177"/>
              </a:lnSpc>
            </a:pPr>
            <a:endParaRPr lang="en-US" sz="1100" spc="16">
              <a:solidFill>
                <a:srgbClr val="000000"/>
              </a:solidFill>
              <a:latin typeface="Telegraf"/>
              <a:ea typeface="Telegraf"/>
              <a:cs typeface="Telegraf"/>
              <a:sym typeface="Telegraf"/>
            </a:endParaRPr>
          </a:p>
          <a:p>
            <a:pPr algn="l">
              <a:lnSpc>
                <a:spcPts val="1177"/>
              </a:lnSpc>
            </a:pPr>
            <a:r>
              <a:rPr lang="en-US" sz="1100" b="1" spc="16">
                <a:solidFill>
                  <a:srgbClr val="000000"/>
                </a:solidFill>
                <a:latin typeface="Telegraf Bold"/>
                <a:ea typeface="Telegraf Bold"/>
                <a:cs typeface="Telegraf Bold"/>
                <a:sym typeface="Telegraf Bold"/>
              </a:rPr>
              <a:t>Öğrenim Şekli:</a:t>
            </a:r>
            <a:r>
              <a:rPr lang="en-US" sz="1100" spc="16">
                <a:solidFill>
                  <a:srgbClr val="000000"/>
                </a:solidFill>
                <a:latin typeface="Telegraf"/>
                <a:ea typeface="Telegraf"/>
                <a:cs typeface="Telegraf"/>
                <a:sym typeface="Telegraf"/>
              </a:rPr>
              <a:t> Tam gün</a:t>
            </a:r>
          </a:p>
          <a:p>
            <a:pPr algn="l">
              <a:lnSpc>
                <a:spcPts val="1177"/>
              </a:lnSpc>
            </a:pPr>
            <a:endParaRPr lang="en-US" sz="1100" spc="16">
              <a:solidFill>
                <a:srgbClr val="000000"/>
              </a:solidFill>
              <a:latin typeface="Telegraf"/>
              <a:ea typeface="Telegraf"/>
              <a:cs typeface="Telegraf"/>
              <a:sym typeface="Telegraf"/>
            </a:endParaRPr>
          </a:p>
          <a:p>
            <a:pPr algn="l">
              <a:lnSpc>
                <a:spcPts val="1177"/>
              </a:lnSpc>
            </a:pPr>
            <a:r>
              <a:rPr lang="en-US" sz="1100" b="1" spc="16">
                <a:solidFill>
                  <a:srgbClr val="000000"/>
                </a:solidFill>
                <a:latin typeface="Telegraf Bold"/>
                <a:ea typeface="Telegraf Bold"/>
                <a:cs typeface="Telegraf Bold"/>
                <a:sym typeface="Telegraf Bold"/>
              </a:rPr>
              <a:t>Derslik Sayısı:</a:t>
            </a:r>
            <a:r>
              <a:rPr lang="en-US" sz="1100" spc="16">
                <a:solidFill>
                  <a:srgbClr val="000000"/>
                </a:solidFill>
                <a:latin typeface="Telegraf"/>
                <a:ea typeface="Telegraf"/>
                <a:cs typeface="Telegraf"/>
                <a:sym typeface="Telegraf"/>
              </a:rPr>
              <a:t> 27</a:t>
            </a:r>
          </a:p>
          <a:p>
            <a:pPr algn="l">
              <a:lnSpc>
                <a:spcPts val="1177"/>
              </a:lnSpc>
            </a:pPr>
            <a:endParaRPr lang="en-US" sz="1100" spc="16">
              <a:solidFill>
                <a:srgbClr val="000000"/>
              </a:solidFill>
              <a:latin typeface="Telegraf"/>
              <a:ea typeface="Telegraf"/>
              <a:cs typeface="Telegraf"/>
              <a:sym typeface="Telegraf"/>
            </a:endParaRPr>
          </a:p>
          <a:p>
            <a:pPr algn="l">
              <a:lnSpc>
                <a:spcPts val="1177"/>
              </a:lnSpc>
            </a:pPr>
            <a:r>
              <a:rPr lang="en-US" sz="1100" b="1" spc="16">
                <a:solidFill>
                  <a:srgbClr val="000000"/>
                </a:solidFill>
                <a:latin typeface="Telegraf Bold"/>
                <a:ea typeface="Telegraf Bold"/>
                <a:cs typeface="Telegraf Bold"/>
                <a:sym typeface="Telegraf Bold"/>
              </a:rPr>
              <a:t>Öğretmen Sayısı:</a:t>
            </a:r>
            <a:r>
              <a:rPr lang="en-US" sz="1100" spc="16">
                <a:solidFill>
                  <a:srgbClr val="000000"/>
                </a:solidFill>
                <a:latin typeface="Telegraf"/>
                <a:ea typeface="Telegraf"/>
                <a:cs typeface="Telegraf"/>
                <a:sym typeface="Telegraf"/>
              </a:rPr>
              <a:t> 55</a:t>
            </a:r>
          </a:p>
          <a:p>
            <a:pPr algn="l">
              <a:lnSpc>
                <a:spcPts val="1177"/>
              </a:lnSpc>
            </a:pPr>
            <a:endParaRPr lang="en-US" sz="1100" spc="16">
              <a:solidFill>
                <a:srgbClr val="000000"/>
              </a:solidFill>
              <a:latin typeface="Telegraf"/>
              <a:ea typeface="Telegraf"/>
              <a:cs typeface="Telegraf"/>
              <a:sym typeface="Telegraf"/>
            </a:endParaRPr>
          </a:p>
          <a:p>
            <a:pPr algn="l">
              <a:lnSpc>
                <a:spcPts val="1070"/>
              </a:lnSpc>
            </a:pPr>
            <a:r>
              <a:rPr lang="en-US" sz="1000" b="1" spc="15">
                <a:solidFill>
                  <a:srgbClr val="000000"/>
                </a:solidFill>
                <a:latin typeface="Telegraf Bold"/>
                <a:ea typeface="Telegraf Bold"/>
                <a:cs typeface="Telegraf Bold"/>
                <a:sym typeface="Telegraf Bold"/>
              </a:rPr>
              <a:t>Psikolojik Danışman Normu:</a:t>
            </a:r>
            <a:r>
              <a:rPr lang="en-US" sz="1000" spc="15">
                <a:solidFill>
                  <a:srgbClr val="000000"/>
                </a:solidFill>
                <a:latin typeface="Telegraf"/>
                <a:ea typeface="Telegraf"/>
                <a:cs typeface="Telegraf"/>
                <a:sym typeface="Telegraf"/>
              </a:rPr>
              <a:t> Var</a:t>
            </a:r>
          </a:p>
          <a:p>
            <a:pPr algn="l">
              <a:lnSpc>
                <a:spcPts val="1070"/>
              </a:lnSpc>
            </a:pPr>
            <a:endParaRPr lang="en-US" sz="1000" spc="15">
              <a:solidFill>
                <a:srgbClr val="000000"/>
              </a:solidFill>
              <a:latin typeface="Telegraf"/>
              <a:ea typeface="Telegraf"/>
              <a:cs typeface="Telegraf"/>
              <a:sym typeface="Telegraf"/>
            </a:endParaRPr>
          </a:p>
          <a:p>
            <a:pPr algn="l">
              <a:lnSpc>
                <a:spcPts val="1177"/>
              </a:lnSpc>
            </a:pPr>
            <a:r>
              <a:rPr lang="en-US" sz="1100" b="1" spc="16">
                <a:solidFill>
                  <a:srgbClr val="000000"/>
                </a:solidFill>
                <a:latin typeface="Telegraf Bold"/>
                <a:ea typeface="Telegraf Bold"/>
                <a:cs typeface="Telegraf Bold"/>
                <a:sym typeface="Telegraf Bold"/>
              </a:rPr>
              <a:t>Fiziki İmkanları:</a:t>
            </a:r>
            <a:r>
              <a:rPr lang="en-US" sz="1100" spc="16">
                <a:solidFill>
                  <a:srgbClr val="000000"/>
                </a:solidFill>
                <a:latin typeface="Telegraf"/>
                <a:ea typeface="Telegraf"/>
                <a:cs typeface="Telegraf"/>
                <a:sym typeface="Telegraf"/>
              </a:rPr>
              <a:t> okul bahçesi, kütüphane, Resim Odası, Müzik Odası, Bilgisayar Laboratuvarı, Fen Laboratuvarı. Kantin</a:t>
            </a:r>
          </a:p>
          <a:p>
            <a:pPr algn="l">
              <a:lnSpc>
                <a:spcPts val="1177"/>
              </a:lnSpc>
            </a:pPr>
            <a:endParaRPr lang="en-US" sz="1100" spc="16">
              <a:solidFill>
                <a:srgbClr val="000000"/>
              </a:solidFill>
              <a:latin typeface="Telegraf"/>
              <a:ea typeface="Telegraf"/>
              <a:cs typeface="Telegraf"/>
              <a:sym typeface="Telegraf"/>
            </a:endParaRPr>
          </a:p>
          <a:p>
            <a:pPr algn="l">
              <a:lnSpc>
                <a:spcPts val="1177"/>
              </a:lnSpc>
            </a:pPr>
            <a:r>
              <a:rPr lang="en-US" sz="1100" b="1" spc="16">
                <a:solidFill>
                  <a:srgbClr val="000000"/>
                </a:solidFill>
                <a:latin typeface="Telegraf Bold"/>
                <a:ea typeface="Telegraf Bold"/>
                <a:cs typeface="Telegraf Bold"/>
                <a:sym typeface="Telegraf Bold"/>
              </a:rPr>
              <a:t>Ulaşım: </a:t>
            </a:r>
            <a:r>
              <a:rPr lang="en-US" sz="1100" spc="16">
                <a:solidFill>
                  <a:srgbClr val="000000"/>
                </a:solidFill>
                <a:latin typeface="Telegraf"/>
                <a:ea typeface="Telegraf"/>
                <a:cs typeface="Telegraf"/>
                <a:sym typeface="Telegraf"/>
              </a:rPr>
              <a:t>Toplu Taşıma ve yaya olarak sağlanmaktadır.</a:t>
            </a:r>
          </a:p>
          <a:p>
            <a:pPr algn="l">
              <a:lnSpc>
                <a:spcPts val="1177"/>
              </a:lnSpc>
            </a:pPr>
            <a:endParaRPr lang="en-US" sz="1100" spc="16">
              <a:solidFill>
                <a:srgbClr val="000000"/>
              </a:solidFill>
              <a:latin typeface="Telegraf"/>
              <a:ea typeface="Telegraf"/>
              <a:cs typeface="Telegraf"/>
              <a:sym typeface="Telegraf"/>
            </a:endParaRPr>
          </a:p>
          <a:p>
            <a:pPr algn="just">
              <a:lnSpc>
                <a:spcPts val="1177"/>
              </a:lnSpc>
            </a:pPr>
            <a:endParaRPr lang="en-US" sz="1100" spc="16">
              <a:solidFill>
                <a:srgbClr val="000000"/>
              </a:solidFill>
              <a:latin typeface="Telegraf"/>
              <a:ea typeface="Telegraf"/>
              <a:cs typeface="Telegraf"/>
              <a:sym typeface="Telegraf"/>
            </a:endParaRPr>
          </a:p>
          <a:p>
            <a:pPr marL="0" lvl="1" indent="0" algn="just">
              <a:lnSpc>
                <a:spcPts val="1177"/>
              </a:lnSpc>
            </a:pPr>
            <a:endParaRPr lang="en-US" sz="1100" spc="16">
              <a:solidFill>
                <a:srgbClr val="000000"/>
              </a:solidFill>
              <a:latin typeface="Telegraf"/>
              <a:ea typeface="Telegraf"/>
              <a:cs typeface="Telegraf"/>
              <a:sym typeface="Telegraf"/>
            </a:endParaRPr>
          </a:p>
        </p:txBody>
      </p:sp>
      <p:sp>
        <p:nvSpPr>
          <p:cNvPr id="36" name="TextBox 36"/>
          <p:cNvSpPr txBox="1"/>
          <p:nvPr/>
        </p:nvSpPr>
        <p:spPr>
          <a:xfrm>
            <a:off x="773679" y="341308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37" name="TextBox 37"/>
          <p:cNvSpPr txBox="1"/>
          <p:nvPr/>
        </p:nvSpPr>
        <p:spPr>
          <a:xfrm>
            <a:off x="810984" y="6873500"/>
            <a:ext cx="4286141" cy="1018858"/>
          </a:xfrm>
          <a:prstGeom prst="rect">
            <a:avLst/>
          </a:prstGeom>
        </p:spPr>
        <p:txBody>
          <a:bodyPr lIns="0" tIns="0" rIns="0" bIns="0" rtlCol="0" anchor="t">
            <a:spAutoFit/>
          </a:bodyPr>
          <a:lstStyle/>
          <a:p>
            <a:pPr marL="0" lvl="1" indent="0" algn="just">
              <a:lnSpc>
                <a:spcPts val="2705"/>
              </a:lnSpc>
            </a:pPr>
            <a:r>
              <a:rPr lang="en-US" sz="1252" spc="18">
                <a:solidFill>
                  <a:srgbClr val="000000"/>
                </a:solidFill>
                <a:latin typeface="Telegraf"/>
                <a:ea typeface="Telegraf"/>
                <a:cs typeface="Telegraf"/>
                <a:sym typeface="Telegraf"/>
              </a:rPr>
              <a:t>Okul; akademik, spor, sanat ve kültürel faaliyetler açısından oldukça aktiftir. Eğitim ve öğretim adına her türlü olanağa sahiptir. </a:t>
            </a:r>
          </a:p>
        </p:txBody>
      </p:sp>
      <p:sp>
        <p:nvSpPr>
          <p:cNvPr id="38" name="TextBox 38"/>
          <p:cNvSpPr txBox="1"/>
          <p:nvPr/>
        </p:nvSpPr>
        <p:spPr>
          <a:xfrm>
            <a:off x="1055665" y="6545238"/>
            <a:ext cx="3494520" cy="235336"/>
          </a:xfrm>
          <a:prstGeom prst="rect">
            <a:avLst/>
          </a:prstGeom>
        </p:spPr>
        <p:txBody>
          <a:bodyPr lIns="0" tIns="0" rIns="0" bIns="0" rtlCol="0" anchor="t">
            <a:spAutoFit/>
          </a:bodyPr>
          <a:lstStyle/>
          <a:p>
            <a:pPr algn="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a:off x="2215623" y="8722736"/>
            <a:ext cx="3537033" cy="906591"/>
          </a:xfrm>
          <a:prstGeom prst="rect">
            <a:avLst/>
          </a:prstGeom>
        </p:spPr>
        <p:txBody>
          <a:bodyPr lIns="0" tIns="0" rIns="0" bIns="0" rtlCol="0" anchor="t">
            <a:spAutoFit/>
          </a:bodyPr>
          <a:lstStyle/>
          <a:p>
            <a:pPr algn="l">
              <a:lnSpc>
                <a:spcPts val="1480"/>
              </a:lnSpc>
            </a:pPr>
            <a:r>
              <a:rPr lang="en-US" sz="1057" b="1" spc="15">
                <a:solidFill>
                  <a:srgbClr val="000000"/>
                </a:solidFill>
                <a:latin typeface="Telegraf Bold"/>
                <a:ea typeface="Telegraf Bold"/>
                <a:cs typeface="Telegraf Bold"/>
                <a:sym typeface="Telegraf Bold"/>
              </a:rPr>
              <a:t>Adres: </a:t>
            </a:r>
            <a:r>
              <a:rPr lang="en-US" sz="1057" spc="15">
                <a:solidFill>
                  <a:srgbClr val="000000"/>
                </a:solidFill>
                <a:latin typeface="Telegraf"/>
                <a:ea typeface="Telegraf"/>
                <a:cs typeface="Telegraf"/>
                <a:sym typeface="Telegraf"/>
              </a:rPr>
              <a:t>Cemal Gürsel Mah. Pirinç Sk. Samandağ/ Hatay</a:t>
            </a:r>
          </a:p>
          <a:p>
            <a:pPr algn="l">
              <a:lnSpc>
                <a:spcPts val="1480"/>
              </a:lnSpc>
            </a:pPr>
            <a:r>
              <a:rPr lang="en-US" sz="1057" b="1" spc="15">
                <a:solidFill>
                  <a:srgbClr val="000000"/>
                </a:solidFill>
                <a:latin typeface="Telegraf Bold"/>
                <a:ea typeface="Telegraf Bold"/>
                <a:cs typeface="Telegraf Bold"/>
                <a:sym typeface="Telegraf Bold"/>
              </a:rPr>
              <a:t>İletişim no: </a:t>
            </a:r>
            <a:r>
              <a:rPr lang="en-US" sz="1057" spc="15">
                <a:solidFill>
                  <a:srgbClr val="000000"/>
                </a:solidFill>
                <a:latin typeface="Telegraf"/>
                <a:ea typeface="Telegraf"/>
                <a:cs typeface="Telegraf"/>
                <a:sym typeface="Telegraf"/>
              </a:rPr>
              <a:t>05383759370</a:t>
            </a:r>
          </a:p>
          <a:p>
            <a:pPr algn="l">
              <a:lnSpc>
                <a:spcPts val="1480"/>
              </a:lnSpc>
            </a:pPr>
            <a:r>
              <a:rPr lang="en-US" sz="1057" b="1" spc="15">
                <a:solidFill>
                  <a:srgbClr val="000000"/>
                </a:solidFill>
                <a:latin typeface="Telegraf Bold"/>
                <a:ea typeface="Telegraf Bold"/>
                <a:cs typeface="Telegraf Bold"/>
                <a:sym typeface="Telegraf Bold"/>
              </a:rPr>
              <a:t>E-posta: </a:t>
            </a:r>
            <a:r>
              <a:rPr lang="en-US" sz="1057" spc="15">
                <a:solidFill>
                  <a:srgbClr val="000000"/>
                </a:solidFill>
                <a:latin typeface="Telegraf"/>
                <a:ea typeface="Telegraf"/>
                <a:cs typeface="Telegraf"/>
                <a:sym typeface="Telegraf"/>
              </a:rPr>
              <a:t>972853@meb.k12.tr</a:t>
            </a:r>
          </a:p>
          <a:p>
            <a:pPr algn="l">
              <a:lnSpc>
                <a:spcPts val="1480"/>
              </a:lnSpc>
            </a:pPr>
            <a:r>
              <a:rPr lang="en-US" sz="1057" b="1" spc="15">
                <a:solidFill>
                  <a:srgbClr val="000000"/>
                </a:solidFill>
                <a:latin typeface="Telegraf Bold"/>
                <a:ea typeface="Telegraf Bold"/>
                <a:cs typeface="Telegraf Bold"/>
                <a:sym typeface="Telegraf Bold"/>
              </a:rPr>
              <a:t>WEB Adresi: </a:t>
            </a:r>
            <a:r>
              <a:rPr lang="en-US" sz="1057" u="sng" spc="15">
                <a:solidFill>
                  <a:srgbClr val="000000"/>
                </a:solidFill>
                <a:latin typeface="Telegraf"/>
                <a:ea typeface="Telegraf"/>
                <a:cs typeface="Telegraf"/>
                <a:sym typeface="Telegraf"/>
                <a:hlinkClick r:id="rId6" tooltip="https://samandagataturkal.meb.k12.tr/"/>
              </a:rPr>
              <a:t>https://samandagataturkal.meb.k12.tr</a:t>
            </a:r>
          </a:p>
          <a:p>
            <a:pPr marL="0" lvl="1" indent="0" algn="l">
              <a:lnSpc>
                <a:spcPts val="1480"/>
              </a:lnSpc>
              <a:spcBef>
                <a:spcPct val="0"/>
              </a:spcBef>
            </a:pPr>
            <a:endParaRPr lang="en-US" sz="1057" u="sng" spc="15">
              <a:solidFill>
                <a:srgbClr val="000000"/>
              </a:solidFill>
              <a:latin typeface="Telegraf"/>
              <a:ea typeface="Telegraf"/>
              <a:cs typeface="Telegraf"/>
              <a:sym typeface="Telegraf"/>
              <a:hlinkClick r:id="rId6" tooltip="https://samandagataturkal.meb.k12.tr/"/>
            </a:endParaRPr>
          </a:p>
        </p:txBody>
      </p:sp>
      <p:sp>
        <p:nvSpPr>
          <p:cNvPr id="40" name="TextBox 40"/>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1" name="TextBox 41"/>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42" name="TextBox 42"/>
          <p:cNvSpPr txBox="1"/>
          <p:nvPr/>
        </p:nvSpPr>
        <p:spPr>
          <a:xfrm>
            <a:off x="5489568" y="3845818"/>
            <a:ext cx="1998771" cy="2430483"/>
          </a:xfrm>
          <a:prstGeom prst="rect">
            <a:avLst/>
          </a:prstGeom>
        </p:spPr>
        <p:txBody>
          <a:bodyPr lIns="0" tIns="0" rIns="0" bIns="0" rtlCol="0" anchor="t">
            <a:spAutoFit/>
          </a:bodyPr>
          <a:lstStyle/>
          <a:p>
            <a:pPr algn="ctr">
              <a:lnSpc>
                <a:spcPts val="2420"/>
              </a:lnSpc>
            </a:pPr>
            <a:r>
              <a:rPr lang="en-US" sz="1152" spc="17">
                <a:solidFill>
                  <a:srgbClr val="000000"/>
                </a:solidFill>
                <a:latin typeface="Telegraf"/>
                <a:ea typeface="Telegraf"/>
                <a:cs typeface="Telegraf"/>
                <a:sym typeface="Telegraf"/>
              </a:rPr>
              <a:t>Okulun fen ve bilgisayar laboratuvarları aktif şekilde kullanılmaktadır. Ayrıca okulun Robotik Kodlama, Tübitak, Teknofest, E-Twinning'de projeleri vardır;  bu projeler aktif bir şekilde  yürütülmektedir.</a:t>
            </a:r>
          </a:p>
        </p:txBody>
      </p:sp>
      <p:sp>
        <p:nvSpPr>
          <p:cNvPr id="43" name="TextBox 43"/>
          <p:cNvSpPr txBox="1"/>
          <p:nvPr/>
        </p:nvSpPr>
        <p:spPr>
          <a:xfrm>
            <a:off x="3194653" y="3836548"/>
            <a:ext cx="1902472" cy="2460559"/>
          </a:xfrm>
          <a:prstGeom prst="rect">
            <a:avLst/>
          </a:prstGeom>
        </p:spPr>
        <p:txBody>
          <a:bodyPr lIns="0" tIns="0" rIns="0" bIns="0" rtlCol="0" anchor="t">
            <a:spAutoFit/>
          </a:bodyPr>
          <a:lstStyle/>
          <a:p>
            <a:pPr algn="l">
              <a:lnSpc>
                <a:spcPts val="1333"/>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ve Almanca</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Sayısal, Eşit Ağırlık, Yabancı Dil </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Merkezi </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 372.5528 / 18.99</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180</a:t>
            </a:r>
          </a:p>
          <a:p>
            <a:pPr marL="0" lvl="1" indent="0" algn="l">
              <a:lnSpc>
                <a:spcPts val="1473"/>
              </a:lnSpc>
              <a:spcBef>
                <a:spcPct val="0"/>
              </a:spcBef>
            </a:pPr>
            <a:endParaRPr lang="en-US" sz="952" spc="14">
              <a:solidFill>
                <a:srgbClr val="000000"/>
              </a:solidFill>
              <a:latin typeface="Telegraf"/>
              <a:ea typeface="Telegraf"/>
              <a:cs typeface="Telegraf"/>
              <a:sym typeface="Telegraf"/>
            </a:endParaRPr>
          </a:p>
        </p:txBody>
      </p:sp>
      <p:sp>
        <p:nvSpPr>
          <p:cNvPr id="44" name="TextBox 44"/>
          <p:cNvSpPr txBox="1"/>
          <p:nvPr/>
        </p:nvSpPr>
        <p:spPr>
          <a:xfrm>
            <a:off x="2282832" y="851128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5" name="Freeform 45"/>
          <p:cNvSpPr/>
          <p:nvPr/>
        </p:nvSpPr>
        <p:spPr>
          <a:xfrm>
            <a:off x="611197" y="641336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6" name="Freeform 46"/>
          <p:cNvSpPr/>
          <p:nvPr/>
        </p:nvSpPr>
        <p:spPr>
          <a:xfrm rot="-10800000">
            <a:off x="4550185" y="7512064"/>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7" name="TextBox 47"/>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2068" y="8269533"/>
            <a:ext cx="8827048" cy="1825612"/>
            <a:chOff x="0" y="0"/>
            <a:chExt cx="3362685" cy="695471"/>
          </a:xfrm>
        </p:grpSpPr>
        <p:sp>
          <p:nvSpPr>
            <p:cNvPr id="3" name="Freeform 3"/>
            <p:cNvSpPr/>
            <p:nvPr/>
          </p:nvSpPr>
          <p:spPr>
            <a:xfrm>
              <a:off x="0" y="0"/>
              <a:ext cx="3362685" cy="695471"/>
            </a:xfrm>
            <a:custGeom>
              <a:avLst/>
              <a:gdLst/>
              <a:ahLst/>
              <a:cxnLst/>
              <a:rect l="l" t="t" r="r" b="b"/>
              <a:pathLst>
                <a:path w="3362685" h="695471">
                  <a:moveTo>
                    <a:pt x="0" y="0"/>
                  </a:moveTo>
                  <a:lnTo>
                    <a:pt x="3362685" y="0"/>
                  </a:lnTo>
                  <a:lnTo>
                    <a:pt x="3362685" y="695471"/>
                  </a:lnTo>
                  <a:lnTo>
                    <a:pt x="0" y="695471"/>
                  </a:lnTo>
                  <a:close/>
                </a:path>
              </a:pathLst>
            </a:custGeom>
            <a:solidFill>
              <a:srgbClr val="AA48C6">
                <a:alpha val="80784"/>
              </a:srgbClr>
            </a:solidFill>
          </p:spPr>
        </p:sp>
        <p:sp>
          <p:nvSpPr>
            <p:cNvPr id="4" name="TextBox 4"/>
            <p:cNvSpPr txBox="1"/>
            <p:nvPr/>
          </p:nvSpPr>
          <p:spPr>
            <a:xfrm>
              <a:off x="0" y="-47625"/>
              <a:ext cx="3362685" cy="743096"/>
            </a:xfrm>
            <a:prstGeom prst="rect">
              <a:avLst/>
            </a:prstGeom>
          </p:spPr>
          <p:txBody>
            <a:bodyPr lIns="47790" tIns="47790" rIns="47790" bIns="47790" rtlCol="0" anchor="ctr"/>
            <a:lstStyle/>
            <a:p>
              <a:pPr algn="ctr">
                <a:lnSpc>
                  <a:spcPts val="1680"/>
                </a:lnSpc>
              </a:pPr>
              <a:endParaRPr/>
            </a:p>
          </p:txBody>
        </p:sp>
      </p:grpSp>
      <p:grpSp>
        <p:nvGrpSpPr>
          <p:cNvPr id="5" name="Group 5"/>
          <p:cNvGrpSpPr/>
          <p:nvPr/>
        </p:nvGrpSpPr>
        <p:grpSpPr>
          <a:xfrm>
            <a:off x="-3938791" y="-186060"/>
            <a:ext cx="12927920" cy="1130631"/>
            <a:chOff x="0" y="0"/>
            <a:chExt cx="4924922" cy="430717"/>
          </a:xfrm>
        </p:grpSpPr>
        <p:sp>
          <p:nvSpPr>
            <p:cNvPr id="6" name="Freeform 6"/>
            <p:cNvSpPr/>
            <p:nvPr/>
          </p:nvSpPr>
          <p:spPr>
            <a:xfrm>
              <a:off x="0" y="0"/>
              <a:ext cx="4924922" cy="430717"/>
            </a:xfrm>
            <a:custGeom>
              <a:avLst/>
              <a:gdLst/>
              <a:ahLst/>
              <a:cxnLst/>
              <a:rect l="l" t="t" r="r" b="b"/>
              <a:pathLst>
                <a:path w="4924922" h="430717">
                  <a:moveTo>
                    <a:pt x="0" y="0"/>
                  </a:moveTo>
                  <a:lnTo>
                    <a:pt x="4924922" y="0"/>
                  </a:lnTo>
                  <a:lnTo>
                    <a:pt x="4924922" y="430717"/>
                  </a:lnTo>
                  <a:lnTo>
                    <a:pt x="0" y="430717"/>
                  </a:lnTo>
                  <a:close/>
                </a:path>
              </a:pathLst>
            </a:custGeom>
            <a:solidFill>
              <a:srgbClr val="AA48C6">
                <a:alpha val="80784"/>
              </a:srgbClr>
            </a:solidFill>
          </p:spPr>
        </p:sp>
        <p:sp>
          <p:nvSpPr>
            <p:cNvPr id="7" name="TextBox 7"/>
            <p:cNvSpPr txBox="1"/>
            <p:nvPr/>
          </p:nvSpPr>
          <p:spPr>
            <a:xfrm>
              <a:off x="0" y="-47625"/>
              <a:ext cx="4924922" cy="478342"/>
            </a:xfrm>
            <a:prstGeom prst="rect">
              <a:avLst/>
            </a:prstGeom>
          </p:spPr>
          <p:txBody>
            <a:bodyPr lIns="47790" tIns="47790" rIns="47790" bIns="47790" rtlCol="0" anchor="ctr"/>
            <a:lstStyle/>
            <a:p>
              <a:pPr algn="ctr">
                <a:lnSpc>
                  <a:spcPts val="1680"/>
                </a:lnSpc>
              </a:pPr>
              <a:endParaRPr/>
            </a:p>
          </p:txBody>
        </p:sp>
      </p:grpSp>
      <p:grpSp>
        <p:nvGrpSpPr>
          <p:cNvPr id="8" name="Group 8"/>
          <p:cNvGrpSpPr/>
          <p:nvPr/>
        </p:nvGrpSpPr>
        <p:grpSpPr>
          <a:xfrm>
            <a:off x="4318707" y="379255"/>
            <a:ext cx="4670422" cy="358020"/>
            <a:chOff x="0" y="0"/>
            <a:chExt cx="1779208" cy="136389"/>
          </a:xfrm>
        </p:grpSpPr>
        <p:sp>
          <p:nvSpPr>
            <p:cNvPr id="9" name="Freeform 9"/>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0" name="TextBox 10"/>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1" name="Group 11"/>
          <p:cNvGrpSpPr/>
          <p:nvPr/>
        </p:nvGrpSpPr>
        <p:grpSpPr>
          <a:xfrm>
            <a:off x="1597774" y="8452463"/>
            <a:ext cx="4576852" cy="264638"/>
            <a:chOff x="0" y="0"/>
            <a:chExt cx="1743563" cy="100815"/>
          </a:xfrm>
        </p:grpSpPr>
        <p:sp>
          <p:nvSpPr>
            <p:cNvPr id="12" name="Freeform 12"/>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13" name="TextBox 13"/>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14" name="Group 14"/>
          <p:cNvGrpSpPr/>
          <p:nvPr/>
        </p:nvGrpSpPr>
        <p:grpSpPr>
          <a:xfrm>
            <a:off x="3388174" y="9469674"/>
            <a:ext cx="4670422" cy="358020"/>
            <a:chOff x="0" y="0"/>
            <a:chExt cx="1779208" cy="136389"/>
          </a:xfrm>
        </p:grpSpPr>
        <p:sp>
          <p:nvSpPr>
            <p:cNvPr id="15" name="Freeform 15"/>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6" name="TextBox 16"/>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7" name="Group 17"/>
          <p:cNvGrpSpPr/>
          <p:nvPr/>
        </p:nvGrpSpPr>
        <p:grpSpPr>
          <a:xfrm>
            <a:off x="3274187" y="8327625"/>
            <a:ext cx="1142049" cy="114204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1811" b="-1811"/>
              </a:stretch>
            </a:blipFill>
          </p:spPr>
        </p:sp>
      </p:grpSp>
      <p:grpSp>
        <p:nvGrpSpPr>
          <p:cNvPr id="19" name="Group 19"/>
          <p:cNvGrpSpPr/>
          <p:nvPr/>
        </p:nvGrpSpPr>
        <p:grpSpPr>
          <a:xfrm>
            <a:off x="-2335211" y="9033381"/>
            <a:ext cx="4670422" cy="389985"/>
            <a:chOff x="0" y="0"/>
            <a:chExt cx="1779208" cy="148566"/>
          </a:xfrm>
        </p:grpSpPr>
        <p:sp>
          <p:nvSpPr>
            <p:cNvPr id="20" name="Freeform 20"/>
            <p:cNvSpPr/>
            <p:nvPr/>
          </p:nvSpPr>
          <p:spPr>
            <a:xfrm>
              <a:off x="0" y="0"/>
              <a:ext cx="1779208" cy="148566"/>
            </a:xfrm>
            <a:custGeom>
              <a:avLst/>
              <a:gdLst/>
              <a:ahLst/>
              <a:cxnLst/>
              <a:rect l="l" t="t" r="r" b="b"/>
              <a:pathLst>
                <a:path w="1779208" h="148566">
                  <a:moveTo>
                    <a:pt x="0" y="0"/>
                  </a:moveTo>
                  <a:lnTo>
                    <a:pt x="1779208" y="0"/>
                  </a:lnTo>
                  <a:lnTo>
                    <a:pt x="1779208" y="148566"/>
                  </a:lnTo>
                  <a:lnTo>
                    <a:pt x="0" y="148566"/>
                  </a:lnTo>
                  <a:close/>
                </a:path>
              </a:pathLst>
            </a:custGeom>
            <a:solidFill>
              <a:srgbClr val="D389E8">
                <a:alpha val="80784"/>
              </a:srgbClr>
            </a:solidFill>
          </p:spPr>
        </p:sp>
        <p:sp>
          <p:nvSpPr>
            <p:cNvPr id="21" name="TextBox 21"/>
            <p:cNvSpPr txBox="1"/>
            <p:nvPr/>
          </p:nvSpPr>
          <p:spPr>
            <a:xfrm>
              <a:off x="0" y="-47625"/>
              <a:ext cx="1779208" cy="196191"/>
            </a:xfrm>
            <a:prstGeom prst="rect">
              <a:avLst/>
            </a:prstGeom>
          </p:spPr>
          <p:txBody>
            <a:bodyPr lIns="47790" tIns="47790" rIns="47790" bIns="47790" rtlCol="0" anchor="ctr"/>
            <a:lstStyle/>
            <a:p>
              <a:pPr algn="ctr">
                <a:lnSpc>
                  <a:spcPts val="1680"/>
                </a:lnSpc>
              </a:pPr>
              <a:endParaRPr/>
            </a:p>
          </p:txBody>
        </p:sp>
      </p:grpSp>
      <p:sp>
        <p:nvSpPr>
          <p:cNvPr id="22" name="TextBox 22"/>
          <p:cNvSpPr txBox="1"/>
          <p:nvPr/>
        </p:nvSpPr>
        <p:spPr>
          <a:xfrm>
            <a:off x="1006942" y="9516789"/>
            <a:ext cx="5758516" cy="310905"/>
          </a:xfrm>
          <a:prstGeom prst="rect">
            <a:avLst/>
          </a:prstGeom>
        </p:spPr>
        <p:txBody>
          <a:bodyPr lIns="0" tIns="0" rIns="0" bIns="0" rtlCol="0" anchor="t">
            <a:spAutoFit/>
          </a:bodyPr>
          <a:lstStyle/>
          <a:p>
            <a:pPr algn="ctr">
              <a:lnSpc>
                <a:spcPts val="2523"/>
              </a:lnSpc>
              <a:spcBef>
                <a:spcPct val="0"/>
              </a:spcBef>
            </a:pPr>
            <a:r>
              <a:rPr lang="en-US" sz="1802" b="1">
                <a:solidFill>
                  <a:srgbClr val="FFFFFF"/>
                </a:solidFill>
                <a:latin typeface="Montaser Arabic Bold"/>
                <a:ea typeface="Montaser Arabic Bold"/>
                <a:cs typeface="Montaser Arabic Bold"/>
                <a:sym typeface="Montaser Arabic Bold"/>
              </a:rPr>
              <a:t>DEFNE REHBERLİK VE ARAŞTIRMA MERKEZİ</a:t>
            </a:r>
          </a:p>
        </p:txBody>
      </p:sp>
      <p:grpSp>
        <p:nvGrpSpPr>
          <p:cNvPr id="23" name="Group 23"/>
          <p:cNvGrpSpPr/>
          <p:nvPr/>
        </p:nvGrpSpPr>
        <p:grpSpPr>
          <a:xfrm>
            <a:off x="-1282247" y="141670"/>
            <a:ext cx="4670422" cy="475170"/>
            <a:chOff x="0" y="0"/>
            <a:chExt cx="1779208" cy="181017"/>
          </a:xfrm>
        </p:grpSpPr>
        <p:sp>
          <p:nvSpPr>
            <p:cNvPr id="24" name="Freeform 24"/>
            <p:cNvSpPr/>
            <p:nvPr/>
          </p:nvSpPr>
          <p:spPr>
            <a:xfrm>
              <a:off x="0" y="0"/>
              <a:ext cx="1779208" cy="181017"/>
            </a:xfrm>
            <a:custGeom>
              <a:avLst/>
              <a:gdLst/>
              <a:ahLst/>
              <a:cxnLst/>
              <a:rect l="l" t="t" r="r" b="b"/>
              <a:pathLst>
                <a:path w="1779208" h="181017">
                  <a:moveTo>
                    <a:pt x="0" y="0"/>
                  </a:moveTo>
                  <a:lnTo>
                    <a:pt x="1779208" y="0"/>
                  </a:lnTo>
                  <a:lnTo>
                    <a:pt x="1779208" y="181017"/>
                  </a:lnTo>
                  <a:lnTo>
                    <a:pt x="0" y="181017"/>
                  </a:lnTo>
                  <a:close/>
                </a:path>
              </a:pathLst>
            </a:custGeom>
            <a:solidFill>
              <a:srgbClr val="D389E8">
                <a:alpha val="80784"/>
              </a:srgbClr>
            </a:solidFill>
          </p:spPr>
        </p:sp>
        <p:sp>
          <p:nvSpPr>
            <p:cNvPr id="25" name="TextBox 25"/>
            <p:cNvSpPr txBox="1"/>
            <p:nvPr/>
          </p:nvSpPr>
          <p:spPr>
            <a:xfrm>
              <a:off x="0" y="-47625"/>
              <a:ext cx="1779208" cy="228642"/>
            </a:xfrm>
            <a:prstGeom prst="rect">
              <a:avLst/>
            </a:prstGeom>
          </p:spPr>
          <p:txBody>
            <a:bodyPr lIns="47790" tIns="47790" rIns="47790" bIns="47790" rtlCol="0" anchor="ctr"/>
            <a:lstStyle/>
            <a:p>
              <a:pPr algn="ctr">
                <a:lnSpc>
                  <a:spcPts val="1680"/>
                </a:lnSpc>
              </a:pPr>
              <a:endParaRPr/>
            </a:p>
          </p:txBody>
        </p:sp>
      </p:grpSp>
      <p:grpSp>
        <p:nvGrpSpPr>
          <p:cNvPr id="26" name="Group 26"/>
          <p:cNvGrpSpPr/>
          <p:nvPr/>
        </p:nvGrpSpPr>
        <p:grpSpPr>
          <a:xfrm>
            <a:off x="6263821" y="8859569"/>
            <a:ext cx="3843790" cy="436180"/>
            <a:chOff x="0" y="0"/>
            <a:chExt cx="1464301" cy="166164"/>
          </a:xfrm>
        </p:grpSpPr>
        <p:sp>
          <p:nvSpPr>
            <p:cNvPr id="27" name="Freeform 27"/>
            <p:cNvSpPr/>
            <p:nvPr/>
          </p:nvSpPr>
          <p:spPr>
            <a:xfrm>
              <a:off x="0" y="0"/>
              <a:ext cx="1464301" cy="166164"/>
            </a:xfrm>
            <a:custGeom>
              <a:avLst/>
              <a:gdLst/>
              <a:ahLst/>
              <a:cxnLst/>
              <a:rect l="l" t="t" r="r" b="b"/>
              <a:pathLst>
                <a:path w="1464301" h="166164">
                  <a:moveTo>
                    <a:pt x="0" y="0"/>
                  </a:moveTo>
                  <a:lnTo>
                    <a:pt x="1464301" y="0"/>
                  </a:lnTo>
                  <a:lnTo>
                    <a:pt x="1464301" y="166164"/>
                  </a:lnTo>
                  <a:lnTo>
                    <a:pt x="0" y="166164"/>
                  </a:lnTo>
                  <a:close/>
                </a:path>
              </a:pathLst>
            </a:custGeom>
            <a:solidFill>
              <a:srgbClr val="D389E8">
                <a:alpha val="80784"/>
              </a:srgbClr>
            </a:solidFill>
          </p:spPr>
        </p:sp>
        <p:sp>
          <p:nvSpPr>
            <p:cNvPr id="28" name="TextBox 28"/>
            <p:cNvSpPr txBox="1"/>
            <p:nvPr/>
          </p:nvSpPr>
          <p:spPr>
            <a:xfrm>
              <a:off x="0" y="-47625"/>
              <a:ext cx="1464301" cy="213789"/>
            </a:xfrm>
            <a:prstGeom prst="rect">
              <a:avLst/>
            </a:prstGeom>
          </p:spPr>
          <p:txBody>
            <a:bodyPr lIns="47790" tIns="47790" rIns="47790" bIns="47790" rtlCol="0" anchor="ctr"/>
            <a:lstStyle/>
            <a:p>
              <a:pPr algn="ctr">
                <a:lnSpc>
                  <a:spcPts val="1680"/>
                </a:lnSpc>
              </a:pPr>
              <a:endParaRPr/>
            </a:p>
          </p:txBody>
        </p:sp>
      </p:grpSp>
      <p:grpSp>
        <p:nvGrpSpPr>
          <p:cNvPr id="29" name="Group 29"/>
          <p:cNvGrpSpPr/>
          <p:nvPr/>
        </p:nvGrpSpPr>
        <p:grpSpPr>
          <a:xfrm>
            <a:off x="7531131" y="9351"/>
            <a:ext cx="4576852" cy="264638"/>
            <a:chOff x="0" y="0"/>
            <a:chExt cx="1743563" cy="100815"/>
          </a:xfrm>
        </p:grpSpPr>
        <p:sp>
          <p:nvSpPr>
            <p:cNvPr id="30" name="Freeform 30"/>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31" name="TextBox 31"/>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sp>
        <p:nvSpPr>
          <p:cNvPr id="32" name="TextBox 32"/>
          <p:cNvSpPr txBox="1"/>
          <p:nvPr/>
        </p:nvSpPr>
        <p:spPr>
          <a:xfrm>
            <a:off x="3274187" y="1389219"/>
            <a:ext cx="1224026" cy="417831"/>
          </a:xfrm>
          <a:prstGeom prst="rect">
            <a:avLst/>
          </a:prstGeom>
        </p:spPr>
        <p:txBody>
          <a:bodyPr lIns="0" tIns="0" rIns="0" bIns="0" rtlCol="0" anchor="t">
            <a:spAutoFit/>
          </a:bodyPr>
          <a:lstStyle/>
          <a:p>
            <a:pPr algn="ctr">
              <a:lnSpc>
                <a:spcPts val="3219"/>
              </a:lnSpc>
              <a:spcBef>
                <a:spcPct val="0"/>
              </a:spcBef>
            </a:pPr>
            <a:r>
              <a:rPr lang="en-US" sz="2299" b="1">
                <a:solidFill>
                  <a:srgbClr val="000000"/>
                </a:solidFill>
                <a:latin typeface="Telegraf Bold"/>
                <a:ea typeface="Telegraf Bold"/>
                <a:cs typeface="Telegraf Bold"/>
                <a:sym typeface="Telegraf Bold"/>
              </a:rPr>
              <a:t>ÖNSÖZ</a:t>
            </a:r>
          </a:p>
        </p:txBody>
      </p:sp>
      <p:sp>
        <p:nvSpPr>
          <p:cNvPr id="33" name="TextBox 33"/>
          <p:cNvSpPr txBox="1"/>
          <p:nvPr/>
        </p:nvSpPr>
        <p:spPr>
          <a:xfrm>
            <a:off x="561943" y="2130397"/>
            <a:ext cx="6648515" cy="3524250"/>
          </a:xfrm>
          <a:prstGeom prst="rect">
            <a:avLst/>
          </a:prstGeom>
        </p:spPr>
        <p:txBody>
          <a:bodyPr lIns="0" tIns="0" rIns="0" bIns="0" rtlCol="0" anchor="t">
            <a:spAutoFit/>
          </a:bodyPr>
          <a:lstStyle/>
          <a:p>
            <a:pPr algn="just">
              <a:lnSpc>
                <a:spcPts val="2339"/>
              </a:lnSpc>
            </a:pPr>
            <a:r>
              <a:rPr lang="en-US" sz="1299">
                <a:solidFill>
                  <a:srgbClr val="000000"/>
                </a:solidFill>
                <a:latin typeface="Telegraf"/>
                <a:ea typeface="Telegraf"/>
                <a:cs typeface="Telegraf"/>
                <a:sym typeface="Telegraf"/>
              </a:rPr>
              <a:t>         Lise tercihi, iyi bir meslek hayatının ilk adımıdır.  Bu süreçte en doğru tercihi yapmak adına okulların doğru bir şekilde tanıtılmasının hem öğrenciler hem de öğretmenler açısından ne kadar önemli olduğunun farkındayız. Geçtiğimiz sene hazırlamış olduğumuz Lise Tanıtım Rehberimize gelen pek çok olumlu dönüş; bu sene de aynı çalışmanın yapılmasının ne denli gerekli olduğunu ortaya koymuştur. Bu sebeple, 2024-2025 Eğitim Öğretim Yılı verilerine göre güncellenmiş Lise Tercihi Rehberini öğretmen, öğrenci ve velilerimize sunuyoruz.</a:t>
            </a:r>
          </a:p>
          <a:p>
            <a:pPr algn="just">
              <a:lnSpc>
                <a:spcPts val="2339"/>
              </a:lnSpc>
            </a:pPr>
            <a:endParaRPr lang="en-US" sz="1299">
              <a:solidFill>
                <a:srgbClr val="000000"/>
              </a:solidFill>
              <a:latin typeface="Telegraf"/>
              <a:ea typeface="Telegraf"/>
              <a:cs typeface="Telegraf"/>
              <a:sym typeface="Telegraf"/>
            </a:endParaRPr>
          </a:p>
          <a:p>
            <a:pPr algn="just">
              <a:lnSpc>
                <a:spcPts val="2339"/>
              </a:lnSpc>
            </a:pPr>
            <a:r>
              <a:rPr lang="en-US" sz="1299">
                <a:solidFill>
                  <a:srgbClr val="000000"/>
                </a:solidFill>
                <a:latin typeface="Telegraf"/>
                <a:ea typeface="Telegraf"/>
                <a:cs typeface="Telegraf"/>
                <a:sym typeface="Telegraf"/>
              </a:rPr>
              <a:t>         Lise Tanıtım Rehberimizi oluşturmamızda  emeği geçen ve bizlere desteğini esirgemeyen okul idarecilerimiz ve psikolojik danışman/ rehber öğretmenlerimize teşekkürlerimizi sunuyor; tüm öğrencilerimize güzel bir tercih dönemi diliyoruz.</a:t>
            </a:r>
          </a:p>
          <a:p>
            <a:pPr algn="just">
              <a:lnSpc>
                <a:spcPts val="2160"/>
              </a:lnSpc>
            </a:pPr>
            <a:r>
              <a:rPr lang="en-US" sz="1200" b="1">
                <a:solidFill>
                  <a:srgbClr val="000000"/>
                </a:solidFill>
                <a:latin typeface="Telegraf Bold"/>
                <a:ea typeface="Telegraf Bold"/>
                <a:cs typeface="Telegraf Bold"/>
                <a:sym typeface="Telegraf Bold"/>
              </a:rPr>
              <a:t>  </a:t>
            </a:r>
          </a:p>
        </p:txBody>
      </p:sp>
      <p:sp>
        <p:nvSpPr>
          <p:cNvPr id="34" name="TextBox 34"/>
          <p:cNvSpPr txBox="1"/>
          <p:nvPr/>
        </p:nvSpPr>
        <p:spPr>
          <a:xfrm>
            <a:off x="2062388" y="6516288"/>
            <a:ext cx="3647624" cy="426720"/>
          </a:xfrm>
          <a:prstGeom prst="rect">
            <a:avLst/>
          </a:prstGeom>
        </p:spPr>
        <p:txBody>
          <a:bodyPr lIns="0" tIns="0" rIns="0" bIns="0" rtlCol="0" anchor="t">
            <a:spAutoFit/>
          </a:bodyPr>
          <a:lstStyle/>
          <a:p>
            <a:pPr algn="ctr">
              <a:lnSpc>
                <a:spcPts val="1679"/>
              </a:lnSpc>
            </a:pPr>
            <a:r>
              <a:rPr lang="en-US" sz="1200" b="1">
                <a:solidFill>
                  <a:srgbClr val="000000"/>
                </a:solidFill>
                <a:latin typeface="Telegraf Bold"/>
                <a:ea typeface="Telegraf Bold"/>
                <a:cs typeface="Telegraf Bold"/>
                <a:sym typeface="Telegraf Bold"/>
              </a:rPr>
              <a:t>DEFNE REHBERLİK VE ARAŞTIRMA MERKEZİ </a:t>
            </a:r>
          </a:p>
          <a:p>
            <a:pPr algn="ctr">
              <a:lnSpc>
                <a:spcPts val="1679"/>
              </a:lnSpc>
              <a:spcBef>
                <a:spcPct val="0"/>
              </a:spcBef>
            </a:pPr>
            <a:r>
              <a:rPr lang="en-US" sz="1200" b="1">
                <a:solidFill>
                  <a:srgbClr val="000000"/>
                </a:solidFill>
                <a:latin typeface="Telegraf Bold"/>
                <a:ea typeface="Telegraf Bold"/>
                <a:cs typeface="Telegraf Bold"/>
                <a:sym typeface="Telegraf Bold"/>
              </a:rPr>
              <a:t>RPD HİZMETLERİ BÖLÜMÜ EKİBİ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0293" y="1140015"/>
            <a:ext cx="2219583" cy="2092090"/>
            <a:chOff x="0" y="0"/>
            <a:chExt cx="2959444" cy="2789454"/>
          </a:xfrm>
        </p:grpSpPr>
        <p:pic>
          <p:nvPicPr>
            <p:cNvPr id="3" name="Picture 3"/>
            <p:cNvPicPr>
              <a:picLocks noChangeAspect="1"/>
            </p:cNvPicPr>
            <p:nvPr/>
          </p:nvPicPr>
          <p:blipFill>
            <a:blip r:embed="rId2"/>
            <a:srcRect l="10214" r="10214"/>
            <a:stretch>
              <a:fillRect/>
            </a:stretch>
          </p:blipFill>
          <p:spPr>
            <a:xfrm>
              <a:off x="0" y="0"/>
              <a:ext cx="2959444" cy="27894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5365296" y="1140015"/>
            <a:ext cx="2200619" cy="2092090"/>
            <a:chOff x="0" y="0"/>
            <a:chExt cx="2934159" cy="2789454"/>
          </a:xfrm>
        </p:grpSpPr>
        <p:pic>
          <p:nvPicPr>
            <p:cNvPr id="14" name="Picture 14"/>
            <p:cNvPicPr>
              <a:picLocks noChangeAspect="1"/>
            </p:cNvPicPr>
            <p:nvPr/>
          </p:nvPicPr>
          <p:blipFill>
            <a:blip r:embed="rId3"/>
            <a:srcRect t="14349" b="14349"/>
            <a:stretch>
              <a:fillRect/>
            </a:stretch>
          </p:blipFill>
          <p:spPr>
            <a:xfrm>
              <a:off x="0" y="0"/>
              <a:ext cx="2934159" cy="2789454"/>
            </a:xfrm>
            <a:prstGeom prst="rect">
              <a:avLst/>
            </a:prstGeom>
          </p:spPr>
        </p:pic>
      </p:grpSp>
      <p:grpSp>
        <p:nvGrpSpPr>
          <p:cNvPr id="15" name="Group 15"/>
          <p:cNvGrpSpPr/>
          <p:nvPr/>
        </p:nvGrpSpPr>
        <p:grpSpPr>
          <a:xfrm>
            <a:off x="699257" y="3365455"/>
            <a:ext cx="2200619" cy="2991608"/>
            <a:chOff x="0" y="0"/>
            <a:chExt cx="838331" cy="1139660"/>
          </a:xfrm>
        </p:grpSpPr>
        <p:sp>
          <p:nvSpPr>
            <p:cNvPr id="16" name="Freeform 16"/>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7" name="TextBox 17"/>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8" name="Group 18"/>
          <p:cNvGrpSpPr/>
          <p:nvPr/>
        </p:nvGrpSpPr>
        <p:grpSpPr>
          <a:xfrm>
            <a:off x="726846" y="6490413"/>
            <a:ext cx="4467641" cy="1860848"/>
            <a:chOff x="0" y="0"/>
            <a:chExt cx="1701959" cy="708895"/>
          </a:xfrm>
        </p:grpSpPr>
        <p:sp>
          <p:nvSpPr>
            <p:cNvPr id="19" name="Freeform 19"/>
            <p:cNvSpPr/>
            <p:nvPr/>
          </p:nvSpPr>
          <p:spPr>
            <a:xfrm>
              <a:off x="0" y="0"/>
              <a:ext cx="1701959" cy="708895"/>
            </a:xfrm>
            <a:custGeom>
              <a:avLst/>
              <a:gdLst/>
              <a:ahLst/>
              <a:cxnLst/>
              <a:rect l="l" t="t" r="r" b="b"/>
              <a:pathLst>
                <a:path w="1701959" h="708895">
                  <a:moveTo>
                    <a:pt x="0" y="0"/>
                  </a:moveTo>
                  <a:lnTo>
                    <a:pt x="1701959" y="0"/>
                  </a:lnTo>
                  <a:lnTo>
                    <a:pt x="1701959" y="708895"/>
                  </a:lnTo>
                  <a:lnTo>
                    <a:pt x="0" y="708895"/>
                  </a:lnTo>
                  <a:close/>
                </a:path>
              </a:pathLst>
            </a:custGeom>
            <a:solidFill>
              <a:srgbClr val="678CC1">
                <a:alpha val="58824"/>
              </a:srgbClr>
            </a:solidFill>
          </p:spPr>
        </p:sp>
        <p:sp>
          <p:nvSpPr>
            <p:cNvPr id="20" name="TextBox 20"/>
            <p:cNvSpPr txBox="1"/>
            <p:nvPr/>
          </p:nvSpPr>
          <p:spPr>
            <a:xfrm>
              <a:off x="0" y="-57150"/>
              <a:ext cx="1701959" cy="766045"/>
            </a:xfrm>
            <a:prstGeom prst="rect">
              <a:avLst/>
            </a:prstGeom>
          </p:spPr>
          <p:txBody>
            <a:bodyPr lIns="47790" tIns="47790" rIns="47790" bIns="47790" rtlCol="0" anchor="ctr"/>
            <a:lstStyle/>
            <a:p>
              <a:pPr algn="ctr">
                <a:lnSpc>
                  <a:spcPts val="1843"/>
                </a:lnSpc>
                <a:spcBef>
                  <a:spcPct val="0"/>
                </a:spcBef>
              </a:pPr>
              <a:endParaRPr/>
            </a:p>
          </p:txBody>
        </p:sp>
      </p:grpSp>
      <p:grpSp>
        <p:nvGrpSpPr>
          <p:cNvPr id="21" name="Group 21"/>
          <p:cNvGrpSpPr/>
          <p:nvPr/>
        </p:nvGrpSpPr>
        <p:grpSpPr>
          <a:xfrm>
            <a:off x="2215623" y="8446511"/>
            <a:ext cx="3341154" cy="1277108"/>
            <a:chOff x="0" y="0"/>
            <a:chExt cx="1272821" cy="486517"/>
          </a:xfrm>
        </p:grpSpPr>
        <p:sp>
          <p:nvSpPr>
            <p:cNvPr id="22" name="Freeform 22"/>
            <p:cNvSpPr/>
            <p:nvPr/>
          </p:nvSpPr>
          <p:spPr>
            <a:xfrm>
              <a:off x="0" y="0"/>
              <a:ext cx="1272821" cy="486517"/>
            </a:xfrm>
            <a:custGeom>
              <a:avLst/>
              <a:gdLst/>
              <a:ahLst/>
              <a:cxnLst/>
              <a:rect l="l" t="t" r="r" b="b"/>
              <a:pathLst>
                <a:path w="1272821" h="486517">
                  <a:moveTo>
                    <a:pt x="0" y="0"/>
                  </a:moveTo>
                  <a:lnTo>
                    <a:pt x="1272821" y="0"/>
                  </a:lnTo>
                  <a:lnTo>
                    <a:pt x="1272821" y="486517"/>
                  </a:lnTo>
                  <a:lnTo>
                    <a:pt x="0" y="486517"/>
                  </a:lnTo>
                  <a:close/>
                </a:path>
              </a:pathLst>
            </a:custGeom>
            <a:solidFill>
              <a:srgbClr val="D389E8">
                <a:alpha val="58824"/>
              </a:srgbClr>
            </a:solidFill>
          </p:spPr>
        </p:sp>
        <p:sp>
          <p:nvSpPr>
            <p:cNvPr id="23" name="TextBox 23"/>
            <p:cNvSpPr txBox="1"/>
            <p:nvPr/>
          </p:nvSpPr>
          <p:spPr>
            <a:xfrm>
              <a:off x="0" y="-38100"/>
              <a:ext cx="1272821" cy="524617"/>
            </a:xfrm>
            <a:prstGeom prst="rect">
              <a:avLst/>
            </a:prstGeom>
          </p:spPr>
          <p:txBody>
            <a:bodyPr lIns="47790" tIns="47790" rIns="47790" bIns="47790" rtlCol="0" anchor="ctr"/>
            <a:lstStyle/>
            <a:p>
              <a:pPr algn="ctr">
                <a:lnSpc>
                  <a:spcPts val="1448"/>
                </a:lnSpc>
              </a:pPr>
              <a:endParaRPr/>
            </a:p>
          </p:txBody>
        </p:sp>
      </p:grpSp>
      <p:grpSp>
        <p:nvGrpSpPr>
          <p:cNvPr id="24" name="Group 24"/>
          <p:cNvGrpSpPr/>
          <p:nvPr/>
        </p:nvGrpSpPr>
        <p:grpSpPr>
          <a:xfrm>
            <a:off x="5365296" y="3365455"/>
            <a:ext cx="2200619" cy="2972558"/>
            <a:chOff x="0" y="0"/>
            <a:chExt cx="838331" cy="1132403"/>
          </a:xfrm>
        </p:grpSpPr>
        <p:sp>
          <p:nvSpPr>
            <p:cNvPr id="25" name="Freeform 25"/>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6" name="TextBox 26"/>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7" name="Group 27"/>
          <p:cNvGrpSpPr/>
          <p:nvPr/>
        </p:nvGrpSpPr>
        <p:grpSpPr>
          <a:xfrm>
            <a:off x="3096994" y="3365455"/>
            <a:ext cx="2097196" cy="2991608"/>
            <a:chOff x="0" y="0"/>
            <a:chExt cx="798932" cy="1139660"/>
          </a:xfrm>
        </p:grpSpPr>
        <p:sp>
          <p:nvSpPr>
            <p:cNvPr id="28" name="Freeform 28"/>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9" name="TextBox 29"/>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30" name="TextBox 30"/>
          <p:cNvSpPr txBox="1"/>
          <p:nvPr/>
        </p:nvSpPr>
        <p:spPr>
          <a:xfrm>
            <a:off x="810984" y="6782898"/>
            <a:ext cx="4286141" cy="1618549"/>
          </a:xfrm>
          <a:prstGeom prst="rect">
            <a:avLst/>
          </a:prstGeom>
        </p:spPr>
        <p:txBody>
          <a:bodyPr lIns="0" tIns="0" rIns="0" bIns="0" rtlCol="0" anchor="t">
            <a:spAutoFit/>
          </a:bodyPr>
          <a:lstStyle/>
          <a:p>
            <a:pPr algn="just">
              <a:lnSpc>
                <a:spcPts val="1613"/>
              </a:lnSpc>
            </a:pPr>
            <a:r>
              <a:rPr lang="en-US" sz="1152" spc="17">
                <a:solidFill>
                  <a:srgbClr val="000000"/>
                </a:solidFill>
                <a:latin typeface="Telegraf"/>
                <a:ea typeface="Telegraf"/>
                <a:cs typeface="Telegraf"/>
                <a:sym typeface="Telegraf"/>
              </a:rPr>
              <a:t>Geniş bir okul binasına sahip, bünyesinde Samandağ’ın tek Z- Kütüphanesi bulunmakta. Konferans ve etkinlik salonu, geniş basketbol ve futbol sahaları, bütün köylerden ve merkezden ücretsiz servis ve öğrencilere ücretsiz öğle yemeği, ferah geniş ve temiz sınıflar, kız ve erkek öğrenciler için mescit gibi pek çok özelliğe sahip yeni bir okul olduğundan Bu okulu tercih edebilirsiniz.</a:t>
            </a:r>
          </a:p>
          <a:p>
            <a:pPr marL="0" lvl="1" indent="0" algn="just">
              <a:lnSpc>
                <a:spcPts val="1613"/>
              </a:lnSpc>
              <a:spcBef>
                <a:spcPct val="0"/>
              </a:spcBef>
            </a:pPr>
            <a:endParaRPr lang="en-US" sz="1152" spc="17">
              <a:solidFill>
                <a:srgbClr val="000000"/>
              </a:solidFill>
              <a:latin typeface="Telegraf"/>
              <a:ea typeface="Telegraf"/>
              <a:cs typeface="Telegraf"/>
              <a:sym typeface="Telegraf"/>
            </a:endParaRPr>
          </a:p>
        </p:txBody>
      </p:sp>
      <p:sp>
        <p:nvSpPr>
          <p:cNvPr id="31" name="Freeform 31"/>
          <p:cNvSpPr/>
          <p:nvPr/>
        </p:nvSpPr>
        <p:spPr>
          <a:xfrm>
            <a:off x="611197" y="639995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0800000">
            <a:off x="4637550" y="7693039"/>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3" name="Group 33"/>
          <p:cNvGrpSpPr/>
          <p:nvPr/>
        </p:nvGrpSpPr>
        <p:grpSpPr>
          <a:xfrm>
            <a:off x="3096994" y="1140015"/>
            <a:ext cx="2097196" cy="2092090"/>
            <a:chOff x="0" y="0"/>
            <a:chExt cx="2796261" cy="2789454"/>
          </a:xfrm>
        </p:grpSpPr>
        <p:pic>
          <p:nvPicPr>
            <p:cNvPr id="34" name="Picture 34"/>
            <p:cNvPicPr>
              <a:picLocks noChangeAspect="1"/>
            </p:cNvPicPr>
            <p:nvPr/>
          </p:nvPicPr>
          <p:blipFill>
            <a:blip r:embed="rId6"/>
            <a:srcRect t="12591" b="12591"/>
            <a:stretch>
              <a:fillRect/>
            </a:stretch>
          </p:blipFill>
          <p:spPr>
            <a:xfrm>
              <a:off x="0" y="0"/>
              <a:ext cx="2796261" cy="2789454"/>
            </a:xfrm>
            <a:prstGeom prst="rect">
              <a:avLst/>
            </a:prstGeom>
          </p:spPr>
        </p:pic>
      </p:grpSp>
      <p:grpSp>
        <p:nvGrpSpPr>
          <p:cNvPr id="35" name="Group 35"/>
          <p:cNvGrpSpPr/>
          <p:nvPr/>
        </p:nvGrpSpPr>
        <p:grpSpPr>
          <a:xfrm>
            <a:off x="5365296" y="6490413"/>
            <a:ext cx="2163160" cy="1851323"/>
            <a:chOff x="0" y="0"/>
            <a:chExt cx="2884214" cy="2468431"/>
          </a:xfrm>
        </p:grpSpPr>
        <p:pic>
          <p:nvPicPr>
            <p:cNvPr id="36" name="Picture 36"/>
            <p:cNvPicPr>
              <a:picLocks noChangeAspect="1"/>
            </p:cNvPicPr>
            <p:nvPr/>
          </p:nvPicPr>
          <p:blipFill>
            <a:blip r:embed="rId7"/>
            <a:srcRect t="17905" b="17905"/>
            <a:stretch>
              <a:fillRect/>
            </a:stretch>
          </p:blipFill>
          <p:spPr>
            <a:xfrm>
              <a:off x="0" y="0"/>
              <a:ext cx="2884214" cy="2468431"/>
            </a:xfrm>
            <a:prstGeom prst="rect">
              <a:avLst/>
            </a:prstGeom>
          </p:spPr>
        </p:pic>
      </p:grpSp>
      <p:sp>
        <p:nvSpPr>
          <p:cNvPr id="37" name="TextBox 37"/>
          <p:cNvSpPr txBox="1"/>
          <p:nvPr/>
        </p:nvSpPr>
        <p:spPr>
          <a:xfrm>
            <a:off x="345248" y="332654"/>
            <a:ext cx="7081903" cy="638733"/>
          </a:xfrm>
          <a:prstGeom prst="rect">
            <a:avLst/>
          </a:prstGeom>
        </p:spPr>
        <p:txBody>
          <a:bodyPr lIns="0" tIns="0" rIns="0" bIns="0" rtlCol="0" anchor="t">
            <a:spAutoFit/>
          </a:bodyPr>
          <a:lstStyle/>
          <a:p>
            <a:pPr algn="ctr">
              <a:lnSpc>
                <a:spcPts val="2594"/>
              </a:lnSpc>
            </a:pPr>
            <a:r>
              <a:rPr lang="en-US" sz="1853">
                <a:solidFill>
                  <a:srgbClr val="384985"/>
                </a:solidFill>
                <a:latin typeface="Archivo Black"/>
                <a:ea typeface="Archivo Black"/>
                <a:cs typeface="Archivo Black"/>
                <a:sym typeface="Archivo Black"/>
              </a:rPr>
              <a:t>SAMANDAĞ ERIKLIKUYU ANADOLU IMAMHATIP LISESI </a:t>
            </a:r>
          </a:p>
        </p:txBody>
      </p:sp>
      <p:sp>
        <p:nvSpPr>
          <p:cNvPr id="38" name="TextBox 38"/>
          <p:cNvSpPr txBox="1"/>
          <p:nvPr/>
        </p:nvSpPr>
        <p:spPr>
          <a:xfrm>
            <a:off x="810984" y="3585724"/>
            <a:ext cx="1991941" cy="2885639"/>
          </a:xfrm>
          <a:prstGeom prst="rect">
            <a:avLst/>
          </a:prstGeom>
        </p:spPr>
        <p:txBody>
          <a:bodyPr lIns="0" tIns="0" rIns="0" bIns="0" rtlCol="0" anchor="t">
            <a:spAutoFit/>
          </a:bodyPr>
          <a:lstStyle/>
          <a:p>
            <a:pPr algn="l">
              <a:lnSpc>
                <a:spcPts val="1532"/>
              </a:lnSpc>
            </a:pPr>
            <a:endParaRPr/>
          </a:p>
          <a:p>
            <a:pPr algn="l">
              <a:lnSpc>
                <a:spcPts val="1532"/>
              </a:lnSpc>
            </a:pPr>
            <a:r>
              <a:rPr lang="en-US" sz="1014" b="1" spc="15">
                <a:solidFill>
                  <a:srgbClr val="000000"/>
                </a:solidFill>
                <a:latin typeface="Telegraf Bold"/>
                <a:ea typeface="Telegraf Bold"/>
                <a:cs typeface="Telegraf Bold"/>
                <a:sym typeface="Telegraf Bold"/>
              </a:rPr>
              <a:t>Binanın Durumu:</a:t>
            </a:r>
            <a:r>
              <a:rPr lang="en-US" sz="1014" spc="15">
                <a:solidFill>
                  <a:srgbClr val="000000"/>
                </a:solidFill>
                <a:latin typeface="Telegraf"/>
                <a:ea typeface="Telegraf"/>
                <a:cs typeface="Telegraf"/>
                <a:sym typeface="Telegraf"/>
              </a:rPr>
              <a:t> Kendi Binasında</a:t>
            </a:r>
          </a:p>
          <a:p>
            <a:pPr algn="l">
              <a:lnSpc>
                <a:spcPts val="1532"/>
              </a:lnSpc>
            </a:pPr>
            <a:r>
              <a:rPr lang="en-US" sz="1014" b="1" spc="15">
                <a:solidFill>
                  <a:srgbClr val="000000"/>
                </a:solidFill>
                <a:latin typeface="Telegraf Bold"/>
                <a:ea typeface="Telegraf Bold"/>
                <a:cs typeface="Telegraf Bold"/>
                <a:sym typeface="Telegraf Bold"/>
              </a:rPr>
              <a:t>Öğrenim Şekli:</a:t>
            </a:r>
            <a:r>
              <a:rPr lang="en-US" sz="1014" spc="15">
                <a:solidFill>
                  <a:srgbClr val="000000"/>
                </a:solidFill>
                <a:latin typeface="Telegraf"/>
                <a:ea typeface="Telegraf"/>
                <a:cs typeface="Telegraf"/>
                <a:sym typeface="Telegraf"/>
              </a:rPr>
              <a:t> Tam Gün</a:t>
            </a:r>
          </a:p>
          <a:p>
            <a:pPr algn="l">
              <a:lnSpc>
                <a:spcPts val="1532"/>
              </a:lnSpc>
            </a:pPr>
            <a:r>
              <a:rPr lang="en-US" sz="1014" b="1" spc="15">
                <a:solidFill>
                  <a:srgbClr val="000000"/>
                </a:solidFill>
                <a:latin typeface="Telegraf Bold"/>
                <a:ea typeface="Telegraf Bold"/>
                <a:cs typeface="Telegraf Bold"/>
                <a:sym typeface="Telegraf Bold"/>
              </a:rPr>
              <a:t>Derslik Sayısı</a:t>
            </a:r>
            <a:r>
              <a:rPr lang="en-US" sz="1014" spc="15">
                <a:solidFill>
                  <a:srgbClr val="000000"/>
                </a:solidFill>
                <a:latin typeface="Telegraf"/>
                <a:ea typeface="Telegraf"/>
                <a:cs typeface="Telegraf"/>
                <a:sym typeface="Telegraf"/>
              </a:rPr>
              <a:t>: 16</a:t>
            </a:r>
          </a:p>
          <a:p>
            <a:pPr algn="l">
              <a:lnSpc>
                <a:spcPts val="1532"/>
              </a:lnSpc>
            </a:pPr>
            <a:r>
              <a:rPr lang="en-US" sz="1014" b="1" spc="15">
                <a:solidFill>
                  <a:srgbClr val="000000"/>
                </a:solidFill>
                <a:latin typeface="Telegraf Bold"/>
                <a:ea typeface="Telegraf Bold"/>
                <a:cs typeface="Telegraf Bold"/>
                <a:sym typeface="Telegraf Bold"/>
              </a:rPr>
              <a:t>Öğretmen Sayısı:</a:t>
            </a:r>
            <a:r>
              <a:rPr lang="en-US" sz="1014" spc="15">
                <a:solidFill>
                  <a:srgbClr val="000000"/>
                </a:solidFill>
                <a:latin typeface="Telegraf"/>
                <a:ea typeface="Telegraf"/>
                <a:cs typeface="Telegraf"/>
                <a:sym typeface="Telegraf"/>
              </a:rPr>
              <a:t>13</a:t>
            </a:r>
          </a:p>
          <a:p>
            <a:pPr algn="l">
              <a:lnSpc>
                <a:spcPts val="1532"/>
              </a:lnSpc>
            </a:pPr>
            <a:r>
              <a:rPr lang="en-US" sz="1014" b="1" spc="15">
                <a:solidFill>
                  <a:srgbClr val="000000"/>
                </a:solidFill>
                <a:latin typeface="Telegraf Bold"/>
                <a:ea typeface="Telegraf Bold"/>
                <a:cs typeface="Telegraf Bold"/>
                <a:sym typeface="Telegraf Bold"/>
              </a:rPr>
              <a:t>Psikolojik Danışman Normu:</a:t>
            </a:r>
            <a:r>
              <a:rPr lang="en-US" sz="1014" spc="15">
                <a:solidFill>
                  <a:srgbClr val="000000"/>
                </a:solidFill>
                <a:latin typeface="Telegraf"/>
                <a:ea typeface="Telegraf"/>
                <a:cs typeface="Telegraf"/>
                <a:sym typeface="Telegraf"/>
              </a:rPr>
              <a:t> Var</a:t>
            </a:r>
          </a:p>
          <a:p>
            <a:pPr algn="l">
              <a:lnSpc>
                <a:spcPts val="1532"/>
              </a:lnSpc>
            </a:pPr>
            <a:r>
              <a:rPr lang="en-US" sz="1014" b="1" spc="15">
                <a:solidFill>
                  <a:srgbClr val="000000"/>
                </a:solidFill>
                <a:latin typeface="Telegraf Bold"/>
                <a:ea typeface="Telegraf Bold"/>
                <a:cs typeface="Telegraf Bold"/>
                <a:sym typeface="Telegraf Bold"/>
              </a:rPr>
              <a:t>Fiziki İmkanları:</a:t>
            </a:r>
            <a:r>
              <a:rPr lang="en-US" sz="1014" spc="15">
                <a:solidFill>
                  <a:srgbClr val="000000"/>
                </a:solidFill>
                <a:latin typeface="Telegraf"/>
                <a:ea typeface="Telegraf"/>
                <a:cs typeface="Telegraf"/>
                <a:sym typeface="Telegraf"/>
              </a:rPr>
              <a:t> Okul bahçesi, kütüphane, konferans salonu, laboratuvar, spor salonu, yemekhane bulunmakta.</a:t>
            </a:r>
          </a:p>
          <a:p>
            <a:pPr algn="l">
              <a:lnSpc>
                <a:spcPts val="1532"/>
              </a:lnSpc>
            </a:pPr>
            <a:r>
              <a:rPr lang="en-US" sz="1014" b="1" spc="15">
                <a:solidFill>
                  <a:srgbClr val="000000"/>
                </a:solidFill>
                <a:latin typeface="Telegraf Bold"/>
                <a:ea typeface="Telegraf Bold"/>
                <a:cs typeface="Telegraf Bold"/>
                <a:sym typeface="Telegraf Bold"/>
              </a:rPr>
              <a:t>Ulaşım:</a:t>
            </a:r>
            <a:r>
              <a:rPr lang="en-US" sz="1014" spc="15">
                <a:solidFill>
                  <a:srgbClr val="000000"/>
                </a:solidFill>
                <a:latin typeface="Telegraf"/>
                <a:ea typeface="Telegraf"/>
                <a:cs typeface="Telegraf"/>
                <a:sym typeface="Telegraf"/>
              </a:rPr>
              <a:t> Servis ve yaya olarak ulaşım sağlanmaktadır.</a:t>
            </a:r>
          </a:p>
          <a:p>
            <a:pPr algn="just">
              <a:lnSpc>
                <a:spcPts val="992"/>
              </a:lnSpc>
            </a:pPr>
            <a:endParaRPr lang="en-US" sz="1014" spc="15">
              <a:solidFill>
                <a:srgbClr val="000000"/>
              </a:solidFill>
              <a:latin typeface="Telegraf"/>
              <a:ea typeface="Telegraf"/>
              <a:cs typeface="Telegraf"/>
              <a:sym typeface="Telegraf"/>
            </a:endParaRPr>
          </a:p>
          <a:p>
            <a:pPr marL="0" lvl="1" indent="0" algn="just">
              <a:lnSpc>
                <a:spcPts val="992"/>
              </a:lnSpc>
              <a:spcBef>
                <a:spcPct val="0"/>
              </a:spcBef>
            </a:pPr>
            <a:endParaRPr lang="en-US" sz="1014" spc="15">
              <a:solidFill>
                <a:srgbClr val="000000"/>
              </a:solidFill>
              <a:latin typeface="Telegraf"/>
              <a:ea typeface="Telegraf"/>
              <a:cs typeface="Telegraf"/>
              <a:sym typeface="Telegraf"/>
            </a:endParaRPr>
          </a:p>
        </p:txBody>
      </p:sp>
      <p:sp>
        <p:nvSpPr>
          <p:cNvPr id="39" name="TextBox 39"/>
          <p:cNvSpPr txBox="1"/>
          <p:nvPr/>
        </p:nvSpPr>
        <p:spPr>
          <a:xfrm>
            <a:off x="777240" y="3499738"/>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40" name="TextBox 40"/>
          <p:cNvSpPr txBox="1"/>
          <p:nvPr/>
        </p:nvSpPr>
        <p:spPr>
          <a:xfrm>
            <a:off x="1390287" y="6490413"/>
            <a:ext cx="341341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41" name="TextBox 41"/>
          <p:cNvSpPr txBox="1"/>
          <p:nvPr/>
        </p:nvSpPr>
        <p:spPr>
          <a:xfrm>
            <a:off x="2282832" y="8747813"/>
            <a:ext cx="3082463" cy="1087566"/>
          </a:xfrm>
          <a:prstGeom prst="rect">
            <a:avLst/>
          </a:prstGeom>
        </p:spPr>
        <p:txBody>
          <a:bodyPr lIns="0" tIns="0" rIns="0" bIns="0" rtlCol="0" anchor="t">
            <a:spAutoFit/>
          </a:bodyPr>
          <a:lstStyle/>
          <a:p>
            <a:pPr algn="just">
              <a:lnSpc>
                <a:spcPts val="1480"/>
              </a:lnSpc>
            </a:pPr>
            <a:r>
              <a:rPr lang="en-US" sz="1057" b="1" spc="15">
                <a:solidFill>
                  <a:srgbClr val="000000"/>
                </a:solidFill>
                <a:latin typeface="Telegraf Bold"/>
                <a:ea typeface="Telegraf Bold"/>
                <a:cs typeface="Telegraf Bold"/>
                <a:sym typeface="Telegraf Bold"/>
              </a:rPr>
              <a:t>Adres:</a:t>
            </a:r>
            <a:r>
              <a:rPr lang="en-US" sz="1057" spc="15">
                <a:solidFill>
                  <a:srgbClr val="000000"/>
                </a:solidFill>
                <a:latin typeface="Telegraf"/>
                <a:ea typeface="Telegraf"/>
                <a:cs typeface="Telegraf"/>
                <a:sym typeface="Telegraf"/>
              </a:rPr>
              <a:t> ERİKLİKUYU MAH. 2821. SK. NO 5 SAMANDAĞ / HATAY</a:t>
            </a:r>
          </a:p>
          <a:p>
            <a:pPr algn="just">
              <a:lnSpc>
                <a:spcPts val="1480"/>
              </a:lnSpc>
            </a:pPr>
            <a:r>
              <a:rPr lang="en-US" sz="1057" b="1" spc="15">
                <a:solidFill>
                  <a:srgbClr val="000000"/>
                </a:solidFill>
                <a:latin typeface="Telegraf Bold"/>
                <a:ea typeface="Telegraf Bold"/>
                <a:cs typeface="Telegraf Bold"/>
                <a:sym typeface="Telegraf Bold"/>
              </a:rPr>
              <a:t>İletişim no:</a:t>
            </a:r>
            <a:r>
              <a:rPr lang="en-US" sz="1057" spc="15">
                <a:solidFill>
                  <a:srgbClr val="000000"/>
                </a:solidFill>
                <a:latin typeface="Telegraf"/>
                <a:ea typeface="Telegraf"/>
                <a:cs typeface="Telegraf"/>
                <a:sym typeface="Telegraf"/>
              </a:rPr>
              <a:t>+90 537 696 97 32</a:t>
            </a:r>
          </a:p>
          <a:p>
            <a:pPr algn="just">
              <a:lnSpc>
                <a:spcPts val="1480"/>
              </a:lnSpc>
            </a:pPr>
            <a:r>
              <a:rPr lang="en-US" sz="1057" b="1" spc="15">
                <a:solidFill>
                  <a:srgbClr val="000000"/>
                </a:solidFill>
                <a:latin typeface="Telegraf Bold"/>
                <a:ea typeface="Telegraf Bold"/>
                <a:cs typeface="Telegraf Bold"/>
                <a:sym typeface="Telegraf Bold"/>
              </a:rPr>
              <a:t>E-posta: </a:t>
            </a:r>
            <a:r>
              <a:rPr lang="en-US" sz="1057" u="sng" spc="15">
                <a:solidFill>
                  <a:srgbClr val="000000"/>
                </a:solidFill>
                <a:latin typeface="Telegraf"/>
                <a:ea typeface="Telegraf"/>
                <a:cs typeface="Telegraf"/>
                <a:sym typeface="Telegraf"/>
                <a:hlinkClick r:id="rId8" tooltip="mailto:769206@meb.k12.gov.tr"/>
              </a:rPr>
              <a:t>769206@meb.k12.gov.tr</a:t>
            </a:r>
            <a:r>
              <a:rPr lang="en-US" sz="1057" spc="15">
                <a:solidFill>
                  <a:srgbClr val="000000"/>
                </a:solidFill>
                <a:latin typeface="Telegraf"/>
                <a:ea typeface="Telegraf"/>
                <a:cs typeface="Telegraf"/>
                <a:sym typeface="Telegraf"/>
              </a:rPr>
              <a:t> </a:t>
            </a:r>
          </a:p>
          <a:p>
            <a:pPr algn="just">
              <a:lnSpc>
                <a:spcPts val="1480"/>
              </a:lnSpc>
            </a:pPr>
            <a:r>
              <a:rPr lang="en-US" sz="1057" b="1" spc="15">
                <a:solidFill>
                  <a:srgbClr val="000000"/>
                </a:solidFill>
                <a:latin typeface="Telegraf Bold"/>
                <a:ea typeface="Telegraf Bold"/>
                <a:cs typeface="Telegraf Bold"/>
                <a:sym typeface="Telegraf Bold"/>
              </a:rPr>
              <a:t>WEB adresi: </a:t>
            </a:r>
            <a:r>
              <a:rPr lang="en-US" sz="1057" spc="15">
                <a:solidFill>
                  <a:srgbClr val="000000"/>
                </a:solidFill>
                <a:latin typeface="Telegraf"/>
                <a:ea typeface="Telegraf"/>
                <a:cs typeface="Telegraf"/>
                <a:sym typeface="Telegraf"/>
              </a:rPr>
              <a:t>https:/eriklikuyuaihl.meb.k12.tr </a:t>
            </a:r>
          </a:p>
          <a:p>
            <a:pPr marL="0" lvl="1" indent="0" algn="just">
              <a:lnSpc>
                <a:spcPts val="1480"/>
              </a:lnSpc>
              <a:spcBef>
                <a:spcPct val="0"/>
              </a:spcBef>
            </a:pPr>
            <a:endParaRPr lang="en-US" sz="1057" spc="15">
              <a:solidFill>
                <a:srgbClr val="000000"/>
              </a:solidFill>
              <a:latin typeface="Telegraf"/>
              <a:ea typeface="Telegraf"/>
              <a:cs typeface="Telegraf"/>
              <a:sym typeface="Telegraf"/>
            </a:endParaRPr>
          </a:p>
        </p:txBody>
      </p:sp>
      <p:sp>
        <p:nvSpPr>
          <p:cNvPr id="42" name="TextBox 42"/>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3" name="TextBox 43"/>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44" name="TextBox 44"/>
          <p:cNvSpPr txBox="1"/>
          <p:nvPr/>
        </p:nvSpPr>
        <p:spPr>
          <a:xfrm>
            <a:off x="3194653" y="3836548"/>
            <a:ext cx="1902472" cy="2686619"/>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a:t>
            </a:r>
            <a:r>
              <a:rPr lang="en-US" sz="1052" spc="15">
                <a:solidFill>
                  <a:srgbClr val="000000"/>
                </a:solidFill>
                <a:latin typeface="Telegraf"/>
                <a:ea typeface="Telegraf"/>
                <a:cs typeface="Telegraf"/>
                <a:sym typeface="Telegraf"/>
              </a:rPr>
              <a:t> Arapça/ İngilizce</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Bölümler:</a:t>
            </a:r>
            <a:r>
              <a:rPr lang="en-US" sz="1052" spc="15">
                <a:solidFill>
                  <a:srgbClr val="000000"/>
                </a:solidFill>
                <a:latin typeface="Telegraf"/>
                <a:ea typeface="Telegraf"/>
                <a:cs typeface="Telegraf"/>
                <a:sym typeface="Telegraf"/>
              </a:rPr>
              <a:t> İmam Hatip mesleki bölümleri bulunmaktadır.</a:t>
            </a:r>
          </a:p>
          <a:p>
            <a:pPr algn="l">
              <a:lnSpc>
                <a:spcPts val="1473"/>
              </a:lnSpc>
            </a:pPr>
            <a:endParaRPr lang="en-US" sz="1052" spc="15">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Yerleştirmeye Esas Puan Türü:</a:t>
            </a:r>
            <a:r>
              <a:rPr lang="en-US" sz="952" spc="14">
                <a:solidFill>
                  <a:srgbClr val="000000"/>
                </a:solidFill>
                <a:latin typeface="Telegraf"/>
                <a:ea typeface="Telegraf"/>
                <a:cs typeface="Telegraf"/>
                <a:sym typeface="Telegraf"/>
              </a:rPr>
              <a:t> Yerel</a:t>
            </a:r>
          </a:p>
          <a:p>
            <a:pPr algn="l">
              <a:lnSpc>
                <a:spcPts val="1333"/>
              </a:lnSpc>
            </a:pPr>
            <a:endParaRPr lang="en-US" sz="952" spc="14">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Yerleşen Son Öğrencinin Puanı</a:t>
            </a:r>
            <a:r>
              <a:rPr lang="en-US" sz="1052" spc="15">
                <a:solidFill>
                  <a:srgbClr val="000000"/>
                </a:solidFill>
                <a:latin typeface="Telegraf"/>
                <a:ea typeface="Telegraf"/>
                <a:cs typeface="Telegraf"/>
                <a:sym typeface="Telegraf"/>
              </a:rPr>
              <a:t>: 44.20</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Kontenjan: </a:t>
            </a:r>
            <a:r>
              <a:rPr lang="en-US" sz="1052" spc="15">
                <a:solidFill>
                  <a:srgbClr val="000000"/>
                </a:solidFill>
                <a:latin typeface="Telegraf"/>
                <a:ea typeface="Telegraf"/>
                <a:cs typeface="Telegraf"/>
                <a:sym typeface="Telegraf"/>
              </a:rPr>
              <a:t>68</a:t>
            </a:r>
          </a:p>
          <a:p>
            <a:pPr marL="0" lvl="1" indent="0" algn="l">
              <a:lnSpc>
                <a:spcPts val="1613"/>
              </a:lnSpc>
              <a:spcBef>
                <a:spcPct val="0"/>
              </a:spcBef>
            </a:pPr>
            <a:endParaRPr lang="en-US" sz="1052" spc="15">
              <a:solidFill>
                <a:srgbClr val="000000"/>
              </a:solidFill>
              <a:latin typeface="Telegraf"/>
              <a:ea typeface="Telegraf"/>
              <a:cs typeface="Telegraf"/>
              <a:sym typeface="Telegraf"/>
            </a:endParaRPr>
          </a:p>
        </p:txBody>
      </p:sp>
      <p:sp>
        <p:nvSpPr>
          <p:cNvPr id="45" name="TextBox 45"/>
          <p:cNvSpPr txBox="1"/>
          <p:nvPr/>
        </p:nvSpPr>
        <p:spPr>
          <a:xfrm>
            <a:off x="2282832" y="851128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6" name="TextBox 46"/>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
        <p:nvSpPr>
          <p:cNvPr id="47" name="TextBox 47"/>
          <p:cNvSpPr txBox="1"/>
          <p:nvPr/>
        </p:nvSpPr>
        <p:spPr>
          <a:xfrm>
            <a:off x="5446069" y="4400282"/>
            <a:ext cx="1998771" cy="87432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Sportif ve kültürel faaliyetlere katılım sağlanmaktadır.</a:t>
            </a:r>
          </a:p>
          <a:p>
            <a:pPr marL="0" lvl="1" indent="0" algn="ctr">
              <a:lnSpc>
                <a:spcPts val="1613"/>
              </a:lnSpc>
              <a:spcBef>
                <a:spcPct val="0"/>
              </a:spcBef>
            </a:pPr>
            <a:endParaRPr lang="en-US" sz="1252" spc="18">
              <a:solidFill>
                <a:srgbClr val="000000"/>
              </a:solidFill>
              <a:latin typeface="Telegraf"/>
              <a:ea typeface="Telegraf"/>
              <a:cs typeface="Telegraf"/>
              <a:sym typeface="Telegraf"/>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5035" y="1140015"/>
            <a:ext cx="3442329" cy="2111140"/>
            <a:chOff x="0" y="0"/>
            <a:chExt cx="4589773" cy="2814854"/>
          </a:xfrm>
        </p:grpSpPr>
        <p:pic>
          <p:nvPicPr>
            <p:cNvPr id="3" name="Picture 3"/>
            <p:cNvPicPr>
              <a:picLocks noChangeAspect="1"/>
            </p:cNvPicPr>
            <p:nvPr/>
          </p:nvPicPr>
          <p:blipFill>
            <a:blip r:embed="rId2"/>
            <a:srcRect t="27001" b="27001"/>
            <a:stretch>
              <a:fillRect/>
            </a:stretch>
          </p:blipFill>
          <p:spPr>
            <a:xfrm>
              <a:off x="0" y="0"/>
              <a:ext cx="4589773"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1498898"/>
            <a:chOff x="0" y="0"/>
            <a:chExt cx="2620996" cy="571009"/>
          </a:xfrm>
        </p:grpSpPr>
        <p:sp>
          <p:nvSpPr>
            <p:cNvPr id="17" name="Freeform 17"/>
            <p:cNvSpPr/>
            <p:nvPr/>
          </p:nvSpPr>
          <p:spPr>
            <a:xfrm>
              <a:off x="0" y="0"/>
              <a:ext cx="2620996" cy="571009"/>
            </a:xfrm>
            <a:custGeom>
              <a:avLst/>
              <a:gdLst/>
              <a:ahLst/>
              <a:cxnLst/>
              <a:rect l="l" t="t" r="r" b="b"/>
              <a:pathLst>
                <a:path w="2620996" h="571009">
                  <a:moveTo>
                    <a:pt x="0" y="0"/>
                  </a:moveTo>
                  <a:lnTo>
                    <a:pt x="2620996" y="0"/>
                  </a:lnTo>
                  <a:lnTo>
                    <a:pt x="2620996" y="571009"/>
                  </a:lnTo>
                  <a:lnTo>
                    <a:pt x="0" y="571009"/>
                  </a:lnTo>
                  <a:close/>
                </a:path>
              </a:pathLst>
            </a:custGeom>
            <a:solidFill>
              <a:srgbClr val="678CC1">
                <a:alpha val="58824"/>
              </a:srgbClr>
            </a:solidFill>
          </p:spPr>
        </p:sp>
        <p:sp>
          <p:nvSpPr>
            <p:cNvPr id="18" name="TextBox 18"/>
            <p:cNvSpPr txBox="1"/>
            <p:nvPr/>
          </p:nvSpPr>
          <p:spPr>
            <a:xfrm>
              <a:off x="0" y="-57150"/>
              <a:ext cx="2620996" cy="62815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341154" cy="1277108"/>
            <a:chOff x="0" y="0"/>
            <a:chExt cx="1272821" cy="486517"/>
          </a:xfrm>
        </p:grpSpPr>
        <p:sp>
          <p:nvSpPr>
            <p:cNvPr id="20" name="Freeform 20"/>
            <p:cNvSpPr/>
            <p:nvPr/>
          </p:nvSpPr>
          <p:spPr>
            <a:xfrm>
              <a:off x="0" y="0"/>
              <a:ext cx="1272821" cy="486517"/>
            </a:xfrm>
            <a:custGeom>
              <a:avLst/>
              <a:gdLst/>
              <a:ahLst/>
              <a:cxnLst/>
              <a:rect l="l" t="t" r="r" b="b"/>
              <a:pathLst>
                <a:path w="1272821" h="486517">
                  <a:moveTo>
                    <a:pt x="0" y="0"/>
                  </a:moveTo>
                  <a:lnTo>
                    <a:pt x="1272821" y="0"/>
                  </a:lnTo>
                  <a:lnTo>
                    <a:pt x="1272821" y="486517"/>
                  </a:lnTo>
                  <a:lnTo>
                    <a:pt x="0" y="486517"/>
                  </a:lnTo>
                  <a:close/>
                </a:path>
              </a:pathLst>
            </a:custGeom>
            <a:solidFill>
              <a:srgbClr val="D389E8">
                <a:alpha val="58824"/>
              </a:srgbClr>
            </a:solidFill>
          </p:spPr>
        </p:sp>
        <p:sp>
          <p:nvSpPr>
            <p:cNvPr id="21" name="TextBox 21"/>
            <p:cNvSpPr txBox="1"/>
            <p:nvPr/>
          </p:nvSpPr>
          <p:spPr>
            <a:xfrm>
              <a:off x="0" y="-38100"/>
              <a:ext cx="1272821"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777240" y="3435455"/>
            <a:ext cx="2181235" cy="3237854"/>
          </a:xfrm>
          <a:prstGeom prst="rect">
            <a:avLst/>
          </a:prstGeom>
        </p:spPr>
        <p:txBody>
          <a:bodyPr lIns="0" tIns="0" rIns="0" bIns="0" rtlCol="0" anchor="t">
            <a:spAutoFit/>
          </a:bodyPr>
          <a:lstStyle/>
          <a:p>
            <a:pPr algn="l">
              <a:lnSpc>
                <a:spcPts val="1359"/>
              </a:lnSpc>
            </a:pPr>
            <a:endParaRPr/>
          </a:p>
          <a:p>
            <a:pPr algn="l">
              <a:lnSpc>
                <a:spcPts val="1359"/>
              </a:lnSpc>
            </a:pPr>
            <a:r>
              <a:rPr lang="en-US" sz="900" b="1" spc="13">
                <a:solidFill>
                  <a:srgbClr val="000000"/>
                </a:solidFill>
                <a:latin typeface="Telegraf Bold"/>
                <a:ea typeface="Telegraf Bold"/>
                <a:cs typeface="Telegraf Bold"/>
                <a:sym typeface="Telegraf Bold"/>
              </a:rPr>
              <a:t>Binanın Durumu:</a:t>
            </a:r>
            <a:r>
              <a:rPr lang="en-US" sz="900" spc="13">
                <a:solidFill>
                  <a:srgbClr val="000000"/>
                </a:solidFill>
                <a:latin typeface="Telegraf"/>
                <a:ea typeface="Telegraf"/>
                <a:cs typeface="Telegraf"/>
                <a:sym typeface="Telegraf"/>
              </a:rPr>
              <a:t> Samandağ Atatürk Anadolu Lisesi Binasında Eğitim vermektedir.</a:t>
            </a:r>
          </a:p>
          <a:p>
            <a:pPr algn="l">
              <a:lnSpc>
                <a:spcPts val="1359"/>
              </a:lnSpc>
            </a:pPr>
            <a:endParaRPr lang="en-US" sz="900" spc="13">
              <a:solidFill>
                <a:srgbClr val="000000"/>
              </a:solidFill>
              <a:latin typeface="Telegraf"/>
              <a:ea typeface="Telegraf"/>
              <a:cs typeface="Telegraf"/>
              <a:sym typeface="Telegraf"/>
            </a:endParaRPr>
          </a:p>
          <a:p>
            <a:pPr algn="l">
              <a:lnSpc>
                <a:spcPts val="1359"/>
              </a:lnSpc>
            </a:pPr>
            <a:r>
              <a:rPr lang="en-US" sz="900" b="1" spc="13">
                <a:solidFill>
                  <a:srgbClr val="000000"/>
                </a:solidFill>
                <a:latin typeface="Telegraf Bold"/>
                <a:ea typeface="Telegraf Bold"/>
                <a:cs typeface="Telegraf Bold"/>
                <a:sym typeface="Telegraf Bold"/>
              </a:rPr>
              <a:t>Öğrenim Şekli:</a:t>
            </a:r>
            <a:r>
              <a:rPr lang="en-US" sz="900" spc="13">
                <a:solidFill>
                  <a:srgbClr val="000000"/>
                </a:solidFill>
                <a:latin typeface="Telegraf"/>
                <a:ea typeface="Telegraf"/>
                <a:cs typeface="Telegraf"/>
                <a:sym typeface="Telegraf"/>
              </a:rPr>
              <a:t> Tam Gün</a:t>
            </a:r>
          </a:p>
          <a:p>
            <a:pPr algn="l">
              <a:lnSpc>
                <a:spcPts val="1359"/>
              </a:lnSpc>
            </a:pPr>
            <a:endParaRPr lang="en-US" sz="900" spc="13">
              <a:solidFill>
                <a:srgbClr val="000000"/>
              </a:solidFill>
              <a:latin typeface="Telegraf"/>
              <a:ea typeface="Telegraf"/>
              <a:cs typeface="Telegraf"/>
              <a:sym typeface="Telegraf"/>
            </a:endParaRPr>
          </a:p>
          <a:p>
            <a:pPr algn="l">
              <a:lnSpc>
                <a:spcPts val="1359"/>
              </a:lnSpc>
            </a:pPr>
            <a:r>
              <a:rPr lang="en-US" sz="900" b="1" spc="13">
                <a:solidFill>
                  <a:srgbClr val="000000"/>
                </a:solidFill>
                <a:latin typeface="Telegraf Bold"/>
                <a:ea typeface="Telegraf Bold"/>
                <a:cs typeface="Telegraf Bold"/>
                <a:sym typeface="Telegraf Bold"/>
              </a:rPr>
              <a:t>Derslik Sayısı</a:t>
            </a:r>
            <a:r>
              <a:rPr lang="en-US" sz="900" spc="13">
                <a:solidFill>
                  <a:srgbClr val="000000"/>
                </a:solidFill>
                <a:latin typeface="Telegraf"/>
                <a:ea typeface="Telegraf"/>
                <a:cs typeface="Telegraf"/>
                <a:sym typeface="Telegraf"/>
              </a:rPr>
              <a:t>: 4</a:t>
            </a:r>
          </a:p>
          <a:p>
            <a:pPr algn="l">
              <a:lnSpc>
                <a:spcPts val="1359"/>
              </a:lnSpc>
            </a:pPr>
            <a:endParaRPr lang="en-US" sz="900" spc="13">
              <a:solidFill>
                <a:srgbClr val="000000"/>
              </a:solidFill>
              <a:latin typeface="Telegraf"/>
              <a:ea typeface="Telegraf"/>
              <a:cs typeface="Telegraf"/>
              <a:sym typeface="Telegraf"/>
            </a:endParaRPr>
          </a:p>
          <a:p>
            <a:pPr algn="l">
              <a:lnSpc>
                <a:spcPts val="1359"/>
              </a:lnSpc>
            </a:pPr>
            <a:r>
              <a:rPr lang="en-US" sz="900" b="1" spc="13">
                <a:solidFill>
                  <a:srgbClr val="000000"/>
                </a:solidFill>
                <a:latin typeface="Telegraf Bold"/>
                <a:ea typeface="Telegraf Bold"/>
                <a:cs typeface="Telegraf Bold"/>
                <a:sym typeface="Telegraf Bold"/>
              </a:rPr>
              <a:t>Öğretmen Sayısı: </a:t>
            </a:r>
            <a:r>
              <a:rPr lang="en-US" sz="900" spc="13">
                <a:solidFill>
                  <a:srgbClr val="000000"/>
                </a:solidFill>
                <a:latin typeface="Telegraf"/>
                <a:ea typeface="Telegraf"/>
                <a:cs typeface="Telegraf"/>
                <a:sym typeface="Telegraf"/>
              </a:rPr>
              <a:t>12</a:t>
            </a:r>
          </a:p>
          <a:p>
            <a:pPr algn="l">
              <a:lnSpc>
                <a:spcPts val="1359"/>
              </a:lnSpc>
            </a:pPr>
            <a:endParaRPr lang="en-US" sz="900" spc="13">
              <a:solidFill>
                <a:srgbClr val="000000"/>
              </a:solidFill>
              <a:latin typeface="Telegraf"/>
              <a:ea typeface="Telegraf"/>
              <a:cs typeface="Telegraf"/>
              <a:sym typeface="Telegraf"/>
            </a:endParaRPr>
          </a:p>
          <a:p>
            <a:pPr algn="l">
              <a:lnSpc>
                <a:spcPts val="1359"/>
              </a:lnSpc>
            </a:pPr>
            <a:r>
              <a:rPr lang="en-US" sz="900" b="1" spc="13">
                <a:solidFill>
                  <a:srgbClr val="000000"/>
                </a:solidFill>
                <a:latin typeface="Telegraf Bold"/>
                <a:ea typeface="Telegraf Bold"/>
                <a:cs typeface="Telegraf Bold"/>
                <a:sym typeface="Telegraf Bold"/>
              </a:rPr>
              <a:t>Psikolojik Danışman Normu:</a:t>
            </a:r>
            <a:r>
              <a:rPr lang="en-US" sz="900" spc="13">
                <a:solidFill>
                  <a:srgbClr val="000000"/>
                </a:solidFill>
                <a:latin typeface="Telegraf"/>
                <a:ea typeface="Telegraf"/>
                <a:cs typeface="Telegraf"/>
                <a:sym typeface="Telegraf"/>
              </a:rPr>
              <a:t> Yok</a:t>
            </a:r>
          </a:p>
          <a:p>
            <a:pPr algn="l">
              <a:lnSpc>
                <a:spcPts val="1359"/>
              </a:lnSpc>
            </a:pPr>
            <a:endParaRPr lang="en-US" sz="900" spc="13">
              <a:solidFill>
                <a:srgbClr val="000000"/>
              </a:solidFill>
              <a:latin typeface="Telegraf"/>
              <a:ea typeface="Telegraf"/>
              <a:cs typeface="Telegraf"/>
              <a:sym typeface="Telegraf"/>
            </a:endParaRPr>
          </a:p>
          <a:p>
            <a:pPr algn="l">
              <a:lnSpc>
                <a:spcPts val="1359"/>
              </a:lnSpc>
            </a:pPr>
            <a:r>
              <a:rPr lang="en-US" sz="900" b="1" spc="13">
                <a:solidFill>
                  <a:srgbClr val="000000"/>
                </a:solidFill>
                <a:latin typeface="Telegraf Bold"/>
                <a:ea typeface="Telegraf Bold"/>
                <a:cs typeface="Telegraf Bold"/>
                <a:sym typeface="Telegraf Bold"/>
              </a:rPr>
              <a:t>Fiziki İmkanları:</a:t>
            </a:r>
            <a:r>
              <a:rPr lang="en-US" sz="900" spc="13">
                <a:solidFill>
                  <a:srgbClr val="000000"/>
                </a:solidFill>
                <a:latin typeface="Telegraf"/>
                <a:ea typeface="Telegraf"/>
                <a:cs typeface="Telegraf"/>
                <a:sym typeface="Telegraf"/>
              </a:rPr>
              <a:t> -</a:t>
            </a:r>
          </a:p>
          <a:p>
            <a:pPr algn="l">
              <a:lnSpc>
                <a:spcPts val="1359"/>
              </a:lnSpc>
            </a:pPr>
            <a:endParaRPr lang="en-US" sz="900" spc="13">
              <a:solidFill>
                <a:srgbClr val="000000"/>
              </a:solidFill>
              <a:latin typeface="Telegraf"/>
              <a:ea typeface="Telegraf"/>
              <a:cs typeface="Telegraf"/>
              <a:sym typeface="Telegraf"/>
            </a:endParaRPr>
          </a:p>
          <a:p>
            <a:pPr algn="l">
              <a:lnSpc>
                <a:spcPts val="1359"/>
              </a:lnSpc>
            </a:pPr>
            <a:r>
              <a:rPr lang="en-US" sz="900" b="1" spc="13">
                <a:solidFill>
                  <a:srgbClr val="000000"/>
                </a:solidFill>
                <a:latin typeface="Telegraf Bold"/>
                <a:ea typeface="Telegraf Bold"/>
                <a:cs typeface="Telegraf Bold"/>
                <a:sym typeface="Telegraf Bold"/>
              </a:rPr>
              <a:t>Ulaşım:</a:t>
            </a:r>
            <a:r>
              <a:rPr lang="en-US" sz="900" spc="13">
                <a:solidFill>
                  <a:srgbClr val="000000"/>
                </a:solidFill>
                <a:latin typeface="Telegraf"/>
                <a:ea typeface="Telegraf"/>
                <a:cs typeface="Telegraf"/>
                <a:sym typeface="Telegraf"/>
              </a:rPr>
              <a:t> Taşımalı / kendi imkanlarıyla ulaşım sağlanmakta</a:t>
            </a:r>
          </a:p>
          <a:p>
            <a:pPr algn="just">
              <a:lnSpc>
                <a:spcPts val="1268"/>
              </a:lnSpc>
            </a:pPr>
            <a:endParaRPr lang="en-US" sz="900" spc="13">
              <a:solidFill>
                <a:srgbClr val="000000"/>
              </a:solidFill>
              <a:latin typeface="Telegraf"/>
              <a:ea typeface="Telegraf"/>
              <a:cs typeface="Telegraf"/>
              <a:sym typeface="Telegraf"/>
            </a:endParaRPr>
          </a:p>
          <a:p>
            <a:pPr marL="0" lvl="1" indent="0" algn="just">
              <a:lnSpc>
                <a:spcPts val="1268"/>
              </a:lnSpc>
              <a:spcBef>
                <a:spcPct val="0"/>
              </a:spcBef>
            </a:pPr>
            <a:endParaRPr lang="en-US" sz="900" spc="13">
              <a:solidFill>
                <a:srgbClr val="000000"/>
              </a:solidFill>
              <a:latin typeface="Telegraf"/>
              <a:ea typeface="Telegraf"/>
              <a:cs typeface="Telegraf"/>
              <a:sym typeface="Telegraf"/>
            </a:endParaRPr>
          </a:p>
        </p:txBody>
      </p:sp>
      <p:sp>
        <p:nvSpPr>
          <p:cNvPr id="29" name="TextBox 29"/>
          <p:cNvSpPr txBox="1"/>
          <p:nvPr/>
        </p:nvSpPr>
        <p:spPr>
          <a:xfrm>
            <a:off x="975070" y="6978275"/>
            <a:ext cx="6350278" cy="618424"/>
          </a:xfrm>
          <a:prstGeom prst="rect">
            <a:avLst/>
          </a:prstGeom>
        </p:spPr>
        <p:txBody>
          <a:bodyPr lIns="0" tIns="0" rIns="0" bIns="0" rtlCol="0" anchor="t">
            <a:spAutoFit/>
          </a:bodyPr>
          <a:lstStyle/>
          <a:p>
            <a:pPr algn="just">
              <a:lnSpc>
                <a:spcPts val="1613"/>
              </a:lnSpc>
            </a:pPr>
            <a:r>
              <a:rPr lang="en-US" sz="1152" spc="17">
                <a:solidFill>
                  <a:srgbClr val="000000"/>
                </a:solidFill>
                <a:latin typeface="Telegraf"/>
                <a:ea typeface="Telegraf"/>
                <a:cs typeface="Telegraf"/>
                <a:sym typeface="Telegraf"/>
              </a:rPr>
              <a:t>Yeni bir okul olması, ulaşımın kolay olması, öğretmen kadrosunun iyi olması  sebebi ile bu okul tercih edilebilir.</a:t>
            </a:r>
          </a:p>
          <a:p>
            <a:pPr marL="0" lvl="1" indent="0" algn="just">
              <a:lnSpc>
                <a:spcPts val="1613"/>
              </a:lnSpc>
              <a:spcBef>
                <a:spcPct val="0"/>
              </a:spcBef>
            </a:pPr>
            <a:endParaRPr lang="en-US" sz="1152" spc="17">
              <a:solidFill>
                <a:srgbClr val="000000"/>
              </a:solidFill>
              <a:latin typeface="Telegraf"/>
              <a:ea typeface="Telegraf"/>
              <a:cs typeface="Telegraf"/>
              <a:sym typeface="Telegraf"/>
            </a:endParaRPr>
          </a:p>
        </p:txBody>
      </p:sp>
      <p:sp>
        <p:nvSpPr>
          <p:cNvPr id="30" name="Freeform 30"/>
          <p:cNvSpPr/>
          <p:nvPr/>
        </p:nvSpPr>
        <p:spPr>
          <a:xfrm>
            <a:off x="611197" y="639995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31"/>
          <p:cNvSpPr/>
          <p:nvPr/>
        </p:nvSpPr>
        <p:spPr>
          <a:xfrm rot="-10800000">
            <a:off x="6910330" y="7275429"/>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TextBox 32"/>
          <p:cNvSpPr txBox="1"/>
          <p:nvPr/>
        </p:nvSpPr>
        <p:spPr>
          <a:xfrm>
            <a:off x="345179" y="404409"/>
            <a:ext cx="7081903" cy="399973"/>
          </a:xfrm>
          <a:prstGeom prst="rect">
            <a:avLst/>
          </a:prstGeom>
        </p:spPr>
        <p:txBody>
          <a:bodyPr lIns="0" tIns="0" rIns="0" bIns="0" rtlCol="0" anchor="t">
            <a:spAutoFit/>
          </a:bodyPr>
          <a:lstStyle/>
          <a:p>
            <a:pPr algn="ctr">
              <a:lnSpc>
                <a:spcPts val="3154"/>
              </a:lnSpc>
            </a:pPr>
            <a:r>
              <a:rPr lang="en-US" sz="2253">
                <a:solidFill>
                  <a:srgbClr val="384985"/>
                </a:solidFill>
                <a:latin typeface="Archivo Black"/>
                <a:ea typeface="Archivo Black"/>
                <a:cs typeface="Archivo Black"/>
                <a:sym typeface="Archivo Black"/>
              </a:rPr>
              <a:t>SAMANDAĞ MEVLÜT GÜMÜŞ FEN LİSESİ</a:t>
            </a:r>
          </a:p>
        </p:txBody>
      </p:sp>
      <p:sp>
        <p:nvSpPr>
          <p:cNvPr id="33" name="TextBox 33"/>
          <p:cNvSpPr txBox="1"/>
          <p:nvPr/>
        </p:nvSpPr>
        <p:spPr>
          <a:xfrm>
            <a:off x="773679" y="3395853"/>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4" name="TextBox 34"/>
          <p:cNvSpPr txBox="1"/>
          <p:nvPr/>
        </p:nvSpPr>
        <p:spPr>
          <a:xfrm>
            <a:off x="2143363" y="6531829"/>
            <a:ext cx="341341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35" name="TextBox 35"/>
          <p:cNvSpPr txBox="1"/>
          <p:nvPr/>
        </p:nvSpPr>
        <p:spPr>
          <a:xfrm>
            <a:off x="2426827" y="8631682"/>
            <a:ext cx="2958331" cy="1060261"/>
          </a:xfrm>
          <a:prstGeom prst="rect">
            <a:avLst/>
          </a:prstGeom>
        </p:spPr>
        <p:txBody>
          <a:bodyPr lIns="0" tIns="0" rIns="0" bIns="0" rtlCol="0" anchor="t">
            <a:spAutoFit/>
          </a:bodyPr>
          <a:lstStyle/>
          <a:p>
            <a:pPr algn="just">
              <a:lnSpc>
                <a:spcPts val="1340"/>
              </a:lnSpc>
            </a:pPr>
            <a:r>
              <a:rPr lang="en-US" sz="957" b="1" spc="14">
                <a:solidFill>
                  <a:srgbClr val="000000"/>
                </a:solidFill>
                <a:latin typeface="Telegraf Bold"/>
                <a:ea typeface="Telegraf Bold"/>
                <a:cs typeface="Telegraf Bold"/>
                <a:sym typeface="Telegraf Bold"/>
              </a:rPr>
              <a:t>Adres:</a:t>
            </a:r>
            <a:r>
              <a:rPr lang="en-US" sz="957" spc="14">
                <a:solidFill>
                  <a:srgbClr val="000000"/>
                </a:solidFill>
                <a:latin typeface="Telegraf"/>
                <a:ea typeface="Telegraf"/>
                <a:cs typeface="Telegraf"/>
                <a:sym typeface="Telegraf"/>
              </a:rPr>
              <a:t> Cemal Gürsel Mah. Pirinç Sokak No: 1 Samandağ/ HATAY</a:t>
            </a:r>
          </a:p>
          <a:p>
            <a:pPr algn="just">
              <a:lnSpc>
                <a:spcPts val="1480"/>
              </a:lnSpc>
            </a:pPr>
            <a:r>
              <a:rPr lang="en-US" sz="1057" b="1" spc="15">
                <a:solidFill>
                  <a:srgbClr val="000000"/>
                </a:solidFill>
                <a:latin typeface="Telegraf Bold"/>
                <a:ea typeface="Telegraf Bold"/>
                <a:cs typeface="Telegraf Bold"/>
                <a:sym typeface="Telegraf Bold"/>
              </a:rPr>
              <a:t>İletişim no:-</a:t>
            </a:r>
          </a:p>
          <a:p>
            <a:pPr algn="just">
              <a:lnSpc>
                <a:spcPts val="1480"/>
              </a:lnSpc>
            </a:pPr>
            <a:r>
              <a:rPr lang="en-US" sz="1057" b="1" spc="15">
                <a:solidFill>
                  <a:srgbClr val="000000"/>
                </a:solidFill>
                <a:latin typeface="Telegraf Bold"/>
                <a:ea typeface="Telegraf Bold"/>
                <a:cs typeface="Telegraf Bold"/>
                <a:sym typeface="Telegraf Bold"/>
              </a:rPr>
              <a:t>E-posta: </a:t>
            </a:r>
            <a:r>
              <a:rPr lang="en-US" sz="1057" spc="15">
                <a:solidFill>
                  <a:srgbClr val="000000"/>
                </a:solidFill>
                <a:latin typeface="Telegraf"/>
                <a:ea typeface="Telegraf"/>
                <a:cs typeface="Telegraf"/>
                <a:sym typeface="Telegraf"/>
              </a:rPr>
              <a:t>774017@meb.k12.tr</a:t>
            </a:r>
          </a:p>
          <a:p>
            <a:pPr algn="just">
              <a:lnSpc>
                <a:spcPts val="1480"/>
              </a:lnSpc>
            </a:pPr>
            <a:r>
              <a:rPr lang="en-US" sz="1057" b="1" spc="15">
                <a:solidFill>
                  <a:srgbClr val="000000"/>
                </a:solidFill>
                <a:latin typeface="Telegraf Bold"/>
                <a:ea typeface="Telegraf Bold"/>
                <a:cs typeface="Telegraf Bold"/>
                <a:sym typeface="Telegraf Bold"/>
              </a:rPr>
              <a:t>WEB adresi:</a:t>
            </a:r>
            <a:r>
              <a:rPr lang="en-US" sz="1057" spc="15">
                <a:solidFill>
                  <a:srgbClr val="000000"/>
                </a:solidFill>
                <a:latin typeface="Telegraf"/>
                <a:ea typeface="Telegraf"/>
                <a:cs typeface="Telegraf"/>
                <a:sym typeface="Telegraf"/>
              </a:rPr>
              <a:t> https://mgfl.meb.k12.tr/ </a:t>
            </a:r>
          </a:p>
          <a:p>
            <a:pPr marL="0" lvl="1" indent="0" algn="just">
              <a:lnSpc>
                <a:spcPts val="1480"/>
              </a:lnSpc>
              <a:spcBef>
                <a:spcPct val="0"/>
              </a:spcBef>
            </a:pPr>
            <a:endParaRPr lang="en-US" sz="1057" spc="15">
              <a:solidFill>
                <a:srgbClr val="000000"/>
              </a:solidFill>
              <a:latin typeface="Telegraf"/>
              <a:ea typeface="Telegraf"/>
              <a:cs typeface="Telegraf"/>
              <a:sym typeface="Telegraf"/>
            </a:endParaRPr>
          </a:p>
        </p:txBody>
      </p:sp>
      <p:sp>
        <p:nvSpPr>
          <p:cNvPr id="36" name="TextBox 36"/>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37" name="TextBox 37"/>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38" name="TextBox 38"/>
          <p:cNvSpPr txBox="1"/>
          <p:nvPr/>
        </p:nvSpPr>
        <p:spPr>
          <a:xfrm>
            <a:off x="5473657" y="3827023"/>
            <a:ext cx="1998771" cy="45395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a:t>
            </a:r>
          </a:p>
          <a:p>
            <a:pPr marL="0" lvl="1" indent="0" algn="ctr">
              <a:lnSpc>
                <a:spcPts val="1753"/>
              </a:lnSpc>
              <a:spcBef>
                <a:spcPct val="0"/>
              </a:spcBef>
            </a:pPr>
            <a:endParaRPr lang="en-US" sz="1252" spc="18">
              <a:solidFill>
                <a:srgbClr val="000000"/>
              </a:solidFill>
              <a:latin typeface="Telegraf"/>
              <a:ea typeface="Telegraf"/>
              <a:cs typeface="Telegraf"/>
              <a:sym typeface="Telegraf"/>
            </a:endParaRPr>
          </a:p>
        </p:txBody>
      </p:sp>
      <p:sp>
        <p:nvSpPr>
          <p:cNvPr id="39" name="TextBox 39"/>
          <p:cNvSpPr txBox="1"/>
          <p:nvPr/>
        </p:nvSpPr>
        <p:spPr>
          <a:xfrm>
            <a:off x="3194653" y="3836548"/>
            <a:ext cx="1902472" cy="2088023"/>
          </a:xfrm>
          <a:prstGeom prst="rect">
            <a:avLst/>
          </a:prstGeom>
        </p:spPr>
        <p:txBody>
          <a:bodyPr lIns="0" tIns="0" rIns="0" bIns="0" rtlCol="0" anchor="t">
            <a:spAutoFit/>
          </a:bodyPr>
          <a:lstStyle/>
          <a:p>
            <a:pPr algn="l">
              <a:lnSpc>
                <a:spcPts val="1333"/>
              </a:lnSpc>
            </a:pPr>
            <a:r>
              <a:rPr lang="en-US" sz="952" b="1" spc="14">
                <a:solidFill>
                  <a:srgbClr val="000000"/>
                </a:solidFill>
                <a:latin typeface="Telegraf Bold"/>
                <a:ea typeface="Telegraf Bold"/>
                <a:cs typeface="Telegraf Bold"/>
                <a:sym typeface="Telegraf Bold"/>
              </a:rPr>
              <a:t>Yabancı Dil:</a:t>
            </a:r>
            <a:r>
              <a:rPr lang="en-US" sz="952" spc="14">
                <a:solidFill>
                  <a:srgbClr val="000000"/>
                </a:solidFill>
                <a:latin typeface="Telegraf"/>
                <a:ea typeface="Telegraf"/>
                <a:cs typeface="Telegraf"/>
                <a:sym typeface="Telegraf"/>
              </a:rPr>
              <a:t>  İngilizce</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Bölümler:</a:t>
            </a:r>
            <a:r>
              <a:rPr lang="en-US" sz="952" spc="14">
                <a:solidFill>
                  <a:srgbClr val="000000"/>
                </a:solidFill>
                <a:latin typeface="Telegraf"/>
                <a:ea typeface="Telegraf"/>
                <a:cs typeface="Telegraf"/>
                <a:sym typeface="Telegraf"/>
              </a:rPr>
              <a:t> </a:t>
            </a:r>
          </a:p>
          <a:p>
            <a:pPr algn="l">
              <a:lnSpc>
                <a:spcPts val="1333"/>
              </a:lnSpc>
            </a:pPr>
            <a:endParaRPr lang="en-US" sz="952" spc="14">
              <a:solidFill>
                <a:srgbClr val="000000"/>
              </a:solidFill>
              <a:latin typeface="Telegraf"/>
              <a:ea typeface="Telegraf"/>
              <a:cs typeface="Telegraf"/>
              <a:sym typeface="Telegraf"/>
            </a:endParaRPr>
          </a:p>
          <a:p>
            <a:pPr algn="l">
              <a:lnSpc>
                <a:spcPts val="1193"/>
              </a:lnSpc>
            </a:pPr>
            <a:r>
              <a:rPr lang="en-US" sz="852" b="1" spc="12">
                <a:solidFill>
                  <a:srgbClr val="000000"/>
                </a:solidFill>
                <a:latin typeface="Telegraf Bold"/>
                <a:ea typeface="Telegraf Bold"/>
                <a:cs typeface="Telegraf Bold"/>
                <a:sym typeface="Telegraf Bold"/>
              </a:rPr>
              <a:t>Yerleştirmeye Esas Puan Türü:</a:t>
            </a:r>
            <a:r>
              <a:rPr lang="en-US" sz="852" spc="12">
                <a:solidFill>
                  <a:srgbClr val="000000"/>
                </a:solidFill>
                <a:latin typeface="Telegraf"/>
                <a:ea typeface="Telegraf"/>
                <a:cs typeface="Telegraf"/>
                <a:sym typeface="Telegraf"/>
              </a:rPr>
              <a:t>  Merkezi </a:t>
            </a:r>
          </a:p>
          <a:p>
            <a:pPr algn="l">
              <a:lnSpc>
                <a:spcPts val="1193"/>
              </a:lnSpc>
            </a:pPr>
            <a:endParaRPr lang="en-US" sz="852" spc="12">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Yerleşen Son Öğrencinin Puanı</a:t>
            </a:r>
            <a:r>
              <a:rPr lang="en-US" sz="952" spc="14">
                <a:solidFill>
                  <a:srgbClr val="000000"/>
                </a:solidFill>
                <a:latin typeface="Telegraf"/>
                <a:ea typeface="Telegraf"/>
                <a:cs typeface="Telegraf"/>
                <a:sym typeface="Telegraf"/>
              </a:rPr>
              <a:t>: 417.6427 / 9.86</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 60</a:t>
            </a:r>
          </a:p>
          <a:p>
            <a:pPr marL="0" lvl="1" indent="0" algn="l">
              <a:lnSpc>
                <a:spcPts val="1473"/>
              </a:lnSpc>
              <a:spcBef>
                <a:spcPct val="0"/>
              </a:spcBef>
            </a:pPr>
            <a:endParaRPr lang="en-US" sz="952" spc="14">
              <a:solidFill>
                <a:srgbClr val="000000"/>
              </a:solidFill>
              <a:latin typeface="Telegraf"/>
              <a:ea typeface="Telegraf"/>
              <a:cs typeface="Telegraf"/>
              <a:sym typeface="Telegraf"/>
            </a:endParaRPr>
          </a:p>
        </p:txBody>
      </p:sp>
      <p:sp>
        <p:nvSpPr>
          <p:cNvPr id="40" name="TextBox 40"/>
          <p:cNvSpPr txBox="1"/>
          <p:nvPr/>
        </p:nvSpPr>
        <p:spPr>
          <a:xfrm>
            <a:off x="2282832" y="8398886"/>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1" name="TextBox 41"/>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96994" y="1149540"/>
            <a:ext cx="2097196" cy="2096853"/>
            <a:chOff x="0" y="0"/>
            <a:chExt cx="2796261" cy="2795804"/>
          </a:xfrm>
        </p:grpSpPr>
        <p:pic>
          <p:nvPicPr>
            <p:cNvPr id="3" name="Picture 3"/>
            <p:cNvPicPr>
              <a:picLocks noChangeAspect="1"/>
            </p:cNvPicPr>
            <p:nvPr/>
          </p:nvPicPr>
          <p:blipFill>
            <a:blip r:embed="rId2"/>
            <a:srcRect t="12506" b="12506"/>
            <a:stretch>
              <a:fillRect/>
            </a:stretch>
          </p:blipFill>
          <p:spPr>
            <a:xfrm>
              <a:off x="0" y="0"/>
              <a:ext cx="2796261" cy="279580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1498898"/>
            <a:chOff x="0" y="0"/>
            <a:chExt cx="2620996" cy="571009"/>
          </a:xfrm>
        </p:grpSpPr>
        <p:sp>
          <p:nvSpPr>
            <p:cNvPr id="17" name="Freeform 17"/>
            <p:cNvSpPr/>
            <p:nvPr/>
          </p:nvSpPr>
          <p:spPr>
            <a:xfrm>
              <a:off x="0" y="0"/>
              <a:ext cx="2620996" cy="571009"/>
            </a:xfrm>
            <a:custGeom>
              <a:avLst/>
              <a:gdLst/>
              <a:ahLst/>
              <a:cxnLst/>
              <a:rect l="l" t="t" r="r" b="b"/>
              <a:pathLst>
                <a:path w="2620996" h="571009">
                  <a:moveTo>
                    <a:pt x="0" y="0"/>
                  </a:moveTo>
                  <a:lnTo>
                    <a:pt x="2620996" y="0"/>
                  </a:lnTo>
                  <a:lnTo>
                    <a:pt x="2620996" y="571009"/>
                  </a:lnTo>
                  <a:lnTo>
                    <a:pt x="0" y="571009"/>
                  </a:lnTo>
                  <a:close/>
                </a:path>
              </a:pathLst>
            </a:custGeom>
            <a:solidFill>
              <a:srgbClr val="678CC1">
                <a:alpha val="58824"/>
              </a:srgbClr>
            </a:solidFill>
          </p:spPr>
        </p:sp>
        <p:sp>
          <p:nvSpPr>
            <p:cNvPr id="18" name="TextBox 18"/>
            <p:cNvSpPr txBox="1"/>
            <p:nvPr/>
          </p:nvSpPr>
          <p:spPr>
            <a:xfrm>
              <a:off x="0" y="-57150"/>
              <a:ext cx="2620996" cy="62815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062463" y="8246486"/>
            <a:ext cx="3967759" cy="1477133"/>
            <a:chOff x="0" y="0"/>
            <a:chExt cx="1511527" cy="562717"/>
          </a:xfrm>
        </p:grpSpPr>
        <p:sp>
          <p:nvSpPr>
            <p:cNvPr id="20" name="Freeform 20"/>
            <p:cNvSpPr/>
            <p:nvPr/>
          </p:nvSpPr>
          <p:spPr>
            <a:xfrm>
              <a:off x="0" y="0"/>
              <a:ext cx="1511527" cy="562717"/>
            </a:xfrm>
            <a:custGeom>
              <a:avLst/>
              <a:gdLst/>
              <a:ahLst/>
              <a:cxnLst/>
              <a:rect l="l" t="t" r="r" b="b"/>
              <a:pathLst>
                <a:path w="1511527" h="562717">
                  <a:moveTo>
                    <a:pt x="0" y="0"/>
                  </a:moveTo>
                  <a:lnTo>
                    <a:pt x="1511527" y="0"/>
                  </a:lnTo>
                  <a:lnTo>
                    <a:pt x="1511527" y="562717"/>
                  </a:lnTo>
                  <a:lnTo>
                    <a:pt x="0" y="562717"/>
                  </a:lnTo>
                  <a:close/>
                </a:path>
              </a:pathLst>
            </a:custGeom>
            <a:solidFill>
              <a:srgbClr val="D389E8">
                <a:alpha val="58824"/>
              </a:srgbClr>
            </a:solidFill>
          </p:spPr>
        </p:sp>
        <p:sp>
          <p:nvSpPr>
            <p:cNvPr id="21" name="TextBox 21"/>
            <p:cNvSpPr txBox="1"/>
            <p:nvPr/>
          </p:nvSpPr>
          <p:spPr>
            <a:xfrm>
              <a:off x="0" y="-38100"/>
              <a:ext cx="1511527" cy="6008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grpSp>
        <p:nvGrpSpPr>
          <p:cNvPr id="28" name="Group 28"/>
          <p:cNvGrpSpPr/>
          <p:nvPr/>
        </p:nvGrpSpPr>
        <p:grpSpPr>
          <a:xfrm>
            <a:off x="5365296" y="1149540"/>
            <a:ext cx="2200619" cy="2111140"/>
            <a:chOff x="0" y="0"/>
            <a:chExt cx="2934159" cy="2814854"/>
          </a:xfrm>
        </p:grpSpPr>
        <p:pic>
          <p:nvPicPr>
            <p:cNvPr id="29" name="Picture 29"/>
            <p:cNvPicPr>
              <a:picLocks noChangeAspect="1"/>
            </p:cNvPicPr>
            <p:nvPr/>
          </p:nvPicPr>
          <p:blipFill>
            <a:blip r:embed="rId3"/>
            <a:srcRect l="26513" r="26513"/>
            <a:stretch>
              <a:fillRect/>
            </a:stretch>
          </p:blipFill>
          <p:spPr>
            <a:xfrm>
              <a:off x="0" y="0"/>
              <a:ext cx="2934159" cy="2814854"/>
            </a:xfrm>
            <a:prstGeom prst="rect">
              <a:avLst/>
            </a:prstGeom>
          </p:spPr>
        </p:pic>
      </p:grpSp>
      <p:grpSp>
        <p:nvGrpSpPr>
          <p:cNvPr id="30" name="Group 30"/>
          <p:cNvGrpSpPr/>
          <p:nvPr/>
        </p:nvGrpSpPr>
        <p:grpSpPr>
          <a:xfrm>
            <a:off x="685800" y="1142396"/>
            <a:ext cx="2214077" cy="2111140"/>
            <a:chOff x="0" y="0"/>
            <a:chExt cx="2952102" cy="2814854"/>
          </a:xfrm>
        </p:grpSpPr>
        <p:pic>
          <p:nvPicPr>
            <p:cNvPr id="31" name="Picture 31"/>
            <p:cNvPicPr>
              <a:picLocks noChangeAspect="1"/>
            </p:cNvPicPr>
            <p:nvPr/>
          </p:nvPicPr>
          <p:blipFill>
            <a:blip r:embed="rId4"/>
            <a:srcRect l="10671" r="10671"/>
            <a:stretch>
              <a:fillRect/>
            </a:stretch>
          </p:blipFill>
          <p:spPr>
            <a:xfrm>
              <a:off x="0" y="0"/>
              <a:ext cx="2952102" cy="2814854"/>
            </a:xfrm>
            <a:prstGeom prst="rect">
              <a:avLst/>
            </a:prstGeom>
          </p:spPr>
        </p:pic>
      </p:grpSp>
      <p:sp>
        <p:nvSpPr>
          <p:cNvPr id="32" name="TextBox 32"/>
          <p:cNvSpPr txBox="1"/>
          <p:nvPr/>
        </p:nvSpPr>
        <p:spPr>
          <a:xfrm>
            <a:off x="801459" y="3820440"/>
            <a:ext cx="2019310" cy="2653665"/>
          </a:xfrm>
          <a:prstGeom prst="rect">
            <a:avLst/>
          </a:prstGeom>
        </p:spPr>
        <p:txBody>
          <a:bodyPr lIns="0" tIns="0" rIns="0" bIns="0" rtlCol="0" anchor="t">
            <a:spAutoFit/>
          </a:bodyPr>
          <a:lstStyle/>
          <a:p>
            <a:pPr algn="l">
              <a:lnSpc>
                <a:spcPts val="1510"/>
              </a:lnSpc>
            </a:pPr>
            <a:r>
              <a:rPr lang="en-US" sz="1000" b="1" spc="15">
                <a:solidFill>
                  <a:srgbClr val="000000"/>
                </a:solidFill>
                <a:latin typeface="Telegraf Bold"/>
                <a:ea typeface="Telegraf Bold"/>
                <a:cs typeface="Telegraf Bold"/>
                <a:sym typeface="Telegraf Bold"/>
              </a:rPr>
              <a:t>Binanın Durumu: </a:t>
            </a:r>
            <a:r>
              <a:rPr lang="en-US" sz="1000" spc="15">
                <a:solidFill>
                  <a:srgbClr val="000000"/>
                </a:solidFill>
                <a:latin typeface="Telegraf"/>
                <a:ea typeface="Telegraf"/>
                <a:cs typeface="Telegraf"/>
                <a:sym typeface="Telegraf"/>
              </a:rPr>
              <a:t>Kendi Binasında</a:t>
            </a:r>
          </a:p>
          <a:p>
            <a:pPr algn="l">
              <a:lnSpc>
                <a:spcPts val="1510"/>
              </a:lnSpc>
            </a:pPr>
            <a:r>
              <a:rPr lang="en-US" sz="1000" b="1" spc="15">
                <a:solidFill>
                  <a:srgbClr val="000000"/>
                </a:solidFill>
                <a:latin typeface="Telegraf Bold"/>
                <a:ea typeface="Telegraf Bold"/>
                <a:cs typeface="Telegraf Bold"/>
                <a:sym typeface="Telegraf Bold"/>
              </a:rPr>
              <a:t>Öğrenim Şekli: </a:t>
            </a:r>
            <a:r>
              <a:rPr lang="en-US" sz="1000" spc="15">
                <a:solidFill>
                  <a:srgbClr val="000000"/>
                </a:solidFill>
                <a:latin typeface="Telegraf"/>
                <a:ea typeface="Telegraf"/>
                <a:cs typeface="Telegraf"/>
                <a:sym typeface="Telegraf"/>
              </a:rPr>
              <a:t>Tam gün</a:t>
            </a:r>
          </a:p>
          <a:p>
            <a:pPr algn="l">
              <a:lnSpc>
                <a:spcPts val="1510"/>
              </a:lnSpc>
            </a:pPr>
            <a:r>
              <a:rPr lang="en-US" sz="1000" b="1" spc="15">
                <a:solidFill>
                  <a:srgbClr val="000000"/>
                </a:solidFill>
                <a:latin typeface="Telegraf Bold"/>
                <a:ea typeface="Telegraf Bold"/>
                <a:cs typeface="Telegraf Bold"/>
                <a:sym typeface="Telegraf Bold"/>
              </a:rPr>
              <a:t>Derslik Sayısı:</a:t>
            </a:r>
            <a:r>
              <a:rPr lang="en-US" sz="1000" spc="15">
                <a:solidFill>
                  <a:srgbClr val="000000"/>
                </a:solidFill>
                <a:latin typeface="Telegraf"/>
                <a:ea typeface="Telegraf"/>
                <a:cs typeface="Telegraf"/>
                <a:sym typeface="Telegraf"/>
              </a:rPr>
              <a:t> 27 </a:t>
            </a:r>
          </a:p>
          <a:p>
            <a:pPr algn="l">
              <a:lnSpc>
                <a:spcPts val="1510"/>
              </a:lnSpc>
            </a:pPr>
            <a:r>
              <a:rPr lang="en-US" sz="1000" b="1" spc="15">
                <a:solidFill>
                  <a:srgbClr val="000000"/>
                </a:solidFill>
                <a:latin typeface="Telegraf Bold"/>
                <a:ea typeface="Telegraf Bold"/>
                <a:cs typeface="Telegraf Bold"/>
                <a:sym typeface="Telegraf Bold"/>
              </a:rPr>
              <a:t>Öğretmen Sayısı:</a:t>
            </a:r>
            <a:r>
              <a:rPr lang="en-US" sz="1000" spc="15">
                <a:solidFill>
                  <a:srgbClr val="000000"/>
                </a:solidFill>
                <a:latin typeface="Telegraf"/>
                <a:ea typeface="Telegraf"/>
                <a:cs typeface="Telegraf"/>
                <a:sym typeface="Telegraf"/>
              </a:rPr>
              <a:t> 54</a:t>
            </a:r>
          </a:p>
          <a:p>
            <a:pPr algn="l">
              <a:lnSpc>
                <a:spcPts val="1359"/>
              </a:lnSpc>
            </a:pPr>
            <a:r>
              <a:rPr lang="en-US" sz="900" b="1" spc="13">
                <a:solidFill>
                  <a:srgbClr val="000000"/>
                </a:solidFill>
                <a:latin typeface="Telegraf Bold"/>
                <a:ea typeface="Telegraf Bold"/>
                <a:cs typeface="Telegraf Bold"/>
                <a:sym typeface="Telegraf Bold"/>
              </a:rPr>
              <a:t>Psikolojik Danışman Normu:</a:t>
            </a:r>
            <a:r>
              <a:rPr lang="en-US" sz="900" spc="13">
                <a:solidFill>
                  <a:srgbClr val="000000"/>
                </a:solidFill>
                <a:latin typeface="Telegraf"/>
                <a:ea typeface="Telegraf"/>
                <a:cs typeface="Telegraf"/>
                <a:sym typeface="Telegraf"/>
              </a:rPr>
              <a:t> Var</a:t>
            </a:r>
          </a:p>
          <a:p>
            <a:pPr algn="l">
              <a:lnSpc>
                <a:spcPts val="1510"/>
              </a:lnSpc>
            </a:pPr>
            <a:r>
              <a:rPr lang="en-US" sz="1000" b="1" spc="15">
                <a:solidFill>
                  <a:srgbClr val="000000"/>
                </a:solidFill>
                <a:latin typeface="Telegraf Bold"/>
                <a:ea typeface="Telegraf Bold"/>
                <a:cs typeface="Telegraf Bold"/>
                <a:sym typeface="Telegraf Bold"/>
              </a:rPr>
              <a:t>Fiziki İmkanları: </a:t>
            </a:r>
            <a:r>
              <a:rPr lang="en-US" sz="1000" spc="15">
                <a:solidFill>
                  <a:srgbClr val="000000"/>
                </a:solidFill>
                <a:latin typeface="Telegraf"/>
                <a:ea typeface="Telegraf"/>
                <a:cs typeface="Telegraf"/>
                <a:sym typeface="Telegraf"/>
              </a:rPr>
              <a:t>Okul bahçesi, kütüphane, konferans salonu, yemekhane ve laboratuvar ve bilişim laboratuvarı  bulunmaktadır.</a:t>
            </a:r>
          </a:p>
          <a:p>
            <a:pPr algn="l">
              <a:lnSpc>
                <a:spcPts val="1510"/>
              </a:lnSpc>
            </a:pPr>
            <a:r>
              <a:rPr lang="en-US" sz="1000" b="1" spc="15">
                <a:solidFill>
                  <a:srgbClr val="000000"/>
                </a:solidFill>
                <a:latin typeface="Telegraf Bold"/>
                <a:ea typeface="Telegraf Bold"/>
                <a:cs typeface="Telegraf Bold"/>
                <a:sym typeface="Telegraf Bold"/>
              </a:rPr>
              <a:t>Ulaşım:</a:t>
            </a:r>
            <a:r>
              <a:rPr lang="en-US" sz="1000" spc="15">
                <a:solidFill>
                  <a:srgbClr val="000000"/>
                </a:solidFill>
                <a:latin typeface="Telegraf"/>
                <a:ea typeface="Telegraf"/>
                <a:cs typeface="Telegraf"/>
                <a:sym typeface="Telegraf"/>
              </a:rPr>
              <a:t> Servis ve otobüslerle okula ulaşım sağlanabilmektedir.</a:t>
            </a:r>
          </a:p>
          <a:p>
            <a:pPr marL="0" lvl="1" indent="0" algn="just">
              <a:lnSpc>
                <a:spcPts val="1400"/>
              </a:lnSpc>
              <a:spcBef>
                <a:spcPct val="0"/>
              </a:spcBef>
            </a:pPr>
            <a:endParaRPr lang="en-US" sz="1000" spc="15">
              <a:solidFill>
                <a:srgbClr val="000000"/>
              </a:solidFill>
              <a:latin typeface="Telegraf"/>
              <a:ea typeface="Telegraf"/>
              <a:cs typeface="Telegraf"/>
              <a:sym typeface="Telegraf"/>
            </a:endParaRPr>
          </a:p>
        </p:txBody>
      </p:sp>
      <p:sp>
        <p:nvSpPr>
          <p:cNvPr id="33" name="TextBox 33"/>
          <p:cNvSpPr txBox="1"/>
          <p:nvPr/>
        </p:nvSpPr>
        <p:spPr>
          <a:xfrm>
            <a:off x="937382" y="6800662"/>
            <a:ext cx="6520915" cy="1130234"/>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Çağdaş, bilimsel temellere dayalı bir öğrenme ortamının yanı sıra pozitif öğrenmeye yönelik bilimsel faaliyetlerin yapılıyor olması, sanatta ve sporda da öğrencilerin ulusal yarışmalara hazırlanıyor olmasından ötürü tercih edilebilir.</a:t>
            </a:r>
          </a:p>
          <a:p>
            <a:pPr algn="just">
              <a:lnSpc>
                <a:spcPts val="1613"/>
              </a:lnSpc>
            </a:pPr>
            <a:endParaRPr lang="en-US" sz="1352" spc="20">
              <a:solidFill>
                <a:srgbClr val="000000"/>
              </a:solidFill>
              <a:latin typeface="Telegraf"/>
              <a:ea typeface="Telegraf"/>
              <a:cs typeface="Telegraf"/>
              <a:sym typeface="Telegraf"/>
            </a:endParaRPr>
          </a:p>
          <a:p>
            <a:pPr marL="0" lvl="1" indent="0" algn="just">
              <a:lnSpc>
                <a:spcPts val="1613"/>
              </a:lnSpc>
              <a:spcBef>
                <a:spcPct val="0"/>
              </a:spcBef>
            </a:pPr>
            <a:endParaRPr lang="en-US" sz="1352" spc="20">
              <a:solidFill>
                <a:srgbClr val="000000"/>
              </a:solidFill>
              <a:latin typeface="Telegraf"/>
              <a:ea typeface="Telegraf"/>
              <a:cs typeface="Telegraf"/>
              <a:sym typeface="Telegraf"/>
            </a:endParaRPr>
          </a:p>
        </p:txBody>
      </p:sp>
      <p:sp>
        <p:nvSpPr>
          <p:cNvPr id="34" name="Freeform 34"/>
          <p:cNvSpPr/>
          <p:nvPr/>
        </p:nvSpPr>
        <p:spPr>
          <a:xfrm>
            <a:off x="611197" y="639472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Freeform 35"/>
          <p:cNvSpPr/>
          <p:nvPr/>
        </p:nvSpPr>
        <p:spPr>
          <a:xfrm rot="-10800000">
            <a:off x="6923788" y="7275429"/>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6" name="TextBox 36"/>
          <p:cNvSpPr txBox="1"/>
          <p:nvPr/>
        </p:nvSpPr>
        <p:spPr>
          <a:xfrm>
            <a:off x="412149" y="430161"/>
            <a:ext cx="7081903" cy="709853"/>
          </a:xfrm>
          <a:prstGeom prst="rect">
            <a:avLst/>
          </a:prstGeom>
        </p:spPr>
        <p:txBody>
          <a:bodyPr lIns="0" tIns="0" rIns="0" bIns="0" rtlCol="0" anchor="t">
            <a:spAutoFit/>
          </a:bodyPr>
          <a:lstStyle/>
          <a:p>
            <a:pPr algn="ctr">
              <a:lnSpc>
                <a:spcPts val="2734"/>
              </a:lnSpc>
            </a:pPr>
            <a:r>
              <a:rPr lang="en-US" sz="1953">
                <a:solidFill>
                  <a:srgbClr val="384985"/>
                </a:solidFill>
                <a:latin typeface="Archivo Black"/>
                <a:ea typeface="Archivo Black"/>
                <a:cs typeface="Archivo Black"/>
                <a:sym typeface="Archivo Black"/>
              </a:rPr>
              <a:t>TEKEBAŞI ECZACI MARUF CİLLİ ANADOLU LİSESİ</a:t>
            </a:r>
          </a:p>
          <a:p>
            <a:pPr algn="ctr">
              <a:lnSpc>
                <a:spcPts val="3014"/>
              </a:lnSpc>
            </a:pPr>
            <a:endParaRPr lang="en-US" sz="1953">
              <a:solidFill>
                <a:srgbClr val="384985"/>
              </a:solidFill>
              <a:latin typeface="Archivo Black"/>
              <a:ea typeface="Archivo Black"/>
              <a:cs typeface="Archivo Black"/>
              <a:sym typeface="Archivo Black"/>
            </a:endParaRPr>
          </a:p>
        </p:txBody>
      </p:sp>
      <p:sp>
        <p:nvSpPr>
          <p:cNvPr id="37" name="TextBox 37"/>
          <p:cNvSpPr txBox="1"/>
          <p:nvPr/>
        </p:nvSpPr>
        <p:spPr>
          <a:xfrm>
            <a:off x="777240" y="3499738"/>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8" name="TextBox 38"/>
          <p:cNvSpPr txBox="1"/>
          <p:nvPr/>
        </p:nvSpPr>
        <p:spPr>
          <a:xfrm>
            <a:off x="1979540" y="6457882"/>
            <a:ext cx="4265962" cy="268356"/>
          </a:xfrm>
          <a:prstGeom prst="rect">
            <a:avLst/>
          </a:prstGeom>
        </p:spPr>
        <p:txBody>
          <a:bodyPr lIns="0" tIns="0" rIns="0" bIns="0" rtlCol="0" anchor="t">
            <a:spAutoFit/>
          </a:bodyPr>
          <a:lstStyle/>
          <a:p>
            <a:pPr algn="ctr">
              <a:lnSpc>
                <a:spcPts val="2008"/>
              </a:lnSpc>
              <a:spcBef>
                <a:spcPct val="0"/>
              </a:spcBef>
            </a:pPr>
            <a:r>
              <a:rPr lang="en-US" sz="14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a:off x="2282832" y="8498332"/>
            <a:ext cx="3620823" cy="1590326"/>
          </a:xfrm>
          <a:prstGeom prst="rect">
            <a:avLst/>
          </a:prstGeom>
        </p:spPr>
        <p:txBody>
          <a:bodyPr lIns="0" tIns="0" rIns="0" bIns="0" rtlCol="0" anchor="t">
            <a:spAutoFit/>
          </a:bodyPr>
          <a:lstStyle/>
          <a:p>
            <a:pPr algn="just">
              <a:lnSpc>
                <a:spcPts val="1871"/>
              </a:lnSpc>
            </a:pPr>
            <a:r>
              <a:rPr lang="en-US" sz="1057" b="1" spc="15">
                <a:solidFill>
                  <a:srgbClr val="000000"/>
                </a:solidFill>
                <a:latin typeface="Telegraf Bold"/>
                <a:ea typeface="Telegraf Bold"/>
                <a:cs typeface="Telegraf Bold"/>
                <a:sym typeface="Telegraf Bold"/>
              </a:rPr>
              <a:t>Adres: </a:t>
            </a:r>
            <a:r>
              <a:rPr lang="en-US" sz="1057" spc="15">
                <a:solidFill>
                  <a:srgbClr val="000000"/>
                </a:solidFill>
                <a:latin typeface="Telegraf"/>
                <a:ea typeface="Telegraf"/>
                <a:cs typeface="Telegraf"/>
                <a:sym typeface="Telegraf"/>
              </a:rPr>
              <a:t>Tekebaşı mah. 351. Sokak blok no 18 iç kapı no 3 Samandağ /HATAY</a:t>
            </a:r>
          </a:p>
          <a:p>
            <a:pPr algn="just">
              <a:lnSpc>
                <a:spcPts val="1871"/>
              </a:lnSpc>
            </a:pPr>
            <a:r>
              <a:rPr lang="en-US" sz="1057" b="1" spc="15">
                <a:solidFill>
                  <a:srgbClr val="000000"/>
                </a:solidFill>
                <a:latin typeface="Telegraf Bold"/>
                <a:ea typeface="Telegraf Bold"/>
                <a:cs typeface="Telegraf Bold"/>
                <a:sym typeface="Telegraf Bold"/>
              </a:rPr>
              <a:t>İletişim no: </a:t>
            </a:r>
            <a:r>
              <a:rPr lang="en-US" sz="1057" spc="15">
                <a:solidFill>
                  <a:srgbClr val="000000"/>
                </a:solidFill>
                <a:latin typeface="Telegraf"/>
                <a:ea typeface="Telegraf"/>
                <a:cs typeface="Telegraf"/>
                <a:sym typeface="Telegraf"/>
              </a:rPr>
              <a:t>0326 524 0100</a:t>
            </a:r>
          </a:p>
          <a:p>
            <a:pPr algn="just">
              <a:lnSpc>
                <a:spcPts val="1871"/>
              </a:lnSpc>
            </a:pPr>
            <a:r>
              <a:rPr lang="en-US" sz="1057" b="1" spc="15">
                <a:solidFill>
                  <a:srgbClr val="000000"/>
                </a:solidFill>
                <a:latin typeface="Telegraf Bold"/>
                <a:ea typeface="Telegraf Bold"/>
                <a:cs typeface="Telegraf Bold"/>
                <a:sym typeface="Telegraf Bold"/>
              </a:rPr>
              <a:t>E-posta: </a:t>
            </a:r>
            <a:r>
              <a:rPr lang="en-US" sz="1057" u="sng" spc="15">
                <a:solidFill>
                  <a:srgbClr val="000000"/>
                </a:solidFill>
                <a:latin typeface="Telegraf"/>
                <a:ea typeface="Telegraf"/>
                <a:cs typeface="Telegraf"/>
                <a:sym typeface="Telegraf"/>
                <a:hlinkClick r:id="rId7" tooltip="http://766202mebk12.tr"/>
              </a:rPr>
              <a:t>766202mebk12.tr</a:t>
            </a:r>
          </a:p>
          <a:p>
            <a:pPr algn="just">
              <a:lnSpc>
                <a:spcPts val="1871"/>
              </a:lnSpc>
            </a:pPr>
            <a:r>
              <a:rPr lang="en-US" sz="1057" b="1" spc="15">
                <a:solidFill>
                  <a:srgbClr val="000000"/>
                </a:solidFill>
                <a:latin typeface="Telegraf Bold"/>
                <a:ea typeface="Telegraf Bold"/>
                <a:cs typeface="Telegraf Bold"/>
                <a:sym typeface="Telegraf Bold"/>
              </a:rPr>
              <a:t>Web Adresi</a:t>
            </a:r>
            <a:r>
              <a:rPr lang="en-US" sz="1057" spc="15">
                <a:solidFill>
                  <a:srgbClr val="000000"/>
                </a:solidFill>
                <a:latin typeface="Telegraf"/>
                <a:ea typeface="Telegraf"/>
                <a:cs typeface="Telegraf"/>
                <a:sym typeface="Telegraf"/>
              </a:rPr>
              <a:t>:</a:t>
            </a:r>
            <a:r>
              <a:rPr lang="en-US" sz="1057" u="sng" spc="15">
                <a:solidFill>
                  <a:srgbClr val="000000"/>
                </a:solidFill>
                <a:latin typeface="Telegraf"/>
                <a:ea typeface="Telegraf"/>
                <a:cs typeface="Telegraf"/>
                <a:sym typeface="Telegraf"/>
                <a:hlinkClick r:id="rId8" tooltip="https://marufcillianadolulisesi.meb.k12.tr/"/>
              </a:rPr>
              <a:t>https://marufcillianadolulisesi.meb.k12.tr/</a:t>
            </a:r>
            <a:r>
              <a:rPr lang="en-US" sz="1057" spc="15">
                <a:solidFill>
                  <a:srgbClr val="000000"/>
                </a:solidFill>
                <a:latin typeface="Telegraf"/>
                <a:ea typeface="Telegraf"/>
                <a:cs typeface="Telegraf"/>
                <a:sym typeface="Telegraf"/>
              </a:rPr>
              <a:t> </a:t>
            </a:r>
          </a:p>
          <a:p>
            <a:pPr algn="just">
              <a:lnSpc>
                <a:spcPts val="1871"/>
              </a:lnSpc>
            </a:pPr>
            <a:r>
              <a:rPr lang="en-US" sz="1057" b="1" spc="15">
                <a:solidFill>
                  <a:srgbClr val="000000"/>
                </a:solidFill>
                <a:latin typeface="Telegraf Bold"/>
                <a:ea typeface="Telegraf Bold"/>
                <a:cs typeface="Telegraf Bold"/>
                <a:sym typeface="Telegraf Bold"/>
              </a:rPr>
              <a:t> </a:t>
            </a:r>
          </a:p>
          <a:p>
            <a:pPr marL="0" lvl="1" indent="0" algn="just">
              <a:lnSpc>
                <a:spcPts val="1871"/>
              </a:lnSpc>
            </a:pPr>
            <a:endParaRPr lang="en-US" sz="1057" b="1" spc="15">
              <a:solidFill>
                <a:srgbClr val="000000"/>
              </a:solidFill>
              <a:latin typeface="Telegraf Bold"/>
              <a:ea typeface="Telegraf Bold"/>
              <a:cs typeface="Telegraf Bold"/>
              <a:sym typeface="Telegraf Bold"/>
            </a:endParaRPr>
          </a:p>
        </p:txBody>
      </p:sp>
      <p:sp>
        <p:nvSpPr>
          <p:cNvPr id="40" name="TextBox 40"/>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1" name="TextBox 41"/>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42" name="TextBox 42"/>
          <p:cNvSpPr txBox="1"/>
          <p:nvPr/>
        </p:nvSpPr>
        <p:spPr>
          <a:xfrm>
            <a:off x="5473657" y="4356166"/>
            <a:ext cx="1998771" cy="618424"/>
          </a:xfrm>
          <a:prstGeom prst="rect">
            <a:avLst/>
          </a:prstGeom>
        </p:spPr>
        <p:txBody>
          <a:bodyPr lIns="0" tIns="0" rIns="0" bIns="0" rtlCol="0" anchor="t">
            <a:spAutoFit/>
          </a:bodyPr>
          <a:lstStyle/>
          <a:p>
            <a:pPr algn="ctr">
              <a:lnSpc>
                <a:spcPts val="1613"/>
              </a:lnSpc>
            </a:pPr>
            <a:r>
              <a:rPr lang="en-US" sz="1152" spc="17">
                <a:solidFill>
                  <a:srgbClr val="000000"/>
                </a:solidFill>
                <a:latin typeface="Telegraf"/>
                <a:ea typeface="Telegraf"/>
                <a:cs typeface="Telegraf"/>
                <a:sym typeface="Telegraf"/>
              </a:rPr>
              <a:t>TÜBİTAK projelerine katılım gösterilmektedir.</a:t>
            </a:r>
          </a:p>
          <a:p>
            <a:pPr marL="0" lvl="1" indent="0" algn="ctr">
              <a:lnSpc>
                <a:spcPts val="1613"/>
              </a:lnSpc>
              <a:spcBef>
                <a:spcPct val="0"/>
              </a:spcBef>
            </a:pPr>
            <a:endParaRPr lang="en-US" sz="1152" spc="17">
              <a:solidFill>
                <a:srgbClr val="000000"/>
              </a:solidFill>
              <a:latin typeface="Telegraf"/>
              <a:ea typeface="Telegraf"/>
              <a:cs typeface="Telegraf"/>
              <a:sym typeface="Telegraf"/>
            </a:endParaRPr>
          </a:p>
        </p:txBody>
      </p:sp>
      <p:sp>
        <p:nvSpPr>
          <p:cNvPr id="43" name="TextBox 43"/>
          <p:cNvSpPr txBox="1"/>
          <p:nvPr/>
        </p:nvSpPr>
        <p:spPr>
          <a:xfrm>
            <a:off x="3194653" y="3836548"/>
            <a:ext cx="1902472" cy="2906964"/>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 </a:t>
            </a:r>
            <a:r>
              <a:rPr lang="en-US" sz="1052" spc="15">
                <a:solidFill>
                  <a:srgbClr val="000000"/>
                </a:solidFill>
                <a:latin typeface="Telegraf"/>
                <a:ea typeface="Telegraf"/>
                <a:cs typeface="Telegraf"/>
                <a:sym typeface="Telegraf"/>
              </a:rPr>
              <a:t>İngilizce ve Almanca</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Bölümler: </a:t>
            </a:r>
            <a:r>
              <a:rPr lang="en-US" sz="1052" spc="15">
                <a:solidFill>
                  <a:srgbClr val="000000"/>
                </a:solidFill>
                <a:latin typeface="Telegraf"/>
                <a:ea typeface="Telegraf"/>
                <a:cs typeface="Telegraf"/>
                <a:sym typeface="Telegraf"/>
              </a:rPr>
              <a:t>Sayısal, Eşit Ağırlık ve Yabancı Dil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Yerleştirmeye Esas Puan Türü: </a:t>
            </a:r>
            <a:r>
              <a:rPr lang="en-US" sz="1052" spc="15">
                <a:solidFill>
                  <a:srgbClr val="000000"/>
                </a:solidFill>
                <a:latin typeface="Telegraf"/>
                <a:ea typeface="Telegraf"/>
                <a:cs typeface="Telegraf"/>
                <a:sym typeface="Telegraf"/>
              </a:rPr>
              <a:t>Yerel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Yerleşen Son Öğrencinin Puanı: </a:t>
            </a:r>
            <a:r>
              <a:rPr lang="en-US" sz="1052" spc="15">
                <a:solidFill>
                  <a:srgbClr val="000000"/>
                </a:solidFill>
                <a:latin typeface="Telegraf"/>
                <a:ea typeface="Telegraf"/>
                <a:cs typeface="Telegraf"/>
                <a:sym typeface="Telegraf"/>
              </a:rPr>
              <a:t>18.72</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Kontenjan: </a:t>
            </a:r>
            <a:r>
              <a:rPr lang="en-US" sz="1052" spc="15">
                <a:solidFill>
                  <a:srgbClr val="000000"/>
                </a:solidFill>
                <a:latin typeface="Telegraf"/>
                <a:ea typeface="Telegraf"/>
                <a:cs typeface="Telegraf"/>
                <a:sym typeface="Telegraf"/>
              </a:rPr>
              <a:t>200</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endParaRPr lang="en-US" sz="1052" spc="15">
              <a:solidFill>
                <a:srgbClr val="000000"/>
              </a:solidFill>
              <a:latin typeface="Telegraf"/>
              <a:ea typeface="Telegraf"/>
              <a:cs typeface="Telegraf"/>
              <a:sym typeface="Telegraf"/>
            </a:endParaRPr>
          </a:p>
          <a:p>
            <a:pPr marL="0" lvl="1" indent="0" algn="l">
              <a:lnSpc>
                <a:spcPts val="1473"/>
              </a:lnSpc>
              <a:spcBef>
                <a:spcPct val="0"/>
              </a:spcBef>
            </a:pPr>
            <a:endParaRPr lang="en-US" sz="1052" spc="15">
              <a:solidFill>
                <a:srgbClr val="000000"/>
              </a:solidFill>
              <a:latin typeface="Telegraf"/>
              <a:ea typeface="Telegraf"/>
              <a:cs typeface="Telegraf"/>
              <a:sym typeface="Telegraf"/>
            </a:endParaRPr>
          </a:p>
        </p:txBody>
      </p:sp>
      <p:sp>
        <p:nvSpPr>
          <p:cNvPr id="44" name="TextBox 44"/>
          <p:cNvSpPr txBox="1"/>
          <p:nvPr/>
        </p:nvSpPr>
        <p:spPr>
          <a:xfrm>
            <a:off x="2302625" y="8251566"/>
            <a:ext cx="3206735" cy="275341"/>
          </a:xfrm>
          <a:prstGeom prst="rect">
            <a:avLst/>
          </a:prstGeom>
        </p:spPr>
        <p:txBody>
          <a:bodyPr lIns="0" tIns="0" rIns="0" bIns="0" rtlCol="0" anchor="t">
            <a:spAutoFit/>
          </a:bodyPr>
          <a:lstStyle/>
          <a:p>
            <a:pPr algn="ctr">
              <a:lnSpc>
                <a:spcPts val="2148"/>
              </a:lnSpc>
              <a:spcBef>
                <a:spcPct val="0"/>
              </a:spcBef>
            </a:pPr>
            <a:r>
              <a:rPr lang="en-US" sz="1534" b="1">
                <a:solidFill>
                  <a:srgbClr val="FFFFFF"/>
                </a:solidFill>
                <a:latin typeface="Telegraf Bold"/>
                <a:ea typeface="Telegraf Bold"/>
                <a:cs typeface="Telegraf Bold"/>
                <a:sym typeface="Telegraf Bold"/>
              </a:rPr>
              <a:t>İletişim:</a:t>
            </a:r>
          </a:p>
        </p:txBody>
      </p:sp>
      <p:sp>
        <p:nvSpPr>
          <p:cNvPr id="45" name="TextBox 45"/>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257" y="1135252"/>
            <a:ext cx="3377616" cy="2111140"/>
            <a:chOff x="0" y="0"/>
            <a:chExt cx="4503488" cy="2814854"/>
          </a:xfrm>
        </p:grpSpPr>
        <p:pic>
          <p:nvPicPr>
            <p:cNvPr id="3" name="Picture 3"/>
            <p:cNvPicPr>
              <a:picLocks noChangeAspect="1"/>
            </p:cNvPicPr>
            <p:nvPr/>
          </p:nvPicPr>
          <p:blipFill>
            <a:blip r:embed="rId2"/>
            <a:srcRect t="8330" b="8330"/>
            <a:stretch>
              <a:fillRect/>
            </a:stretch>
          </p:blipFill>
          <p:spPr>
            <a:xfrm>
              <a:off x="0" y="0"/>
              <a:ext cx="4503488"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3220193" cy="1756073"/>
            <a:chOff x="0" y="0"/>
            <a:chExt cx="1226740" cy="668980"/>
          </a:xfrm>
        </p:grpSpPr>
        <p:sp>
          <p:nvSpPr>
            <p:cNvPr id="17" name="Freeform 17"/>
            <p:cNvSpPr/>
            <p:nvPr/>
          </p:nvSpPr>
          <p:spPr>
            <a:xfrm>
              <a:off x="0" y="0"/>
              <a:ext cx="1226740" cy="668980"/>
            </a:xfrm>
            <a:custGeom>
              <a:avLst/>
              <a:gdLst/>
              <a:ahLst/>
              <a:cxnLst/>
              <a:rect l="l" t="t" r="r" b="b"/>
              <a:pathLst>
                <a:path w="1226740" h="668980">
                  <a:moveTo>
                    <a:pt x="0" y="0"/>
                  </a:moveTo>
                  <a:lnTo>
                    <a:pt x="1226740" y="0"/>
                  </a:lnTo>
                  <a:lnTo>
                    <a:pt x="1226740" y="668980"/>
                  </a:lnTo>
                  <a:lnTo>
                    <a:pt x="0" y="668980"/>
                  </a:lnTo>
                  <a:close/>
                </a:path>
              </a:pathLst>
            </a:custGeom>
            <a:solidFill>
              <a:srgbClr val="678CC1">
                <a:alpha val="58824"/>
              </a:srgbClr>
            </a:solidFill>
          </p:spPr>
        </p:sp>
        <p:sp>
          <p:nvSpPr>
            <p:cNvPr id="18" name="TextBox 18"/>
            <p:cNvSpPr txBox="1"/>
            <p:nvPr/>
          </p:nvSpPr>
          <p:spPr>
            <a:xfrm>
              <a:off x="0" y="-57150"/>
              <a:ext cx="1226740" cy="726130"/>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341154" cy="1277108"/>
            <a:chOff x="0" y="0"/>
            <a:chExt cx="1272821" cy="486517"/>
          </a:xfrm>
        </p:grpSpPr>
        <p:sp>
          <p:nvSpPr>
            <p:cNvPr id="20" name="Freeform 20"/>
            <p:cNvSpPr/>
            <p:nvPr/>
          </p:nvSpPr>
          <p:spPr>
            <a:xfrm>
              <a:off x="0" y="0"/>
              <a:ext cx="1272821" cy="486517"/>
            </a:xfrm>
            <a:custGeom>
              <a:avLst/>
              <a:gdLst/>
              <a:ahLst/>
              <a:cxnLst/>
              <a:rect l="l" t="t" r="r" b="b"/>
              <a:pathLst>
                <a:path w="1272821" h="486517">
                  <a:moveTo>
                    <a:pt x="0" y="0"/>
                  </a:moveTo>
                  <a:lnTo>
                    <a:pt x="1272821" y="0"/>
                  </a:lnTo>
                  <a:lnTo>
                    <a:pt x="1272821" y="486517"/>
                  </a:lnTo>
                  <a:lnTo>
                    <a:pt x="0" y="486517"/>
                  </a:lnTo>
                  <a:close/>
                </a:path>
              </a:pathLst>
            </a:custGeom>
            <a:solidFill>
              <a:srgbClr val="D389E8">
                <a:alpha val="58824"/>
              </a:srgbClr>
            </a:solidFill>
          </p:spPr>
        </p:sp>
        <p:sp>
          <p:nvSpPr>
            <p:cNvPr id="21" name="TextBox 21"/>
            <p:cNvSpPr txBox="1"/>
            <p:nvPr/>
          </p:nvSpPr>
          <p:spPr>
            <a:xfrm>
              <a:off x="0" y="-38100"/>
              <a:ext cx="1272821"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777240" y="7068152"/>
            <a:ext cx="2962443" cy="772160"/>
          </a:xfrm>
          <a:prstGeom prst="rect">
            <a:avLst/>
          </a:prstGeom>
        </p:spPr>
        <p:txBody>
          <a:bodyPr lIns="0" tIns="0" rIns="0" bIns="0" rtlCol="0" anchor="t">
            <a:spAutoFit/>
          </a:bodyPr>
          <a:lstStyle/>
          <a:p>
            <a:pPr algn="just">
              <a:lnSpc>
                <a:spcPts val="1539"/>
              </a:lnSpc>
            </a:pPr>
            <a:r>
              <a:rPr lang="en-US" sz="1099" spc="16">
                <a:solidFill>
                  <a:srgbClr val="000000"/>
                </a:solidFill>
                <a:latin typeface="Telegraf"/>
                <a:ea typeface="Telegraf"/>
                <a:cs typeface="Telegraf"/>
                <a:sym typeface="Telegraf"/>
              </a:rPr>
              <a:t>Okulun üniversite sınavlarındaki başarısı sebebiyle bu okulu tercih edebilirsiniz.</a:t>
            </a:r>
          </a:p>
          <a:p>
            <a:pPr algn="just">
              <a:lnSpc>
                <a:spcPts val="1539"/>
              </a:lnSpc>
            </a:pPr>
            <a:endParaRPr lang="en-US" sz="1099" spc="16">
              <a:solidFill>
                <a:srgbClr val="000000"/>
              </a:solidFill>
              <a:latin typeface="Telegraf"/>
              <a:ea typeface="Telegraf"/>
              <a:cs typeface="Telegraf"/>
              <a:sym typeface="Telegraf"/>
            </a:endParaRPr>
          </a:p>
          <a:p>
            <a:pPr marL="0" lvl="1" indent="0" algn="just">
              <a:lnSpc>
                <a:spcPts val="1539"/>
              </a:lnSpc>
              <a:spcBef>
                <a:spcPct val="0"/>
              </a:spcBef>
            </a:pPr>
            <a:endParaRPr lang="en-US" sz="1099" spc="16">
              <a:solidFill>
                <a:srgbClr val="000000"/>
              </a:solidFill>
              <a:latin typeface="Telegraf"/>
              <a:ea typeface="Telegraf"/>
              <a:cs typeface="Telegraf"/>
              <a:sym typeface="Telegraf"/>
            </a:endParaRPr>
          </a:p>
        </p:txBody>
      </p:sp>
      <p:sp>
        <p:nvSpPr>
          <p:cNvPr id="29" name="Freeform 29"/>
          <p:cNvSpPr/>
          <p:nvPr/>
        </p:nvSpPr>
        <p:spPr>
          <a:xfrm>
            <a:off x="611197" y="6394723"/>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rot="-10800000">
            <a:off x="3225355" y="7514687"/>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1" name="Group 31"/>
          <p:cNvGrpSpPr/>
          <p:nvPr/>
        </p:nvGrpSpPr>
        <p:grpSpPr>
          <a:xfrm>
            <a:off x="4188299" y="1135252"/>
            <a:ext cx="3305754" cy="2125428"/>
            <a:chOff x="0" y="0"/>
            <a:chExt cx="4407671" cy="2833904"/>
          </a:xfrm>
        </p:grpSpPr>
        <p:pic>
          <p:nvPicPr>
            <p:cNvPr id="32" name="Picture 32"/>
            <p:cNvPicPr>
              <a:picLocks noChangeAspect="1"/>
            </p:cNvPicPr>
            <p:nvPr/>
          </p:nvPicPr>
          <p:blipFill>
            <a:blip r:embed="rId5"/>
            <a:srcRect t="7136" b="7136"/>
            <a:stretch>
              <a:fillRect/>
            </a:stretch>
          </p:blipFill>
          <p:spPr>
            <a:xfrm>
              <a:off x="0" y="0"/>
              <a:ext cx="4407671" cy="2833904"/>
            </a:xfrm>
            <a:prstGeom prst="rect">
              <a:avLst/>
            </a:prstGeom>
          </p:spPr>
        </p:pic>
      </p:grpSp>
      <p:sp>
        <p:nvSpPr>
          <p:cNvPr id="33" name="TextBox 33"/>
          <p:cNvSpPr txBox="1"/>
          <p:nvPr/>
        </p:nvSpPr>
        <p:spPr>
          <a:xfrm>
            <a:off x="550719" y="6630251"/>
            <a:ext cx="3490355" cy="209301"/>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BU OKULU NEDEN TERCİH ETMELİSİNİZ?</a:t>
            </a:r>
          </a:p>
        </p:txBody>
      </p:sp>
      <p:sp>
        <p:nvSpPr>
          <p:cNvPr id="34" name="TextBox 34"/>
          <p:cNvSpPr txBox="1"/>
          <p:nvPr/>
        </p:nvSpPr>
        <p:spPr>
          <a:xfrm>
            <a:off x="3194653" y="3836548"/>
            <a:ext cx="1902472" cy="2906964"/>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 </a:t>
            </a:r>
            <a:r>
              <a:rPr lang="en-US" sz="1052" spc="15">
                <a:solidFill>
                  <a:srgbClr val="000000"/>
                </a:solidFill>
                <a:latin typeface="Telegraf"/>
                <a:ea typeface="Telegraf"/>
                <a:cs typeface="Telegraf"/>
                <a:sym typeface="Telegraf"/>
              </a:rPr>
              <a:t>İngilizce, Almanca, Fransızca</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Bölümler: </a:t>
            </a:r>
            <a:r>
              <a:rPr lang="en-US" sz="1052" spc="15">
                <a:solidFill>
                  <a:srgbClr val="000000"/>
                </a:solidFill>
                <a:latin typeface="Telegraf"/>
                <a:ea typeface="Telegraf"/>
                <a:cs typeface="Telegraf"/>
                <a:sym typeface="Telegraf"/>
              </a:rPr>
              <a:t>Sayısal, Eşit Ağırlık ve Yabancı Dil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Yerleştirmeye Esas Puan Türü: </a:t>
            </a:r>
            <a:r>
              <a:rPr lang="en-US" sz="1052" spc="15">
                <a:solidFill>
                  <a:srgbClr val="000000"/>
                </a:solidFill>
                <a:latin typeface="Telegraf"/>
                <a:ea typeface="Telegraf"/>
                <a:cs typeface="Telegraf"/>
                <a:sym typeface="Telegraf"/>
              </a:rPr>
              <a:t>Yerel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Yerleşen Son Öğrencinin Puanı: </a:t>
            </a:r>
            <a:r>
              <a:rPr lang="en-US" sz="1052" spc="15">
                <a:solidFill>
                  <a:srgbClr val="000000"/>
                </a:solidFill>
                <a:latin typeface="Telegraf"/>
                <a:ea typeface="Telegraf"/>
                <a:cs typeface="Telegraf"/>
                <a:sym typeface="Telegraf"/>
              </a:rPr>
              <a:t>86,08</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Kontenjan: </a:t>
            </a:r>
            <a:r>
              <a:rPr lang="en-US" sz="1052" spc="15">
                <a:solidFill>
                  <a:srgbClr val="000000"/>
                </a:solidFill>
                <a:latin typeface="Telegraf"/>
                <a:ea typeface="Telegraf"/>
                <a:cs typeface="Telegraf"/>
                <a:sym typeface="Telegraf"/>
              </a:rPr>
              <a:t>238</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endParaRPr lang="en-US" sz="1052" spc="15">
              <a:solidFill>
                <a:srgbClr val="000000"/>
              </a:solidFill>
              <a:latin typeface="Telegraf"/>
              <a:ea typeface="Telegraf"/>
              <a:cs typeface="Telegraf"/>
              <a:sym typeface="Telegraf"/>
            </a:endParaRPr>
          </a:p>
          <a:p>
            <a:pPr marL="0" lvl="1" indent="0" algn="l">
              <a:lnSpc>
                <a:spcPts val="1473"/>
              </a:lnSpc>
              <a:spcBef>
                <a:spcPct val="0"/>
              </a:spcBef>
            </a:pPr>
            <a:endParaRPr lang="en-US" sz="1052" spc="15">
              <a:solidFill>
                <a:srgbClr val="000000"/>
              </a:solidFill>
              <a:latin typeface="Telegraf"/>
              <a:ea typeface="Telegraf"/>
              <a:cs typeface="Telegraf"/>
              <a:sym typeface="Telegraf"/>
            </a:endParaRPr>
          </a:p>
        </p:txBody>
      </p:sp>
      <p:grpSp>
        <p:nvGrpSpPr>
          <p:cNvPr id="35" name="Group 35"/>
          <p:cNvGrpSpPr/>
          <p:nvPr/>
        </p:nvGrpSpPr>
        <p:grpSpPr>
          <a:xfrm>
            <a:off x="4162651" y="6480888"/>
            <a:ext cx="3403264" cy="1737023"/>
            <a:chOff x="0" y="0"/>
            <a:chExt cx="4537685" cy="2316031"/>
          </a:xfrm>
        </p:grpSpPr>
        <p:pic>
          <p:nvPicPr>
            <p:cNvPr id="36" name="Picture 36"/>
            <p:cNvPicPr>
              <a:picLocks noChangeAspect="1"/>
            </p:cNvPicPr>
            <p:nvPr/>
          </p:nvPicPr>
          <p:blipFill>
            <a:blip r:embed="rId6"/>
            <a:srcRect t="15973" b="15973"/>
            <a:stretch>
              <a:fillRect/>
            </a:stretch>
          </p:blipFill>
          <p:spPr>
            <a:xfrm>
              <a:off x="0" y="0"/>
              <a:ext cx="4537685" cy="2316031"/>
            </a:xfrm>
            <a:prstGeom prst="rect">
              <a:avLst/>
            </a:prstGeom>
          </p:spPr>
        </p:pic>
      </p:grpSp>
      <p:sp>
        <p:nvSpPr>
          <p:cNvPr id="37" name="TextBox 37"/>
          <p:cNvSpPr txBox="1"/>
          <p:nvPr/>
        </p:nvSpPr>
        <p:spPr>
          <a:xfrm>
            <a:off x="412149" y="374563"/>
            <a:ext cx="7081903" cy="472999"/>
          </a:xfrm>
          <a:prstGeom prst="rect">
            <a:avLst/>
          </a:prstGeom>
        </p:spPr>
        <p:txBody>
          <a:bodyPr lIns="0" tIns="0" rIns="0" bIns="0" rtlCol="0" anchor="t">
            <a:spAutoFit/>
          </a:bodyPr>
          <a:lstStyle/>
          <a:p>
            <a:pPr algn="ctr">
              <a:lnSpc>
                <a:spcPts val="3854"/>
              </a:lnSpc>
            </a:pPr>
            <a:r>
              <a:rPr lang="en-US" sz="2753">
                <a:solidFill>
                  <a:srgbClr val="384985"/>
                </a:solidFill>
                <a:latin typeface="Archivo Black"/>
                <a:ea typeface="Archivo Black"/>
                <a:cs typeface="Archivo Black"/>
                <a:sym typeface="Archivo Black"/>
              </a:rPr>
              <a:t>YÜKSEL ACUN ANADOLU LİSESİ</a:t>
            </a:r>
          </a:p>
        </p:txBody>
      </p:sp>
      <p:sp>
        <p:nvSpPr>
          <p:cNvPr id="38" name="TextBox 38"/>
          <p:cNvSpPr txBox="1"/>
          <p:nvPr/>
        </p:nvSpPr>
        <p:spPr>
          <a:xfrm>
            <a:off x="777240" y="3660644"/>
            <a:ext cx="2122637" cy="2738467"/>
          </a:xfrm>
          <a:prstGeom prst="rect">
            <a:avLst/>
          </a:prstGeom>
        </p:spPr>
        <p:txBody>
          <a:bodyPr lIns="0" tIns="0" rIns="0" bIns="0" rtlCol="0" anchor="t">
            <a:spAutoFit/>
          </a:bodyPr>
          <a:lstStyle/>
          <a:p>
            <a:pPr algn="l">
              <a:lnSpc>
                <a:spcPts val="1208"/>
              </a:lnSpc>
            </a:pPr>
            <a:r>
              <a:rPr lang="en-US" sz="800" b="1" spc="12">
                <a:solidFill>
                  <a:srgbClr val="000000"/>
                </a:solidFill>
                <a:latin typeface="Telegraf Bold"/>
                <a:ea typeface="Telegraf Bold"/>
                <a:cs typeface="Telegraf Bold"/>
                <a:sym typeface="Telegraf Bold"/>
              </a:rPr>
              <a:t>Binanın Durumu: </a:t>
            </a:r>
            <a:r>
              <a:rPr lang="en-US" sz="800" spc="12">
                <a:solidFill>
                  <a:srgbClr val="000000"/>
                </a:solidFill>
                <a:latin typeface="Telegraf"/>
                <a:ea typeface="Telegraf"/>
                <a:cs typeface="Telegraf"/>
                <a:sym typeface="Telegraf"/>
              </a:rPr>
              <a:t>Zübeyde Hanım Mesleki ve Teknik Anadolu Lisesi binasında eğitim vermektedir.</a:t>
            </a:r>
          </a:p>
          <a:p>
            <a:pPr algn="l">
              <a:lnSpc>
                <a:spcPts val="1208"/>
              </a:lnSpc>
            </a:pPr>
            <a:endParaRPr lang="en-US" sz="800" spc="12">
              <a:solidFill>
                <a:srgbClr val="000000"/>
              </a:solidFill>
              <a:latin typeface="Telegraf"/>
              <a:ea typeface="Telegraf"/>
              <a:cs typeface="Telegraf"/>
              <a:sym typeface="Telegraf"/>
            </a:endParaRPr>
          </a:p>
          <a:p>
            <a:pPr algn="l">
              <a:lnSpc>
                <a:spcPts val="1208"/>
              </a:lnSpc>
            </a:pPr>
            <a:r>
              <a:rPr lang="en-US" sz="800" b="1" spc="12">
                <a:solidFill>
                  <a:srgbClr val="000000"/>
                </a:solidFill>
                <a:latin typeface="Telegraf Bold"/>
                <a:ea typeface="Telegraf Bold"/>
                <a:cs typeface="Telegraf Bold"/>
                <a:sym typeface="Telegraf Bold"/>
              </a:rPr>
              <a:t>Öğrenim Şekli: </a:t>
            </a:r>
            <a:r>
              <a:rPr lang="en-US" sz="800" spc="12">
                <a:solidFill>
                  <a:srgbClr val="000000"/>
                </a:solidFill>
                <a:latin typeface="Telegraf"/>
                <a:ea typeface="Telegraf"/>
                <a:cs typeface="Telegraf"/>
                <a:sym typeface="Telegraf"/>
              </a:rPr>
              <a:t>Tam gün</a:t>
            </a:r>
          </a:p>
          <a:p>
            <a:pPr algn="l">
              <a:lnSpc>
                <a:spcPts val="1208"/>
              </a:lnSpc>
            </a:pPr>
            <a:endParaRPr lang="en-US" sz="800" spc="12">
              <a:solidFill>
                <a:srgbClr val="000000"/>
              </a:solidFill>
              <a:latin typeface="Telegraf"/>
              <a:ea typeface="Telegraf"/>
              <a:cs typeface="Telegraf"/>
              <a:sym typeface="Telegraf"/>
            </a:endParaRPr>
          </a:p>
          <a:p>
            <a:pPr algn="l">
              <a:lnSpc>
                <a:spcPts val="1208"/>
              </a:lnSpc>
            </a:pPr>
            <a:r>
              <a:rPr lang="en-US" sz="800" b="1" spc="12">
                <a:solidFill>
                  <a:srgbClr val="000000"/>
                </a:solidFill>
                <a:latin typeface="Telegraf Bold"/>
                <a:ea typeface="Telegraf Bold"/>
                <a:cs typeface="Telegraf Bold"/>
                <a:sym typeface="Telegraf Bold"/>
              </a:rPr>
              <a:t>Derslik Sayısı:</a:t>
            </a:r>
            <a:r>
              <a:rPr lang="en-US" sz="800" spc="12">
                <a:solidFill>
                  <a:srgbClr val="000000"/>
                </a:solidFill>
                <a:latin typeface="Telegraf"/>
                <a:ea typeface="Telegraf"/>
                <a:cs typeface="Telegraf"/>
                <a:sym typeface="Telegraf"/>
              </a:rPr>
              <a:t> 23</a:t>
            </a:r>
          </a:p>
          <a:p>
            <a:pPr algn="l">
              <a:lnSpc>
                <a:spcPts val="1208"/>
              </a:lnSpc>
            </a:pPr>
            <a:endParaRPr lang="en-US" sz="800" spc="12">
              <a:solidFill>
                <a:srgbClr val="000000"/>
              </a:solidFill>
              <a:latin typeface="Telegraf"/>
              <a:ea typeface="Telegraf"/>
              <a:cs typeface="Telegraf"/>
              <a:sym typeface="Telegraf"/>
            </a:endParaRPr>
          </a:p>
          <a:p>
            <a:pPr algn="l">
              <a:lnSpc>
                <a:spcPts val="1208"/>
              </a:lnSpc>
            </a:pPr>
            <a:r>
              <a:rPr lang="en-US" sz="800" b="1" spc="12">
                <a:solidFill>
                  <a:srgbClr val="000000"/>
                </a:solidFill>
                <a:latin typeface="Telegraf Bold"/>
                <a:ea typeface="Telegraf Bold"/>
                <a:cs typeface="Telegraf Bold"/>
                <a:sym typeface="Telegraf Bold"/>
              </a:rPr>
              <a:t>Öğretmen Sayısı: </a:t>
            </a:r>
            <a:r>
              <a:rPr lang="en-US" sz="800" spc="12">
                <a:solidFill>
                  <a:srgbClr val="000000"/>
                </a:solidFill>
                <a:latin typeface="Telegraf"/>
                <a:ea typeface="Telegraf"/>
                <a:cs typeface="Telegraf"/>
                <a:sym typeface="Telegraf"/>
              </a:rPr>
              <a:t>46</a:t>
            </a:r>
          </a:p>
          <a:p>
            <a:pPr algn="l">
              <a:lnSpc>
                <a:spcPts val="1208"/>
              </a:lnSpc>
            </a:pPr>
            <a:endParaRPr lang="en-US" sz="800" spc="12">
              <a:solidFill>
                <a:srgbClr val="000000"/>
              </a:solidFill>
              <a:latin typeface="Telegraf"/>
              <a:ea typeface="Telegraf"/>
              <a:cs typeface="Telegraf"/>
              <a:sym typeface="Telegraf"/>
            </a:endParaRPr>
          </a:p>
          <a:p>
            <a:pPr algn="l">
              <a:lnSpc>
                <a:spcPts val="1208"/>
              </a:lnSpc>
            </a:pPr>
            <a:r>
              <a:rPr lang="en-US" sz="800" b="1" spc="12">
                <a:solidFill>
                  <a:srgbClr val="000000"/>
                </a:solidFill>
                <a:latin typeface="Telegraf Bold"/>
                <a:ea typeface="Telegraf Bold"/>
                <a:cs typeface="Telegraf Bold"/>
                <a:sym typeface="Telegraf Bold"/>
              </a:rPr>
              <a:t>Psikolojik Danışman Normu:</a:t>
            </a:r>
            <a:r>
              <a:rPr lang="en-US" sz="800" spc="12">
                <a:solidFill>
                  <a:srgbClr val="000000"/>
                </a:solidFill>
                <a:latin typeface="Telegraf"/>
                <a:ea typeface="Telegraf"/>
                <a:cs typeface="Telegraf"/>
                <a:sym typeface="Telegraf"/>
              </a:rPr>
              <a:t> Var</a:t>
            </a:r>
          </a:p>
          <a:p>
            <a:pPr algn="l">
              <a:lnSpc>
                <a:spcPts val="1208"/>
              </a:lnSpc>
            </a:pPr>
            <a:endParaRPr lang="en-US" sz="800" spc="12">
              <a:solidFill>
                <a:srgbClr val="000000"/>
              </a:solidFill>
              <a:latin typeface="Telegraf"/>
              <a:ea typeface="Telegraf"/>
              <a:cs typeface="Telegraf"/>
              <a:sym typeface="Telegraf"/>
            </a:endParaRPr>
          </a:p>
          <a:p>
            <a:pPr algn="l">
              <a:lnSpc>
                <a:spcPts val="1208"/>
              </a:lnSpc>
            </a:pPr>
            <a:r>
              <a:rPr lang="en-US" sz="800" b="1" spc="12">
                <a:solidFill>
                  <a:srgbClr val="000000"/>
                </a:solidFill>
                <a:latin typeface="Telegraf Bold"/>
                <a:ea typeface="Telegraf Bold"/>
                <a:cs typeface="Telegraf Bold"/>
                <a:sym typeface="Telegraf Bold"/>
              </a:rPr>
              <a:t>Fiziki İmkanları: </a:t>
            </a:r>
            <a:r>
              <a:rPr lang="en-US" sz="800" spc="12">
                <a:solidFill>
                  <a:srgbClr val="000000"/>
                </a:solidFill>
                <a:latin typeface="Telegraf"/>
                <a:ea typeface="Telegraf"/>
                <a:cs typeface="Telegraf"/>
                <a:sym typeface="Telegraf"/>
              </a:rPr>
              <a:t>okul bahçesi, kütüphane, yemekhane, bilgisayar laboratuvarı</a:t>
            </a:r>
          </a:p>
          <a:p>
            <a:pPr algn="l">
              <a:lnSpc>
                <a:spcPts val="1208"/>
              </a:lnSpc>
            </a:pPr>
            <a:endParaRPr lang="en-US" sz="800" spc="12">
              <a:solidFill>
                <a:srgbClr val="000000"/>
              </a:solidFill>
              <a:latin typeface="Telegraf"/>
              <a:ea typeface="Telegraf"/>
              <a:cs typeface="Telegraf"/>
              <a:sym typeface="Telegraf"/>
            </a:endParaRPr>
          </a:p>
          <a:p>
            <a:pPr algn="l">
              <a:lnSpc>
                <a:spcPts val="1208"/>
              </a:lnSpc>
            </a:pPr>
            <a:r>
              <a:rPr lang="en-US" sz="800" b="1" spc="12">
                <a:solidFill>
                  <a:srgbClr val="000000"/>
                </a:solidFill>
                <a:latin typeface="Telegraf Bold"/>
                <a:ea typeface="Telegraf Bold"/>
                <a:cs typeface="Telegraf Bold"/>
                <a:sym typeface="Telegraf Bold"/>
              </a:rPr>
              <a:t>Ulaşım:</a:t>
            </a:r>
            <a:r>
              <a:rPr lang="en-US" sz="800" spc="12">
                <a:solidFill>
                  <a:srgbClr val="000000"/>
                </a:solidFill>
                <a:latin typeface="Telegraf"/>
                <a:ea typeface="Telegraf"/>
                <a:cs typeface="Telegraf"/>
                <a:sym typeface="Telegraf"/>
              </a:rPr>
              <a:t> Okul servisleri ve Toplu taşıma araçları</a:t>
            </a:r>
          </a:p>
          <a:p>
            <a:pPr marL="0" lvl="1" indent="0" algn="just">
              <a:lnSpc>
                <a:spcPts val="1120"/>
              </a:lnSpc>
              <a:spcBef>
                <a:spcPct val="0"/>
              </a:spcBef>
            </a:pPr>
            <a:endParaRPr lang="en-US" sz="800" spc="12">
              <a:solidFill>
                <a:srgbClr val="000000"/>
              </a:solidFill>
              <a:latin typeface="Telegraf"/>
              <a:ea typeface="Telegraf"/>
              <a:cs typeface="Telegraf"/>
              <a:sym typeface="Telegraf"/>
            </a:endParaRPr>
          </a:p>
        </p:txBody>
      </p:sp>
      <p:sp>
        <p:nvSpPr>
          <p:cNvPr id="39" name="TextBox 39"/>
          <p:cNvSpPr txBox="1"/>
          <p:nvPr/>
        </p:nvSpPr>
        <p:spPr>
          <a:xfrm>
            <a:off x="765266" y="3382128"/>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40" name="TextBox 40"/>
          <p:cNvSpPr txBox="1"/>
          <p:nvPr/>
        </p:nvSpPr>
        <p:spPr>
          <a:xfrm>
            <a:off x="2282832" y="8698357"/>
            <a:ext cx="3190825" cy="985331"/>
          </a:xfrm>
          <a:prstGeom prst="rect">
            <a:avLst/>
          </a:prstGeom>
        </p:spPr>
        <p:txBody>
          <a:bodyPr lIns="0" tIns="0" rIns="0" bIns="0" rtlCol="0" anchor="t">
            <a:spAutoFit/>
          </a:bodyPr>
          <a:lstStyle/>
          <a:p>
            <a:pPr algn="just">
              <a:lnSpc>
                <a:spcPts val="1340"/>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Çiğdede, Ulubatlı Hasan Cad. No 27, 31800 Samandağ/Hatay</a:t>
            </a:r>
          </a:p>
          <a:p>
            <a:pPr algn="just">
              <a:lnSpc>
                <a:spcPts val="1340"/>
              </a:lnSpc>
            </a:pPr>
            <a:r>
              <a:rPr lang="en-US" sz="957" b="1" spc="14">
                <a:solidFill>
                  <a:srgbClr val="000000"/>
                </a:solidFill>
                <a:latin typeface="Telegraf Bold"/>
                <a:ea typeface="Telegraf Bold"/>
                <a:cs typeface="Telegraf Bold"/>
                <a:sym typeface="Telegraf Bold"/>
              </a:rPr>
              <a:t>İletişim no:</a:t>
            </a:r>
            <a:r>
              <a:rPr lang="en-US" sz="957" spc="14">
                <a:solidFill>
                  <a:srgbClr val="000000"/>
                </a:solidFill>
                <a:latin typeface="Telegraf"/>
                <a:ea typeface="Telegraf"/>
                <a:cs typeface="Telegraf"/>
                <a:sym typeface="Telegraf"/>
              </a:rPr>
              <a:t> +90 (532) 326 52 17</a:t>
            </a:r>
          </a:p>
          <a:p>
            <a:pPr algn="just">
              <a:lnSpc>
                <a:spcPts val="1340"/>
              </a:lnSpc>
            </a:pPr>
            <a:r>
              <a:rPr lang="en-US" sz="957" b="1" spc="14">
                <a:solidFill>
                  <a:srgbClr val="000000"/>
                </a:solidFill>
                <a:latin typeface="Telegraf Bold"/>
                <a:ea typeface="Telegraf Bold"/>
                <a:cs typeface="Telegraf Bold"/>
                <a:sym typeface="Telegraf Bold"/>
              </a:rPr>
              <a:t>E-posta: </a:t>
            </a:r>
            <a:r>
              <a:rPr lang="en-US" sz="957" spc="14">
                <a:solidFill>
                  <a:srgbClr val="000000"/>
                </a:solidFill>
                <a:latin typeface="Telegraf"/>
                <a:ea typeface="Telegraf"/>
                <a:cs typeface="Telegraf"/>
                <a:sym typeface="Telegraf"/>
              </a:rPr>
              <a:t>317782@meb.k12.gov.tr</a:t>
            </a:r>
          </a:p>
          <a:p>
            <a:pPr algn="just">
              <a:lnSpc>
                <a:spcPts val="1340"/>
              </a:lnSpc>
            </a:pPr>
            <a:r>
              <a:rPr lang="en-US" sz="957" b="1" spc="14">
                <a:solidFill>
                  <a:srgbClr val="000000"/>
                </a:solidFill>
                <a:latin typeface="Telegraf Bold"/>
                <a:ea typeface="Telegraf Bold"/>
                <a:cs typeface="Telegraf Bold"/>
                <a:sym typeface="Telegraf Bold"/>
              </a:rPr>
              <a:t>Web Adresi</a:t>
            </a:r>
            <a:r>
              <a:rPr lang="en-US" sz="957" spc="14">
                <a:solidFill>
                  <a:srgbClr val="000000"/>
                </a:solidFill>
                <a:latin typeface="Telegraf"/>
                <a:ea typeface="Telegraf"/>
                <a:cs typeface="Telegraf"/>
                <a:sym typeface="Telegraf"/>
              </a:rPr>
              <a:t>: </a:t>
            </a:r>
            <a:r>
              <a:rPr lang="en-US" sz="957" u="sng" spc="14">
                <a:solidFill>
                  <a:srgbClr val="000000"/>
                </a:solidFill>
                <a:latin typeface="Telegraf"/>
                <a:ea typeface="Telegraf"/>
                <a:cs typeface="Telegraf"/>
                <a:sym typeface="Telegraf"/>
                <a:hlinkClick r:id="rId7" tooltip="http://yaal.meb.k12.tr/"/>
              </a:rPr>
              <a:t> http://yaal.meb.k12.tr</a:t>
            </a:r>
          </a:p>
          <a:p>
            <a:pPr marL="0" lvl="1" indent="0" algn="just">
              <a:lnSpc>
                <a:spcPts val="1340"/>
              </a:lnSpc>
              <a:spcBef>
                <a:spcPct val="0"/>
              </a:spcBef>
            </a:pPr>
            <a:endParaRPr lang="en-US" sz="957" u="sng" spc="14">
              <a:solidFill>
                <a:srgbClr val="000000"/>
              </a:solidFill>
              <a:latin typeface="Telegraf"/>
              <a:ea typeface="Telegraf"/>
              <a:cs typeface="Telegraf"/>
              <a:sym typeface="Telegraf"/>
              <a:hlinkClick r:id="rId7" tooltip="http://yaal.meb.k12.tr/"/>
            </a:endParaRPr>
          </a:p>
        </p:txBody>
      </p:sp>
      <p:sp>
        <p:nvSpPr>
          <p:cNvPr id="41" name="TextBox 41"/>
          <p:cNvSpPr txBox="1"/>
          <p:nvPr/>
        </p:nvSpPr>
        <p:spPr>
          <a:xfrm>
            <a:off x="5432612" y="3395853"/>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2" name="TextBox 42"/>
          <p:cNvSpPr txBox="1"/>
          <p:nvPr/>
        </p:nvSpPr>
        <p:spPr>
          <a:xfrm>
            <a:off x="3097291" y="3395853"/>
            <a:ext cx="2097196" cy="374021"/>
          </a:xfrm>
          <a:prstGeom prst="rect">
            <a:avLst/>
          </a:prstGeom>
        </p:spPr>
        <p:txBody>
          <a:bodyPr lIns="0" tIns="0" rIns="0" bIns="0" rtlCol="0" anchor="t">
            <a:spAutoFit/>
          </a:bodyPr>
          <a:lstStyle/>
          <a:p>
            <a:pPr algn="ctr">
              <a:lnSpc>
                <a:spcPts val="1434"/>
              </a:lnSpc>
              <a:spcBef>
                <a:spcPct val="0"/>
              </a:spcBef>
            </a:pPr>
            <a:r>
              <a:rPr lang="en-US" sz="1024" b="1">
                <a:solidFill>
                  <a:srgbClr val="FFFFFF"/>
                </a:solidFill>
                <a:latin typeface="Telegraf Bold"/>
                <a:ea typeface="Telegraf Bold"/>
                <a:cs typeface="Telegraf Bold"/>
                <a:sym typeface="Telegraf Bold"/>
              </a:rPr>
              <a:t>OKULUN SINAV/ BÖLÜM BİLGİLERİ</a:t>
            </a:r>
          </a:p>
        </p:txBody>
      </p:sp>
      <p:sp>
        <p:nvSpPr>
          <p:cNvPr id="43" name="TextBox 43"/>
          <p:cNvSpPr txBox="1"/>
          <p:nvPr/>
        </p:nvSpPr>
        <p:spPr>
          <a:xfrm>
            <a:off x="2282832" y="8398886"/>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4" name="TextBox 44"/>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
        <p:nvSpPr>
          <p:cNvPr id="45" name="TextBox 45"/>
          <p:cNvSpPr txBox="1"/>
          <p:nvPr/>
        </p:nvSpPr>
        <p:spPr>
          <a:xfrm>
            <a:off x="5446069" y="4400282"/>
            <a:ext cx="1998771" cy="87432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Sportif ve kültürel faaliyetlere katılım sağlanmaktadır.</a:t>
            </a:r>
          </a:p>
          <a:p>
            <a:pPr marL="0" lvl="1" indent="0" algn="ctr">
              <a:lnSpc>
                <a:spcPts val="1613"/>
              </a:lnSpc>
              <a:spcBef>
                <a:spcPct val="0"/>
              </a:spcBef>
            </a:pPr>
            <a:endParaRPr lang="en-US" sz="1252" spc="18">
              <a:solidFill>
                <a:srgbClr val="000000"/>
              </a:solidFill>
              <a:latin typeface="Telegraf"/>
              <a:ea typeface="Telegraf"/>
              <a:cs typeface="Telegraf"/>
              <a:sym typeface="Telegraf"/>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4780" y="1135252"/>
            <a:ext cx="2165096" cy="2111140"/>
            <a:chOff x="0" y="0"/>
            <a:chExt cx="2886795" cy="2814854"/>
          </a:xfrm>
        </p:grpSpPr>
        <p:pic>
          <p:nvPicPr>
            <p:cNvPr id="3" name="Picture 3"/>
            <p:cNvPicPr>
              <a:picLocks noChangeAspect="1"/>
            </p:cNvPicPr>
            <p:nvPr/>
          </p:nvPicPr>
          <p:blipFill>
            <a:blip r:embed="rId2"/>
            <a:srcRect t="13434" b="13434"/>
            <a:stretch>
              <a:fillRect/>
            </a:stretch>
          </p:blipFill>
          <p:spPr>
            <a:xfrm>
              <a:off x="0" y="0"/>
              <a:ext cx="2886795"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F0ACED"/>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F0ACED"/>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F0ACED"/>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F0ACED">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4508390" cy="1860298"/>
            <a:chOff x="0" y="0"/>
            <a:chExt cx="1717482" cy="708685"/>
          </a:xfrm>
        </p:grpSpPr>
        <p:sp>
          <p:nvSpPr>
            <p:cNvPr id="17" name="Freeform 17"/>
            <p:cNvSpPr/>
            <p:nvPr/>
          </p:nvSpPr>
          <p:spPr>
            <a:xfrm>
              <a:off x="0" y="0"/>
              <a:ext cx="1717482" cy="708685"/>
            </a:xfrm>
            <a:custGeom>
              <a:avLst/>
              <a:gdLst/>
              <a:ahLst/>
              <a:cxnLst/>
              <a:rect l="l" t="t" r="r" b="b"/>
              <a:pathLst>
                <a:path w="1717482" h="708685">
                  <a:moveTo>
                    <a:pt x="0" y="0"/>
                  </a:moveTo>
                  <a:lnTo>
                    <a:pt x="1717482" y="0"/>
                  </a:lnTo>
                  <a:lnTo>
                    <a:pt x="1717482" y="708685"/>
                  </a:lnTo>
                  <a:lnTo>
                    <a:pt x="0" y="708685"/>
                  </a:lnTo>
                  <a:close/>
                </a:path>
              </a:pathLst>
            </a:custGeom>
            <a:solidFill>
              <a:srgbClr val="678CC1">
                <a:alpha val="58824"/>
              </a:srgbClr>
            </a:solidFill>
          </p:spPr>
        </p:sp>
        <p:sp>
          <p:nvSpPr>
            <p:cNvPr id="18" name="TextBox 18"/>
            <p:cNvSpPr txBox="1"/>
            <p:nvPr/>
          </p:nvSpPr>
          <p:spPr>
            <a:xfrm>
              <a:off x="0" y="-57150"/>
              <a:ext cx="1717482" cy="765835"/>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547834" cy="1277108"/>
            <a:chOff x="0" y="0"/>
            <a:chExt cx="1351556" cy="486517"/>
          </a:xfrm>
        </p:grpSpPr>
        <p:sp>
          <p:nvSpPr>
            <p:cNvPr id="20" name="Freeform 20"/>
            <p:cNvSpPr/>
            <p:nvPr/>
          </p:nvSpPr>
          <p:spPr>
            <a:xfrm>
              <a:off x="0" y="0"/>
              <a:ext cx="1351556" cy="486517"/>
            </a:xfrm>
            <a:custGeom>
              <a:avLst/>
              <a:gdLst/>
              <a:ahLst/>
              <a:cxnLst/>
              <a:rect l="l" t="t" r="r" b="b"/>
              <a:pathLst>
                <a:path w="1351556" h="486517">
                  <a:moveTo>
                    <a:pt x="0" y="0"/>
                  </a:moveTo>
                  <a:lnTo>
                    <a:pt x="1351556" y="0"/>
                  </a:lnTo>
                  <a:lnTo>
                    <a:pt x="1351556" y="486517"/>
                  </a:lnTo>
                  <a:lnTo>
                    <a:pt x="0" y="486517"/>
                  </a:lnTo>
                  <a:close/>
                </a:path>
              </a:pathLst>
            </a:custGeom>
            <a:solidFill>
              <a:srgbClr val="D389E8">
                <a:alpha val="58824"/>
              </a:srgbClr>
            </a:solidFill>
          </p:spPr>
        </p:sp>
        <p:sp>
          <p:nvSpPr>
            <p:cNvPr id="21" name="TextBox 21"/>
            <p:cNvSpPr txBox="1"/>
            <p:nvPr/>
          </p:nvSpPr>
          <p:spPr>
            <a:xfrm>
              <a:off x="0" y="-38100"/>
              <a:ext cx="1351556"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F0ACED">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F0ACED">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45248" y="189779"/>
            <a:ext cx="7081903" cy="1171498"/>
          </a:xfrm>
          <a:prstGeom prst="rect">
            <a:avLst/>
          </a:prstGeom>
        </p:spPr>
        <p:txBody>
          <a:bodyPr lIns="0" tIns="0" rIns="0" bIns="0" rtlCol="0" anchor="t">
            <a:spAutoFit/>
          </a:bodyPr>
          <a:lstStyle/>
          <a:p>
            <a:pPr algn="ctr">
              <a:lnSpc>
                <a:spcPts val="3014"/>
              </a:lnSpc>
            </a:pPr>
            <a:r>
              <a:rPr lang="en-US" sz="2153">
                <a:solidFill>
                  <a:srgbClr val="384985"/>
                </a:solidFill>
                <a:latin typeface="Archivo Black"/>
                <a:ea typeface="Archivo Black"/>
                <a:cs typeface="Archivo Black"/>
                <a:sym typeface="Archivo Black"/>
              </a:rPr>
              <a:t>ZÜBEYDE HANIM MESLEKİ VE TEKNİK ANADOLU LİSESİ</a:t>
            </a:r>
          </a:p>
          <a:p>
            <a:pPr algn="ctr">
              <a:lnSpc>
                <a:spcPts val="3294"/>
              </a:lnSpc>
            </a:pPr>
            <a:endParaRPr lang="en-US" sz="2153">
              <a:solidFill>
                <a:srgbClr val="384985"/>
              </a:solidFill>
              <a:latin typeface="Archivo Black"/>
              <a:ea typeface="Archivo Black"/>
              <a:cs typeface="Archivo Black"/>
              <a:sym typeface="Archivo Black"/>
            </a:endParaRPr>
          </a:p>
        </p:txBody>
      </p:sp>
      <p:grpSp>
        <p:nvGrpSpPr>
          <p:cNvPr id="29" name="Group 29"/>
          <p:cNvGrpSpPr/>
          <p:nvPr/>
        </p:nvGrpSpPr>
        <p:grpSpPr>
          <a:xfrm>
            <a:off x="3097291" y="1130490"/>
            <a:ext cx="2097196" cy="2111140"/>
            <a:chOff x="0" y="0"/>
            <a:chExt cx="2796261" cy="2814854"/>
          </a:xfrm>
        </p:grpSpPr>
        <p:pic>
          <p:nvPicPr>
            <p:cNvPr id="30" name="Picture 30"/>
            <p:cNvPicPr>
              <a:picLocks noChangeAspect="1"/>
            </p:cNvPicPr>
            <p:nvPr/>
          </p:nvPicPr>
          <p:blipFill>
            <a:blip r:embed="rId3"/>
            <a:srcRect l="12747" r="12747"/>
            <a:stretch>
              <a:fillRect/>
            </a:stretch>
          </p:blipFill>
          <p:spPr>
            <a:xfrm>
              <a:off x="0" y="0"/>
              <a:ext cx="2796261" cy="2814854"/>
            </a:xfrm>
            <a:prstGeom prst="rect">
              <a:avLst/>
            </a:prstGeom>
          </p:spPr>
        </p:pic>
      </p:grpSp>
      <p:grpSp>
        <p:nvGrpSpPr>
          <p:cNvPr id="31" name="Group 31"/>
          <p:cNvGrpSpPr/>
          <p:nvPr/>
        </p:nvGrpSpPr>
        <p:grpSpPr>
          <a:xfrm>
            <a:off x="5396857" y="1130490"/>
            <a:ext cx="2097196" cy="2111140"/>
            <a:chOff x="0" y="0"/>
            <a:chExt cx="2796261" cy="2814854"/>
          </a:xfrm>
        </p:grpSpPr>
        <p:pic>
          <p:nvPicPr>
            <p:cNvPr id="32" name="Picture 32"/>
            <p:cNvPicPr>
              <a:picLocks noChangeAspect="1"/>
            </p:cNvPicPr>
            <p:nvPr/>
          </p:nvPicPr>
          <p:blipFill>
            <a:blip r:embed="rId4"/>
            <a:srcRect t="12250" b="12250"/>
            <a:stretch>
              <a:fillRect/>
            </a:stretch>
          </p:blipFill>
          <p:spPr>
            <a:xfrm>
              <a:off x="0" y="0"/>
              <a:ext cx="2796261" cy="2814854"/>
            </a:xfrm>
            <a:prstGeom prst="rect">
              <a:avLst/>
            </a:prstGeom>
          </p:spPr>
        </p:pic>
      </p:grpSp>
      <p:grpSp>
        <p:nvGrpSpPr>
          <p:cNvPr id="33" name="Group 33"/>
          <p:cNvGrpSpPr/>
          <p:nvPr/>
        </p:nvGrpSpPr>
        <p:grpSpPr>
          <a:xfrm>
            <a:off x="5361102" y="6461838"/>
            <a:ext cx="2204813" cy="1860298"/>
            <a:chOff x="0" y="0"/>
            <a:chExt cx="2939751" cy="2480397"/>
          </a:xfrm>
        </p:grpSpPr>
        <p:pic>
          <p:nvPicPr>
            <p:cNvPr id="34" name="Picture 34"/>
            <p:cNvPicPr>
              <a:picLocks noChangeAspect="1"/>
            </p:cNvPicPr>
            <p:nvPr/>
          </p:nvPicPr>
          <p:blipFill>
            <a:blip r:embed="rId5"/>
            <a:srcRect l="5555" r="5555"/>
            <a:stretch>
              <a:fillRect/>
            </a:stretch>
          </p:blipFill>
          <p:spPr>
            <a:xfrm>
              <a:off x="0" y="0"/>
              <a:ext cx="2939751" cy="2480397"/>
            </a:xfrm>
            <a:prstGeom prst="rect">
              <a:avLst/>
            </a:prstGeom>
          </p:spPr>
        </p:pic>
      </p:grpSp>
      <p:sp>
        <p:nvSpPr>
          <p:cNvPr id="35" name="TextBox 35"/>
          <p:cNvSpPr txBox="1"/>
          <p:nvPr/>
        </p:nvSpPr>
        <p:spPr>
          <a:xfrm>
            <a:off x="801459" y="3820440"/>
            <a:ext cx="2057410" cy="2653654"/>
          </a:xfrm>
          <a:prstGeom prst="rect">
            <a:avLst/>
          </a:prstGeom>
        </p:spPr>
        <p:txBody>
          <a:bodyPr lIns="0" tIns="0" rIns="0" bIns="0" rtlCol="0" anchor="t">
            <a:spAutoFit/>
          </a:bodyPr>
          <a:lstStyle/>
          <a:p>
            <a:pPr algn="l">
              <a:lnSpc>
                <a:spcPts val="1510"/>
              </a:lnSpc>
            </a:pPr>
            <a:r>
              <a:rPr lang="en-US" sz="1000" b="1" spc="15">
                <a:solidFill>
                  <a:srgbClr val="000000"/>
                </a:solidFill>
                <a:latin typeface="Telegraf Bold"/>
                <a:ea typeface="Telegraf Bold"/>
                <a:cs typeface="Telegraf Bold"/>
                <a:sym typeface="Telegraf Bold"/>
              </a:rPr>
              <a:t>Binanın Durumu: </a:t>
            </a:r>
            <a:r>
              <a:rPr lang="en-US" sz="1000" spc="15">
                <a:solidFill>
                  <a:srgbClr val="000000"/>
                </a:solidFill>
                <a:latin typeface="Telegraf"/>
                <a:ea typeface="Telegraf"/>
                <a:cs typeface="Telegraf"/>
                <a:sym typeface="Telegraf"/>
              </a:rPr>
              <a:t>Kendi Binasında/ Yüksel Acun Anadolu Lisesi ile beraber</a:t>
            </a:r>
          </a:p>
          <a:p>
            <a:pPr algn="l">
              <a:lnSpc>
                <a:spcPts val="1510"/>
              </a:lnSpc>
            </a:pPr>
            <a:r>
              <a:rPr lang="en-US" sz="1000" b="1" spc="15">
                <a:solidFill>
                  <a:srgbClr val="000000"/>
                </a:solidFill>
                <a:latin typeface="Telegraf Bold"/>
                <a:ea typeface="Telegraf Bold"/>
                <a:cs typeface="Telegraf Bold"/>
                <a:sym typeface="Telegraf Bold"/>
              </a:rPr>
              <a:t>Öğrenim Şekli: </a:t>
            </a:r>
            <a:r>
              <a:rPr lang="en-US" sz="1000" spc="15">
                <a:solidFill>
                  <a:srgbClr val="000000"/>
                </a:solidFill>
                <a:latin typeface="Telegraf"/>
                <a:ea typeface="Telegraf"/>
                <a:cs typeface="Telegraf"/>
                <a:sym typeface="Telegraf"/>
              </a:rPr>
              <a:t>Tam Gün</a:t>
            </a:r>
          </a:p>
          <a:p>
            <a:pPr algn="l">
              <a:lnSpc>
                <a:spcPts val="1510"/>
              </a:lnSpc>
            </a:pPr>
            <a:r>
              <a:rPr lang="en-US" sz="1000" b="1" spc="15">
                <a:solidFill>
                  <a:srgbClr val="000000"/>
                </a:solidFill>
                <a:latin typeface="Telegraf Bold"/>
                <a:ea typeface="Telegraf Bold"/>
                <a:cs typeface="Telegraf Bold"/>
                <a:sym typeface="Telegraf Bold"/>
              </a:rPr>
              <a:t>Derslik Sayısı: </a:t>
            </a:r>
            <a:r>
              <a:rPr lang="en-US" sz="1000" spc="15">
                <a:solidFill>
                  <a:srgbClr val="000000"/>
                </a:solidFill>
                <a:latin typeface="Telegraf"/>
                <a:ea typeface="Telegraf"/>
                <a:cs typeface="Telegraf"/>
                <a:sym typeface="Telegraf"/>
              </a:rPr>
              <a:t>27</a:t>
            </a:r>
          </a:p>
          <a:p>
            <a:pPr algn="l">
              <a:lnSpc>
                <a:spcPts val="1510"/>
              </a:lnSpc>
            </a:pPr>
            <a:r>
              <a:rPr lang="en-US" sz="1000" b="1" spc="15">
                <a:solidFill>
                  <a:srgbClr val="000000"/>
                </a:solidFill>
                <a:latin typeface="Telegraf Bold"/>
                <a:ea typeface="Telegraf Bold"/>
                <a:cs typeface="Telegraf Bold"/>
                <a:sym typeface="Telegraf Bold"/>
              </a:rPr>
              <a:t>Öğretmen Sayısı: </a:t>
            </a:r>
            <a:r>
              <a:rPr lang="en-US" sz="1000" spc="15">
                <a:solidFill>
                  <a:srgbClr val="000000"/>
                </a:solidFill>
                <a:latin typeface="Telegraf"/>
                <a:ea typeface="Telegraf"/>
                <a:cs typeface="Telegraf"/>
                <a:sym typeface="Telegraf"/>
              </a:rPr>
              <a:t>49</a:t>
            </a:r>
          </a:p>
          <a:p>
            <a:pPr algn="l">
              <a:lnSpc>
                <a:spcPts val="1404"/>
              </a:lnSpc>
            </a:pPr>
            <a:r>
              <a:rPr lang="en-US" sz="930" b="1" spc="13">
                <a:solidFill>
                  <a:srgbClr val="000000"/>
                </a:solidFill>
                <a:latin typeface="Telegraf Bold"/>
                <a:ea typeface="Telegraf Bold"/>
                <a:cs typeface="Telegraf Bold"/>
                <a:sym typeface="Telegraf Bold"/>
              </a:rPr>
              <a:t>Psikolojik Danışman Normu: </a:t>
            </a:r>
            <a:r>
              <a:rPr lang="en-US" sz="930" spc="13">
                <a:solidFill>
                  <a:srgbClr val="000000"/>
                </a:solidFill>
                <a:latin typeface="Telegraf"/>
                <a:ea typeface="Telegraf"/>
                <a:cs typeface="Telegraf"/>
                <a:sym typeface="Telegraf"/>
              </a:rPr>
              <a:t>Var</a:t>
            </a:r>
          </a:p>
          <a:p>
            <a:pPr algn="l">
              <a:lnSpc>
                <a:spcPts val="1510"/>
              </a:lnSpc>
            </a:pPr>
            <a:r>
              <a:rPr lang="en-US" sz="1000" b="1" spc="15">
                <a:solidFill>
                  <a:srgbClr val="000000"/>
                </a:solidFill>
                <a:latin typeface="Telegraf Bold"/>
                <a:ea typeface="Telegraf Bold"/>
                <a:cs typeface="Telegraf Bold"/>
                <a:sym typeface="Telegraf Bold"/>
              </a:rPr>
              <a:t>Fiziki İmkanları: </a:t>
            </a:r>
            <a:r>
              <a:rPr lang="en-US" sz="1000" spc="15">
                <a:solidFill>
                  <a:srgbClr val="000000"/>
                </a:solidFill>
                <a:latin typeface="Telegraf"/>
                <a:ea typeface="Telegraf"/>
                <a:cs typeface="Telegraf"/>
                <a:sym typeface="Telegraf"/>
              </a:rPr>
              <a:t>okul bahçesi, kütüphane, yemekhane, bilgisayar laboratuvarı</a:t>
            </a:r>
          </a:p>
          <a:p>
            <a:pPr algn="l">
              <a:lnSpc>
                <a:spcPts val="1510"/>
              </a:lnSpc>
            </a:pPr>
            <a:r>
              <a:rPr lang="en-US" sz="1000" b="1" spc="15">
                <a:solidFill>
                  <a:srgbClr val="000000"/>
                </a:solidFill>
                <a:latin typeface="Telegraf Bold"/>
                <a:ea typeface="Telegraf Bold"/>
                <a:cs typeface="Telegraf Bold"/>
                <a:sym typeface="Telegraf Bold"/>
              </a:rPr>
              <a:t>Ulaşım: </a:t>
            </a:r>
            <a:r>
              <a:rPr lang="en-US" sz="1000" spc="15">
                <a:solidFill>
                  <a:srgbClr val="000000"/>
                </a:solidFill>
                <a:latin typeface="Telegraf"/>
                <a:ea typeface="Telegraf"/>
                <a:cs typeface="Telegraf"/>
                <a:sym typeface="Telegraf"/>
              </a:rPr>
              <a:t>Servisler ve toplu taşımayla (401 numara) ulaşım sağlanabilmektedir.</a:t>
            </a:r>
          </a:p>
          <a:p>
            <a:pPr marL="0" lvl="1" indent="0" algn="just">
              <a:lnSpc>
                <a:spcPts val="1400"/>
              </a:lnSpc>
              <a:spcBef>
                <a:spcPct val="0"/>
              </a:spcBef>
            </a:pPr>
            <a:endParaRPr lang="en-US" sz="1000" spc="15">
              <a:solidFill>
                <a:srgbClr val="000000"/>
              </a:solidFill>
              <a:latin typeface="Telegraf"/>
              <a:ea typeface="Telegraf"/>
              <a:cs typeface="Telegraf"/>
              <a:sym typeface="Telegraf"/>
            </a:endParaRPr>
          </a:p>
        </p:txBody>
      </p:sp>
      <p:sp>
        <p:nvSpPr>
          <p:cNvPr id="36" name="TextBox 36"/>
          <p:cNvSpPr txBox="1"/>
          <p:nvPr/>
        </p:nvSpPr>
        <p:spPr>
          <a:xfrm>
            <a:off x="777240" y="337820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37" name="TextBox 37"/>
          <p:cNvSpPr txBox="1"/>
          <p:nvPr/>
        </p:nvSpPr>
        <p:spPr>
          <a:xfrm>
            <a:off x="801459" y="6850827"/>
            <a:ext cx="4295666" cy="1406459"/>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Okul, öğrenciler için mesleki gelişim açısından katkılar sunmakta; kalifiye eleman ihtiyacını karşılamaktadır. Erken yaşta mesleki tecrübe ve beceri kazanmak isteyen öğrenciler bu okulu tercih edebilirler. </a:t>
            </a:r>
          </a:p>
          <a:p>
            <a:pPr marL="0" lvl="1" indent="0" algn="just">
              <a:lnSpc>
                <a:spcPts val="1613"/>
              </a:lnSpc>
              <a:spcBef>
                <a:spcPct val="0"/>
              </a:spcBef>
            </a:pPr>
            <a:endParaRPr lang="en-US" sz="1352" spc="20">
              <a:solidFill>
                <a:srgbClr val="000000"/>
              </a:solidFill>
              <a:latin typeface="Telegraf"/>
              <a:ea typeface="Telegraf"/>
              <a:cs typeface="Telegraf"/>
              <a:sym typeface="Telegraf"/>
            </a:endParaRPr>
          </a:p>
        </p:txBody>
      </p:sp>
      <p:sp>
        <p:nvSpPr>
          <p:cNvPr id="38" name="TextBox 38"/>
          <p:cNvSpPr txBox="1"/>
          <p:nvPr/>
        </p:nvSpPr>
        <p:spPr>
          <a:xfrm>
            <a:off x="909228" y="6465005"/>
            <a:ext cx="4080128" cy="268356"/>
          </a:xfrm>
          <a:prstGeom prst="rect">
            <a:avLst/>
          </a:prstGeom>
        </p:spPr>
        <p:txBody>
          <a:bodyPr lIns="0" tIns="0" rIns="0" bIns="0" rtlCol="0" anchor="t">
            <a:spAutoFit/>
          </a:bodyPr>
          <a:lstStyle/>
          <a:p>
            <a:pPr algn="r">
              <a:lnSpc>
                <a:spcPts val="2008"/>
              </a:lnSpc>
              <a:spcBef>
                <a:spcPct val="0"/>
              </a:spcBef>
            </a:pPr>
            <a:r>
              <a:rPr lang="en-US" sz="14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a:off x="2282832" y="8747813"/>
            <a:ext cx="3356169" cy="1087566"/>
          </a:xfrm>
          <a:prstGeom prst="rect">
            <a:avLst/>
          </a:prstGeom>
        </p:spPr>
        <p:txBody>
          <a:bodyPr lIns="0" tIns="0" rIns="0" bIns="0" rtlCol="0" anchor="t">
            <a:spAutoFit/>
          </a:bodyPr>
          <a:lstStyle/>
          <a:p>
            <a:pPr algn="just">
              <a:lnSpc>
                <a:spcPts val="1480"/>
              </a:lnSpc>
            </a:pPr>
            <a:r>
              <a:rPr lang="en-US" sz="1057" b="1" spc="15">
                <a:solidFill>
                  <a:srgbClr val="000000"/>
                </a:solidFill>
                <a:latin typeface="Telegraf Bold"/>
                <a:ea typeface="Telegraf Bold"/>
                <a:cs typeface="Telegraf Bold"/>
                <a:sym typeface="Telegraf Bold"/>
              </a:rPr>
              <a:t>Adres: </a:t>
            </a:r>
            <a:r>
              <a:rPr lang="en-US" sz="1057" spc="15">
                <a:solidFill>
                  <a:srgbClr val="000000"/>
                </a:solidFill>
                <a:latin typeface="Telegraf"/>
                <a:ea typeface="Telegraf"/>
                <a:cs typeface="Telegraf"/>
                <a:sym typeface="Telegraf"/>
              </a:rPr>
              <a:t>Çiğdede mahallesi Ulubatlı Hasan sokağı no:15F Samandağ/ HATAY</a:t>
            </a:r>
          </a:p>
          <a:p>
            <a:pPr algn="just">
              <a:lnSpc>
                <a:spcPts val="1480"/>
              </a:lnSpc>
            </a:pPr>
            <a:r>
              <a:rPr lang="en-US" sz="1057" b="1" spc="15">
                <a:solidFill>
                  <a:srgbClr val="000000"/>
                </a:solidFill>
                <a:latin typeface="Telegraf Bold"/>
                <a:ea typeface="Telegraf Bold"/>
                <a:cs typeface="Telegraf Bold"/>
                <a:sym typeface="Telegraf Bold"/>
              </a:rPr>
              <a:t>İletişim no: </a:t>
            </a:r>
            <a:r>
              <a:rPr lang="en-US" sz="1057" spc="15">
                <a:solidFill>
                  <a:srgbClr val="000000"/>
                </a:solidFill>
                <a:latin typeface="Telegraf"/>
                <a:ea typeface="Telegraf"/>
                <a:cs typeface="Telegraf"/>
                <a:sym typeface="Telegraf"/>
              </a:rPr>
              <a:t>0326 512 10 47</a:t>
            </a:r>
          </a:p>
          <a:p>
            <a:pPr algn="just">
              <a:lnSpc>
                <a:spcPts val="1480"/>
              </a:lnSpc>
            </a:pPr>
            <a:r>
              <a:rPr lang="en-US" sz="1057" b="1" spc="15">
                <a:solidFill>
                  <a:srgbClr val="000000"/>
                </a:solidFill>
                <a:latin typeface="Telegraf Bold"/>
                <a:ea typeface="Telegraf Bold"/>
                <a:cs typeface="Telegraf Bold"/>
                <a:sym typeface="Telegraf Bold"/>
              </a:rPr>
              <a:t>E-posta: </a:t>
            </a:r>
            <a:r>
              <a:rPr lang="en-US" sz="1057" spc="15">
                <a:solidFill>
                  <a:srgbClr val="000000"/>
                </a:solidFill>
                <a:latin typeface="Telegraf"/>
                <a:ea typeface="Telegraf"/>
                <a:cs typeface="Telegraf"/>
                <a:sym typeface="Telegraf"/>
              </a:rPr>
              <a:t>971691@meb.k12.tr</a:t>
            </a:r>
          </a:p>
          <a:p>
            <a:pPr algn="just">
              <a:lnSpc>
                <a:spcPts val="1480"/>
              </a:lnSpc>
            </a:pPr>
            <a:r>
              <a:rPr lang="en-US" sz="1057" b="1" spc="15">
                <a:solidFill>
                  <a:srgbClr val="000000"/>
                </a:solidFill>
                <a:latin typeface="Telegraf Bold"/>
                <a:ea typeface="Telegraf Bold"/>
                <a:cs typeface="Telegraf Bold"/>
                <a:sym typeface="Telegraf Bold"/>
              </a:rPr>
              <a:t>WEB Adresi: </a:t>
            </a:r>
            <a:r>
              <a:rPr lang="en-US" sz="1057" spc="15">
                <a:solidFill>
                  <a:srgbClr val="000000"/>
                </a:solidFill>
                <a:latin typeface="Telegraf"/>
                <a:ea typeface="Telegraf"/>
                <a:cs typeface="Telegraf"/>
                <a:sym typeface="Telegraf"/>
              </a:rPr>
              <a:t>http:/samandagzhmtal.meb.k12.tr</a:t>
            </a:r>
          </a:p>
          <a:p>
            <a:pPr marL="0" lvl="1" indent="0" algn="just">
              <a:lnSpc>
                <a:spcPts val="1480"/>
              </a:lnSpc>
              <a:spcBef>
                <a:spcPct val="0"/>
              </a:spcBef>
            </a:pPr>
            <a:endParaRPr lang="en-US" sz="1057" spc="15">
              <a:solidFill>
                <a:srgbClr val="000000"/>
              </a:solidFill>
              <a:latin typeface="Telegraf"/>
              <a:ea typeface="Telegraf"/>
              <a:cs typeface="Telegraf"/>
              <a:sym typeface="Telegraf"/>
            </a:endParaRPr>
          </a:p>
        </p:txBody>
      </p:sp>
      <p:sp>
        <p:nvSpPr>
          <p:cNvPr id="40" name="TextBox 40"/>
          <p:cNvSpPr txBox="1"/>
          <p:nvPr/>
        </p:nvSpPr>
        <p:spPr>
          <a:xfrm>
            <a:off x="5473657" y="3379343"/>
            <a:ext cx="2061440"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OKULDA YAPILAN ÇALIŞMALAR/ETKİNLİKLER</a:t>
            </a:r>
          </a:p>
        </p:txBody>
      </p:sp>
      <p:sp>
        <p:nvSpPr>
          <p:cNvPr id="41" name="TextBox 41"/>
          <p:cNvSpPr txBox="1"/>
          <p:nvPr/>
        </p:nvSpPr>
        <p:spPr>
          <a:xfrm>
            <a:off x="3097291" y="3379343"/>
            <a:ext cx="2097196" cy="390531"/>
          </a:xfrm>
          <a:prstGeom prst="rect">
            <a:avLst/>
          </a:prstGeom>
        </p:spPr>
        <p:txBody>
          <a:bodyPr lIns="0" tIns="0" rIns="0" bIns="0" rtlCol="0" anchor="t">
            <a:spAutoFit/>
          </a:bodyPr>
          <a:lstStyle/>
          <a:p>
            <a:pPr algn="ctr">
              <a:lnSpc>
                <a:spcPts val="1574"/>
              </a:lnSpc>
              <a:spcBef>
                <a:spcPct val="0"/>
              </a:spcBef>
            </a:pPr>
            <a:r>
              <a:rPr lang="en-US" sz="1124" b="1">
                <a:solidFill>
                  <a:srgbClr val="FFFFFF"/>
                </a:solidFill>
                <a:latin typeface="Telegraf Bold"/>
                <a:ea typeface="Telegraf Bold"/>
                <a:cs typeface="Telegraf Bold"/>
                <a:sym typeface="Telegraf Bold"/>
              </a:rPr>
              <a:t>OKULUN SINAV/ BÖLÜM BİLGİLERİ</a:t>
            </a:r>
          </a:p>
        </p:txBody>
      </p:sp>
      <p:sp>
        <p:nvSpPr>
          <p:cNvPr id="42" name="TextBox 42"/>
          <p:cNvSpPr txBox="1"/>
          <p:nvPr/>
        </p:nvSpPr>
        <p:spPr>
          <a:xfrm>
            <a:off x="5428381" y="3912493"/>
            <a:ext cx="1998771" cy="2425634"/>
          </a:xfrm>
          <a:prstGeom prst="rect">
            <a:avLst/>
          </a:prstGeom>
        </p:spPr>
        <p:txBody>
          <a:bodyPr lIns="0" tIns="0" rIns="0" bIns="0" rtlCol="0" anchor="t">
            <a:spAutoFit/>
          </a:bodyPr>
          <a:lstStyle/>
          <a:p>
            <a:pPr marL="0" lvl="1" indent="0" algn="ctr">
              <a:lnSpc>
                <a:spcPts val="1753"/>
              </a:lnSpc>
              <a:spcBef>
                <a:spcPct val="0"/>
              </a:spcBef>
            </a:pPr>
            <a:r>
              <a:rPr lang="en-US" sz="1252" spc="18">
                <a:solidFill>
                  <a:srgbClr val="000000"/>
                </a:solidFill>
                <a:latin typeface="Telegraf"/>
                <a:ea typeface="Telegraf"/>
                <a:cs typeface="Telegraf"/>
                <a:sym typeface="Telegraf"/>
              </a:rPr>
              <a:t>Robotik kodlama ile alakalı projeler ve bilimsel çalışmalar yürütülmektedir. Yiyecek içecek hizmetleri alanı öğrencileri  gastronomi ile ilgili yarışmalara katılım sağlamaktadır. Okulun markası olana çikolata yapımı ve satışı gerçekleştirilmektedir. </a:t>
            </a:r>
          </a:p>
        </p:txBody>
      </p:sp>
      <p:sp>
        <p:nvSpPr>
          <p:cNvPr id="43" name="TextBox 43"/>
          <p:cNvSpPr txBox="1"/>
          <p:nvPr/>
        </p:nvSpPr>
        <p:spPr>
          <a:xfrm>
            <a:off x="3145972" y="3839490"/>
            <a:ext cx="1999834" cy="3098431"/>
          </a:xfrm>
          <a:prstGeom prst="rect">
            <a:avLst/>
          </a:prstGeom>
        </p:spPr>
        <p:txBody>
          <a:bodyPr lIns="0" tIns="0" rIns="0" bIns="0" rtlCol="0" anchor="t">
            <a:spAutoFit/>
          </a:bodyPr>
          <a:lstStyle/>
          <a:p>
            <a:pPr algn="l">
              <a:lnSpc>
                <a:spcPts val="1420"/>
              </a:lnSpc>
            </a:pPr>
            <a:r>
              <a:rPr lang="en-US" sz="1014" b="1" spc="15">
                <a:solidFill>
                  <a:srgbClr val="000000"/>
                </a:solidFill>
                <a:latin typeface="Telegraf Bold"/>
                <a:ea typeface="Telegraf Bold"/>
                <a:cs typeface="Telegraf Bold"/>
                <a:sym typeface="Telegraf Bold"/>
              </a:rPr>
              <a:t>Yabancı Dil:</a:t>
            </a:r>
            <a:r>
              <a:rPr lang="en-US" sz="1014" spc="15">
                <a:solidFill>
                  <a:srgbClr val="000000"/>
                </a:solidFill>
                <a:latin typeface="Telegraf"/>
                <a:ea typeface="Telegraf"/>
                <a:cs typeface="Telegraf"/>
                <a:sym typeface="Telegraf"/>
              </a:rPr>
              <a:t> İngilizce</a:t>
            </a:r>
          </a:p>
          <a:p>
            <a:pPr algn="l">
              <a:lnSpc>
                <a:spcPts val="1420"/>
              </a:lnSpc>
            </a:pPr>
            <a:endParaRPr lang="en-US" sz="1014" spc="15">
              <a:solidFill>
                <a:srgbClr val="000000"/>
              </a:solidFill>
              <a:latin typeface="Telegraf"/>
              <a:ea typeface="Telegraf"/>
              <a:cs typeface="Telegraf"/>
              <a:sym typeface="Telegraf"/>
            </a:endParaRPr>
          </a:p>
          <a:p>
            <a:pPr algn="l">
              <a:lnSpc>
                <a:spcPts val="1420"/>
              </a:lnSpc>
            </a:pPr>
            <a:r>
              <a:rPr lang="en-US" sz="1014" b="1" spc="15">
                <a:solidFill>
                  <a:srgbClr val="000000"/>
                </a:solidFill>
                <a:latin typeface="Telegraf Bold"/>
                <a:ea typeface="Telegraf Bold"/>
                <a:cs typeface="Telegraf Bold"/>
                <a:sym typeface="Telegraf Bold"/>
              </a:rPr>
              <a:t>Bölümler: </a:t>
            </a:r>
            <a:r>
              <a:rPr lang="en-US" sz="1014" spc="15">
                <a:solidFill>
                  <a:srgbClr val="000000"/>
                </a:solidFill>
                <a:latin typeface="Telegraf"/>
                <a:ea typeface="Telegraf"/>
                <a:cs typeface="Telegraf"/>
                <a:sym typeface="Telegraf"/>
              </a:rPr>
              <a:t>Çocuk Gelişimi ve Eğitimi, Güzellik Hizmetleri Alanı, Yiyecek İçecek Hizmetleri Alanı, Bilişim Teknolojileri Alanı</a:t>
            </a:r>
          </a:p>
          <a:p>
            <a:pPr algn="l">
              <a:lnSpc>
                <a:spcPts val="1420"/>
              </a:lnSpc>
            </a:pPr>
            <a:endParaRPr lang="en-US" sz="1014" spc="15">
              <a:solidFill>
                <a:srgbClr val="000000"/>
              </a:solidFill>
              <a:latin typeface="Telegraf"/>
              <a:ea typeface="Telegraf"/>
              <a:cs typeface="Telegraf"/>
              <a:sym typeface="Telegraf"/>
            </a:endParaRPr>
          </a:p>
          <a:p>
            <a:pPr algn="l">
              <a:lnSpc>
                <a:spcPts val="1420"/>
              </a:lnSpc>
            </a:pPr>
            <a:r>
              <a:rPr lang="en-US" sz="1014" b="1" spc="15">
                <a:solidFill>
                  <a:srgbClr val="000000"/>
                </a:solidFill>
                <a:latin typeface="Telegraf Bold"/>
                <a:ea typeface="Telegraf Bold"/>
                <a:cs typeface="Telegraf Bold"/>
                <a:sym typeface="Telegraf Bold"/>
              </a:rPr>
              <a:t>Yerleştirmeye Esas Puan Türü: </a:t>
            </a:r>
            <a:r>
              <a:rPr lang="en-US" sz="1014" spc="15">
                <a:solidFill>
                  <a:srgbClr val="000000"/>
                </a:solidFill>
                <a:latin typeface="Telegraf"/>
                <a:ea typeface="Telegraf"/>
                <a:cs typeface="Telegraf"/>
                <a:sym typeface="Telegraf"/>
              </a:rPr>
              <a:t>Yerel</a:t>
            </a:r>
          </a:p>
          <a:p>
            <a:pPr algn="l">
              <a:lnSpc>
                <a:spcPts val="1420"/>
              </a:lnSpc>
            </a:pPr>
            <a:endParaRPr lang="en-US" sz="1014" spc="15">
              <a:solidFill>
                <a:srgbClr val="000000"/>
              </a:solidFill>
              <a:latin typeface="Telegraf"/>
              <a:ea typeface="Telegraf"/>
              <a:cs typeface="Telegraf"/>
              <a:sym typeface="Telegraf"/>
            </a:endParaRPr>
          </a:p>
          <a:p>
            <a:pPr algn="l">
              <a:lnSpc>
                <a:spcPts val="1420"/>
              </a:lnSpc>
            </a:pPr>
            <a:r>
              <a:rPr lang="en-US" sz="1014" b="1" spc="15">
                <a:solidFill>
                  <a:srgbClr val="000000"/>
                </a:solidFill>
                <a:latin typeface="Telegraf Bold"/>
                <a:ea typeface="Telegraf Bold"/>
                <a:cs typeface="Telegraf Bold"/>
                <a:sym typeface="Telegraf Bold"/>
              </a:rPr>
              <a:t>Yerleşen Son Öğrencinin Puanı: </a:t>
            </a:r>
            <a:r>
              <a:rPr lang="en-US" sz="1014" spc="15">
                <a:solidFill>
                  <a:srgbClr val="000000"/>
                </a:solidFill>
                <a:latin typeface="Telegraf"/>
                <a:ea typeface="Telegraf"/>
                <a:cs typeface="Telegraf"/>
                <a:sym typeface="Telegraf"/>
              </a:rPr>
              <a:t>47.68</a:t>
            </a:r>
          </a:p>
          <a:p>
            <a:pPr algn="l">
              <a:lnSpc>
                <a:spcPts val="1420"/>
              </a:lnSpc>
            </a:pPr>
            <a:endParaRPr lang="en-US" sz="1014" spc="15">
              <a:solidFill>
                <a:srgbClr val="000000"/>
              </a:solidFill>
              <a:latin typeface="Telegraf"/>
              <a:ea typeface="Telegraf"/>
              <a:cs typeface="Telegraf"/>
              <a:sym typeface="Telegraf"/>
            </a:endParaRPr>
          </a:p>
          <a:p>
            <a:pPr algn="l">
              <a:lnSpc>
                <a:spcPts val="1420"/>
              </a:lnSpc>
            </a:pPr>
            <a:r>
              <a:rPr lang="en-US" sz="1014" b="1" spc="15">
                <a:solidFill>
                  <a:srgbClr val="000000"/>
                </a:solidFill>
                <a:latin typeface="Telegraf Bold"/>
                <a:ea typeface="Telegraf Bold"/>
                <a:cs typeface="Telegraf Bold"/>
                <a:sym typeface="Telegraf Bold"/>
              </a:rPr>
              <a:t>Kontenjan:</a:t>
            </a:r>
            <a:r>
              <a:rPr lang="en-US" sz="1014" spc="15">
                <a:solidFill>
                  <a:srgbClr val="000000"/>
                </a:solidFill>
                <a:latin typeface="Telegraf"/>
                <a:ea typeface="Telegraf"/>
                <a:cs typeface="Telegraf"/>
                <a:sym typeface="Telegraf"/>
              </a:rPr>
              <a:t> 238</a:t>
            </a:r>
          </a:p>
          <a:p>
            <a:pPr algn="l">
              <a:lnSpc>
                <a:spcPts val="1420"/>
              </a:lnSpc>
            </a:pPr>
            <a:endParaRPr lang="en-US" sz="1014" spc="15">
              <a:solidFill>
                <a:srgbClr val="000000"/>
              </a:solidFill>
              <a:latin typeface="Telegraf"/>
              <a:ea typeface="Telegraf"/>
              <a:cs typeface="Telegraf"/>
              <a:sym typeface="Telegraf"/>
            </a:endParaRPr>
          </a:p>
          <a:p>
            <a:pPr algn="l">
              <a:lnSpc>
                <a:spcPts val="1420"/>
              </a:lnSpc>
            </a:pPr>
            <a:endParaRPr lang="en-US" sz="1014" spc="15">
              <a:solidFill>
                <a:srgbClr val="000000"/>
              </a:solidFill>
              <a:latin typeface="Telegraf"/>
              <a:ea typeface="Telegraf"/>
              <a:cs typeface="Telegraf"/>
              <a:sym typeface="Telegraf"/>
            </a:endParaRPr>
          </a:p>
          <a:p>
            <a:pPr algn="l">
              <a:lnSpc>
                <a:spcPts val="1420"/>
              </a:lnSpc>
            </a:pPr>
            <a:endParaRPr lang="en-US" sz="1014" spc="15">
              <a:solidFill>
                <a:srgbClr val="000000"/>
              </a:solidFill>
              <a:latin typeface="Telegraf"/>
              <a:ea typeface="Telegraf"/>
              <a:cs typeface="Telegraf"/>
              <a:sym typeface="Telegraf"/>
            </a:endParaRPr>
          </a:p>
          <a:p>
            <a:pPr marL="0" lvl="1" indent="0" algn="l">
              <a:lnSpc>
                <a:spcPts val="1420"/>
              </a:lnSpc>
              <a:spcBef>
                <a:spcPct val="0"/>
              </a:spcBef>
            </a:pPr>
            <a:endParaRPr lang="en-US" sz="1014" spc="15">
              <a:solidFill>
                <a:srgbClr val="000000"/>
              </a:solidFill>
              <a:latin typeface="Telegraf"/>
              <a:ea typeface="Telegraf"/>
              <a:cs typeface="Telegraf"/>
              <a:sym typeface="Telegraf"/>
            </a:endParaRPr>
          </a:p>
        </p:txBody>
      </p:sp>
      <p:sp>
        <p:nvSpPr>
          <p:cNvPr id="44" name="TextBox 44"/>
          <p:cNvSpPr txBox="1"/>
          <p:nvPr/>
        </p:nvSpPr>
        <p:spPr>
          <a:xfrm>
            <a:off x="2282832" y="844596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5" name="Freeform 45"/>
          <p:cNvSpPr/>
          <p:nvPr/>
        </p:nvSpPr>
        <p:spPr>
          <a:xfrm>
            <a:off x="611197" y="6397891"/>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6" name="Freeform 46"/>
          <p:cNvSpPr/>
          <p:nvPr/>
        </p:nvSpPr>
        <p:spPr>
          <a:xfrm rot="-10729364">
            <a:off x="4554879" y="7618966"/>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7" name="TextBox 47"/>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782" y="1150485"/>
            <a:ext cx="9588911" cy="6913133"/>
          </a:xfrm>
          <a:custGeom>
            <a:avLst/>
            <a:gdLst/>
            <a:ahLst/>
            <a:cxnLst/>
            <a:rect l="l" t="t" r="r" b="b"/>
            <a:pathLst>
              <a:path w="9588911" h="6913133">
                <a:moveTo>
                  <a:pt x="0" y="0"/>
                </a:moveTo>
                <a:lnTo>
                  <a:pt x="9588911" y="0"/>
                </a:lnTo>
                <a:lnTo>
                  <a:pt x="9588911" y="6913133"/>
                </a:lnTo>
                <a:lnTo>
                  <a:pt x="0" y="6913133"/>
                </a:lnTo>
                <a:lnTo>
                  <a:pt x="0" y="0"/>
                </a:lnTo>
                <a:close/>
              </a:path>
            </a:pathLst>
          </a:custGeom>
          <a:blipFill>
            <a:blip r:embed="rId2">
              <a:alphaModFix amt="20999"/>
            </a:blip>
            <a:stretch>
              <a:fillRect l="-16221" t="-17836" r="-16221" b="-4786"/>
            </a:stretch>
          </a:blipFill>
        </p:spPr>
      </p:sp>
      <p:sp>
        <p:nvSpPr>
          <p:cNvPr id="3" name="TextBox 3"/>
          <p:cNvSpPr txBox="1"/>
          <p:nvPr/>
        </p:nvSpPr>
        <p:spPr>
          <a:xfrm>
            <a:off x="-92580" y="1618915"/>
            <a:ext cx="7957559" cy="6315745"/>
          </a:xfrm>
          <a:prstGeom prst="rect">
            <a:avLst/>
          </a:prstGeom>
        </p:spPr>
        <p:txBody>
          <a:bodyPr lIns="0" tIns="0" rIns="0" bIns="0" rtlCol="0" anchor="t">
            <a:spAutoFit/>
          </a:bodyPr>
          <a:lstStyle/>
          <a:p>
            <a:pPr algn="ctr">
              <a:lnSpc>
                <a:spcPts val="11767"/>
              </a:lnSpc>
            </a:pPr>
            <a:r>
              <a:rPr lang="en-US" sz="5397" dirty="0">
                <a:solidFill>
                  <a:srgbClr val="384985">
                    <a:alpha val="82745"/>
                  </a:srgbClr>
                </a:solidFill>
                <a:latin typeface="Abril Fatface"/>
                <a:ea typeface="Abril Fatface"/>
                <a:cs typeface="Abril Fatface"/>
                <a:sym typeface="Abril Fatface"/>
              </a:rPr>
              <a:t>YAYLADAĞI</a:t>
            </a:r>
          </a:p>
          <a:p>
            <a:pPr algn="ctr">
              <a:lnSpc>
                <a:spcPts val="11767"/>
              </a:lnSpc>
            </a:pPr>
            <a:r>
              <a:rPr lang="tr-TR" sz="5397" dirty="0">
                <a:solidFill>
                  <a:srgbClr val="384985">
                    <a:alpha val="82745"/>
                  </a:srgbClr>
                </a:solidFill>
                <a:latin typeface="Abril Fatface"/>
                <a:ea typeface="Abril Fatface"/>
                <a:cs typeface="Abril Fatface"/>
                <a:sym typeface="Abril Fatface"/>
              </a:rPr>
              <a:t>İ</a:t>
            </a:r>
            <a:r>
              <a:rPr lang="en-US" sz="5397" dirty="0">
                <a:solidFill>
                  <a:srgbClr val="384985">
                    <a:alpha val="82745"/>
                  </a:srgbClr>
                </a:solidFill>
                <a:latin typeface="Abril Fatface"/>
                <a:ea typeface="Abril Fatface"/>
                <a:cs typeface="Abril Fatface"/>
                <a:sym typeface="Abril Fatface"/>
              </a:rPr>
              <a:t>LÇES</a:t>
            </a:r>
            <a:r>
              <a:rPr lang="tr-TR" sz="5397" dirty="0">
                <a:solidFill>
                  <a:srgbClr val="384985">
                    <a:alpha val="82745"/>
                  </a:srgbClr>
                </a:solidFill>
                <a:latin typeface="Abril Fatface"/>
                <a:ea typeface="Abril Fatface"/>
                <a:cs typeface="Abril Fatface"/>
                <a:sym typeface="Abril Fatface"/>
              </a:rPr>
              <a:t>İ</a:t>
            </a:r>
            <a:r>
              <a:rPr lang="en-US" sz="5397" dirty="0">
                <a:solidFill>
                  <a:srgbClr val="384985">
                    <a:alpha val="82745"/>
                  </a:srgbClr>
                </a:solidFill>
                <a:latin typeface="Abril Fatface"/>
                <a:ea typeface="Abril Fatface"/>
                <a:cs typeface="Abril Fatface"/>
                <a:sym typeface="Abril Fatface"/>
              </a:rPr>
              <a:t>NDE BULUNAN L</a:t>
            </a:r>
            <a:r>
              <a:rPr lang="tr-TR" sz="5397">
                <a:solidFill>
                  <a:srgbClr val="384985">
                    <a:alpha val="82745"/>
                  </a:srgbClr>
                </a:solidFill>
                <a:latin typeface="Abril Fatface"/>
                <a:ea typeface="Abril Fatface"/>
                <a:cs typeface="Abril Fatface"/>
                <a:sym typeface="Abril Fatface"/>
              </a:rPr>
              <a:t>İ</a:t>
            </a:r>
            <a:r>
              <a:rPr lang="en-US" sz="5397">
                <a:solidFill>
                  <a:srgbClr val="384985">
                    <a:alpha val="82745"/>
                  </a:srgbClr>
                </a:solidFill>
                <a:latin typeface="Abril Fatface"/>
                <a:ea typeface="Abril Fatface"/>
                <a:cs typeface="Abril Fatface"/>
                <a:sym typeface="Abril Fatface"/>
              </a:rPr>
              <a:t>SELER</a:t>
            </a:r>
          </a:p>
          <a:p>
            <a:pPr algn="ctr">
              <a:lnSpc>
                <a:spcPts val="17238"/>
              </a:lnSpc>
            </a:pPr>
            <a:endParaRPr lang="en-US" sz="5397" dirty="0">
              <a:solidFill>
                <a:srgbClr val="384985">
                  <a:alpha val="82745"/>
                </a:srgbClr>
              </a:solidFill>
              <a:latin typeface="Abril Fatface"/>
              <a:ea typeface="Abril Fatface"/>
              <a:cs typeface="Abril Fatface"/>
              <a:sym typeface="Abril Fatface"/>
            </a:endParaRPr>
          </a:p>
        </p:txBody>
      </p:sp>
      <p:grpSp>
        <p:nvGrpSpPr>
          <p:cNvPr id="4" name="Group 4"/>
          <p:cNvGrpSpPr/>
          <p:nvPr/>
        </p:nvGrpSpPr>
        <p:grpSpPr>
          <a:xfrm>
            <a:off x="-962068" y="8269533"/>
            <a:ext cx="8827048" cy="1825612"/>
            <a:chOff x="0" y="0"/>
            <a:chExt cx="3362685" cy="695471"/>
          </a:xfrm>
        </p:grpSpPr>
        <p:sp>
          <p:nvSpPr>
            <p:cNvPr id="5" name="Freeform 5"/>
            <p:cNvSpPr/>
            <p:nvPr/>
          </p:nvSpPr>
          <p:spPr>
            <a:xfrm>
              <a:off x="0" y="0"/>
              <a:ext cx="3362685" cy="695471"/>
            </a:xfrm>
            <a:custGeom>
              <a:avLst/>
              <a:gdLst/>
              <a:ahLst/>
              <a:cxnLst/>
              <a:rect l="l" t="t" r="r" b="b"/>
              <a:pathLst>
                <a:path w="3362685" h="695471">
                  <a:moveTo>
                    <a:pt x="0" y="0"/>
                  </a:moveTo>
                  <a:lnTo>
                    <a:pt x="3362685" y="0"/>
                  </a:lnTo>
                  <a:lnTo>
                    <a:pt x="3362685" y="695471"/>
                  </a:lnTo>
                  <a:lnTo>
                    <a:pt x="0" y="695471"/>
                  </a:lnTo>
                  <a:close/>
                </a:path>
              </a:pathLst>
            </a:custGeom>
            <a:solidFill>
              <a:srgbClr val="70A684">
                <a:alpha val="80784"/>
              </a:srgbClr>
            </a:solidFill>
          </p:spPr>
        </p:sp>
        <p:sp>
          <p:nvSpPr>
            <p:cNvPr id="6" name="TextBox 6"/>
            <p:cNvSpPr txBox="1"/>
            <p:nvPr/>
          </p:nvSpPr>
          <p:spPr>
            <a:xfrm>
              <a:off x="0" y="-47625"/>
              <a:ext cx="3362685" cy="743096"/>
            </a:xfrm>
            <a:prstGeom prst="rect">
              <a:avLst/>
            </a:prstGeom>
          </p:spPr>
          <p:txBody>
            <a:bodyPr lIns="47790" tIns="47790" rIns="47790" bIns="47790" rtlCol="0" anchor="ctr"/>
            <a:lstStyle/>
            <a:p>
              <a:pPr algn="ctr">
                <a:lnSpc>
                  <a:spcPts val="1680"/>
                </a:lnSpc>
              </a:pPr>
              <a:endParaRPr/>
            </a:p>
          </p:txBody>
        </p:sp>
      </p:grpSp>
      <p:grpSp>
        <p:nvGrpSpPr>
          <p:cNvPr id="7" name="Group 7"/>
          <p:cNvGrpSpPr/>
          <p:nvPr/>
        </p:nvGrpSpPr>
        <p:grpSpPr>
          <a:xfrm>
            <a:off x="-4128749" y="-189696"/>
            <a:ext cx="12927920" cy="1130631"/>
            <a:chOff x="0" y="0"/>
            <a:chExt cx="4924922" cy="430717"/>
          </a:xfrm>
        </p:grpSpPr>
        <p:sp>
          <p:nvSpPr>
            <p:cNvPr id="8" name="Freeform 8"/>
            <p:cNvSpPr/>
            <p:nvPr/>
          </p:nvSpPr>
          <p:spPr>
            <a:xfrm>
              <a:off x="0" y="0"/>
              <a:ext cx="4924922" cy="430717"/>
            </a:xfrm>
            <a:custGeom>
              <a:avLst/>
              <a:gdLst/>
              <a:ahLst/>
              <a:cxnLst/>
              <a:rect l="l" t="t" r="r" b="b"/>
              <a:pathLst>
                <a:path w="4924922" h="430717">
                  <a:moveTo>
                    <a:pt x="0" y="0"/>
                  </a:moveTo>
                  <a:lnTo>
                    <a:pt x="4924922" y="0"/>
                  </a:lnTo>
                  <a:lnTo>
                    <a:pt x="4924922" y="430717"/>
                  </a:lnTo>
                  <a:lnTo>
                    <a:pt x="0" y="430717"/>
                  </a:lnTo>
                  <a:close/>
                </a:path>
              </a:pathLst>
            </a:custGeom>
            <a:solidFill>
              <a:srgbClr val="70A684">
                <a:alpha val="80784"/>
              </a:srgbClr>
            </a:solidFill>
          </p:spPr>
        </p:sp>
        <p:sp>
          <p:nvSpPr>
            <p:cNvPr id="9" name="TextBox 9"/>
            <p:cNvSpPr txBox="1"/>
            <p:nvPr/>
          </p:nvSpPr>
          <p:spPr>
            <a:xfrm>
              <a:off x="0" y="-47625"/>
              <a:ext cx="4924922" cy="478342"/>
            </a:xfrm>
            <a:prstGeom prst="rect">
              <a:avLst/>
            </a:prstGeom>
          </p:spPr>
          <p:txBody>
            <a:bodyPr lIns="47790" tIns="47790" rIns="47790" bIns="47790" rtlCol="0" anchor="ctr"/>
            <a:lstStyle/>
            <a:p>
              <a:pPr algn="ctr">
                <a:lnSpc>
                  <a:spcPts val="1680"/>
                </a:lnSpc>
              </a:pPr>
              <a:endParaRPr/>
            </a:p>
          </p:txBody>
        </p:sp>
      </p:grpSp>
      <p:grpSp>
        <p:nvGrpSpPr>
          <p:cNvPr id="10" name="Group 10"/>
          <p:cNvGrpSpPr/>
          <p:nvPr/>
        </p:nvGrpSpPr>
        <p:grpSpPr>
          <a:xfrm>
            <a:off x="4318707" y="379255"/>
            <a:ext cx="4670422" cy="358020"/>
            <a:chOff x="0" y="0"/>
            <a:chExt cx="1779208" cy="136389"/>
          </a:xfrm>
        </p:grpSpPr>
        <p:sp>
          <p:nvSpPr>
            <p:cNvPr id="11" name="Freeform 11"/>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70A684">
                <a:alpha val="80784"/>
              </a:srgbClr>
            </a:solidFill>
          </p:spPr>
        </p:sp>
        <p:sp>
          <p:nvSpPr>
            <p:cNvPr id="12" name="TextBox 12"/>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3" name="Group 13"/>
          <p:cNvGrpSpPr/>
          <p:nvPr/>
        </p:nvGrpSpPr>
        <p:grpSpPr>
          <a:xfrm>
            <a:off x="1597774" y="8452463"/>
            <a:ext cx="4576852" cy="264638"/>
            <a:chOff x="0" y="0"/>
            <a:chExt cx="1743563" cy="100815"/>
          </a:xfrm>
        </p:grpSpPr>
        <p:sp>
          <p:nvSpPr>
            <p:cNvPr id="14" name="Freeform 14"/>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70A684">
                <a:alpha val="80784"/>
              </a:srgbClr>
            </a:solidFill>
          </p:spPr>
        </p:sp>
        <p:sp>
          <p:nvSpPr>
            <p:cNvPr id="15" name="TextBox 15"/>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16" name="Group 16"/>
          <p:cNvGrpSpPr/>
          <p:nvPr/>
        </p:nvGrpSpPr>
        <p:grpSpPr>
          <a:xfrm>
            <a:off x="3388174" y="9469674"/>
            <a:ext cx="4670422" cy="358020"/>
            <a:chOff x="0" y="0"/>
            <a:chExt cx="1779208" cy="136389"/>
          </a:xfrm>
        </p:grpSpPr>
        <p:sp>
          <p:nvSpPr>
            <p:cNvPr id="17" name="Freeform 17"/>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70A684">
                <a:alpha val="80784"/>
              </a:srgbClr>
            </a:solidFill>
          </p:spPr>
        </p:sp>
        <p:sp>
          <p:nvSpPr>
            <p:cNvPr id="18" name="TextBox 18"/>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9" name="Group 19"/>
          <p:cNvGrpSpPr/>
          <p:nvPr/>
        </p:nvGrpSpPr>
        <p:grpSpPr>
          <a:xfrm>
            <a:off x="-2335211" y="9033381"/>
            <a:ext cx="4670422" cy="389985"/>
            <a:chOff x="0" y="0"/>
            <a:chExt cx="1779208" cy="148566"/>
          </a:xfrm>
        </p:grpSpPr>
        <p:sp>
          <p:nvSpPr>
            <p:cNvPr id="20" name="Freeform 20"/>
            <p:cNvSpPr/>
            <p:nvPr/>
          </p:nvSpPr>
          <p:spPr>
            <a:xfrm>
              <a:off x="0" y="0"/>
              <a:ext cx="1779208" cy="148566"/>
            </a:xfrm>
            <a:custGeom>
              <a:avLst/>
              <a:gdLst/>
              <a:ahLst/>
              <a:cxnLst/>
              <a:rect l="l" t="t" r="r" b="b"/>
              <a:pathLst>
                <a:path w="1779208" h="148566">
                  <a:moveTo>
                    <a:pt x="0" y="0"/>
                  </a:moveTo>
                  <a:lnTo>
                    <a:pt x="1779208" y="0"/>
                  </a:lnTo>
                  <a:lnTo>
                    <a:pt x="1779208" y="148566"/>
                  </a:lnTo>
                  <a:lnTo>
                    <a:pt x="0" y="148566"/>
                  </a:lnTo>
                  <a:close/>
                </a:path>
              </a:pathLst>
            </a:custGeom>
            <a:solidFill>
              <a:srgbClr val="70A684">
                <a:alpha val="80784"/>
              </a:srgbClr>
            </a:solidFill>
          </p:spPr>
        </p:sp>
        <p:sp>
          <p:nvSpPr>
            <p:cNvPr id="21" name="TextBox 21"/>
            <p:cNvSpPr txBox="1"/>
            <p:nvPr/>
          </p:nvSpPr>
          <p:spPr>
            <a:xfrm>
              <a:off x="0" y="-47625"/>
              <a:ext cx="1779208" cy="196191"/>
            </a:xfrm>
            <a:prstGeom prst="rect">
              <a:avLst/>
            </a:prstGeom>
          </p:spPr>
          <p:txBody>
            <a:bodyPr lIns="47790" tIns="47790" rIns="47790" bIns="47790" rtlCol="0" anchor="ctr"/>
            <a:lstStyle/>
            <a:p>
              <a:pPr algn="ctr">
                <a:lnSpc>
                  <a:spcPts val="1680"/>
                </a:lnSpc>
              </a:pPr>
              <a:endParaRPr/>
            </a:p>
          </p:txBody>
        </p:sp>
      </p:grpSp>
      <p:grpSp>
        <p:nvGrpSpPr>
          <p:cNvPr id="22" name="Group 22"/>
          <p:cNvGrpSpPr/>
          <p:nvPr/>
        </p:nvGrpSpPr>
        <p:grpSpPr>
          <a:xfrm>
            <a:off x="-1282247" y="141670"/>
            <a:ext cx="4670422" cy="475170"/>
            <a:chOff x="0" y="0"/>
            <a:chExt cx="1779208" cy="181017"/>
          </a:xfrm>
        </p:grpSpPr>
        <p:sp>
          <p:nvSpPr>
            <p:cNvPr id="23" name="Freeform 23"/>
            <p:cNvSpPr/>
            <p:nvPr/>
          </p:nvSpPr>
          <p:spPr>
            <a:xfrm>
              <a:off x="0" y="0"/>
              <a:ext cx="1779208" cy="181017"/>
            </a:xfrm>
            <a:custGeom>
              <a:avLst/>
              <a:gdLst/>
              <a:ahLst/>
              <a:cxnLst/>
              <a:rect l="l" t="t" r="r" b="b"/>
              <a:pathLst>
                <a:path w="1779208" h="181017">
                  <a:moveTo>
                    <a:pt x="0" y="0"/>
                  </a:moveTo>
                  <a:lnTo>
                    <a:pt x="1779208" y="0"/>
                  </a:lnTo>
                  <a:lnTo>
                    <a:pt x="1779208" y="181017"/>
                  </a:lnTo>
                  <a:lnTo>
                    <a:pt x="0" y="181017"/>
                  </a:lnTo>
                  <a:close/>
                </a:path>
              </a:pathLst>
            </a:custGeom>
            <a:solidFill>
              <a:srgbClr val="70A684">
                <a:alpha val="80784"/>
              </a:srgbClr>
            </a:solidFill>
          </p:spPr>
        </p:sp>
        <p:sp>
          <p:nvSpPr>
            <p:cNvPr id="24" name="TextBox 24"/>
            <p:cNvSpPr txBox="1"/>
            <p:nvPr/>
          </p:nvSpPr>
          <p:spPr>
            <a:xfrm>
              <a:off x="0" y="-47625"/>
              <a:ext cx="1779208" cy="228642"/>
            </a:xfrm>
            <a:prstGeom prst="rect">
              <a:avLst/>
            </a:prstGeom>
          </p:spPr>
          <p:txBody>
            <a:bodyPr lIns="47790" tIns="47790" rIns="47790" bIns="47790" rtlCol="0" anchor="ctr"/>
            <a:lstStyle/>
            <a:p>
              <a:pPr algn="ctr">
                <a:lnSpc>
                  <a:spcPts val="1680"/>
                </a:lnSpc>
              </a:pPr>
              <a:endParaRPr/>
            </a:p>
          </p:txBody>
        </p:sp>
      </p:grpSp>
      <p:grpSp>
        <p:nvGrpSpPr>
          <p:cNvPr id="25" name="Group 25"/>
          <p:cNvGrpSpPr/>
          <p:nvPr/>
        </p:nvGrpSpPr>
        <p:grpSpPr>
          <a:xfrm>
            <a:off x="6263821" y="8859569"/>
            <a:ext cx="3843790" cy="436180"/>
            <a:chOff x="0" y="0"/>
            <a:chExt cx="1464301" cy="166164"/>
          </a:xfrm>
        </p:grpSpPr>
        <p:sp>
          <p:nvSpPr>
            <p:cNvPr id="26" name="Freeform 26"/>
            <p:cNvSpPr/>
            <p:nvPr/>
          </p:nvSpPr>
          <p:spPr>
            <a:xfrm>
              <a:off x="0" y="0"/>
              <a:ext cx="1464301" cy="166164"/>
            </a:xfrm>
            <a:custGeom>
              <a:avLst/>
              <a:gdLst/>
              <a:ahLst/>
              <a:cxnLst/>
              <a:rect l="l" t="t" r="r" b="b"/>
              <a:pathLst>
                <a:path w="1464301" h="166164">
                  <a:moveTo>
                    <a:pt x="0" y="0"/>
                  </a:moveTo>
                  <a:lnTo>
                    <a:pt x="1464301" y="0"/>
                  </a:lnTo>
                  <a:lnTo>
                    <a:pt x="1464301" y="166164"/>
                  </a:lnTo>
                  <a:lnTo>
                    <a:pt x="0" y="166164"/>
                  </a:lnTo>
                  <a:close/>
                </a:path>
              </a:pathLst>
            </a:custGeom>
            <a:solidFill>
              <a:srgbClr val="70A684">
                <a:alpha val="80784"/>
              </a:srgbClr>
            </a:solidFill>
          </p:spPr>
        </p:sp>
        <p:sp>
          <p:nvSpPr>
            <p:cNvPr id="27" name="TextBox 27"/>
            <p:cNvSpPr txBox="1"/>
            <p:nvPr/>
          </p:nvSpPr>
          <p:spPr>
            <a:xfrm>
              <a:off x="0" y="-47625"/>
              <a:ext cx="1464301" cy="213789"/>
            </a:xfrm>
            <a:prstGeom prst="rect">
              <a:avLst/>
            </a:prstGeom>
          </p:spPr>
          <p:txBody>
            <a:bodyPr lIns="47790" tIns="47790" rIns="47790" bIns="47790" rtlCol="0" anchor="ctr"/>
            <a:lstStyle/>
            <a:p>
              <a:pPr algn="ctr">
                <a:lnSpc>
                  <a:spcPts val="1680"/>
                </a:lnSpc>
              </a:pPr>
              <a:endParaRPr/>
            </a:p>
          </p:txBody>
        </p:sp>
      </p:grpSp>
      <p:grpSp>
        <p:nvGrpSpPr>
          <p:cNvPr id="28" name="Group 28"/>
          <p:cNvGrpSpPr/>
          <p:nvPr/>
        </p:nvGrpSpPr>
        <p:grpSpPr>
          <a:xfrm>
            <a:off x="7531131" y="9351"/>
            <a:ext cx="4576852" cy="264638"/>
            <a:chOff x="0" y="0"/>
            <a:chExt cx="1743563" cy="100815"/>
          </a:xfrm>
        </p:grpSpPr>
        <p:sp>
          <p:nvSpPr>
            <p:cNvPr id="29" name="Freeform 29"/>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70A684">
                <a:alpha val="80784"/>
              </a:srgbClr>
            </a:solidFill>
          </p:spPr>
        </p:sp>
        <p:sp>
          <p:nvSpPr>
            <p:cNvPr id="30" name="TextBox 30"/>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96994" y="1120965"/>
            <a:ext cx="2097790" cy="2073040"/>
            <a:chOff x="0" y="0"/>
            <a:chExt cx="2797053" cy="2764054"/>
          </a:xfrm>
        </p:grpSpPr>
        <p:pic>
          <p:nvPicPr>
            <p:cNvPr id="3" name="Picture 3"/>
            <p:cNvPicPr>
              <a:picLocks noChangeAspect="1"/>
            </p:cNvPicPr>
            <p:nvPr/>
          </p:nvPicPr>
          <p:blipFill>
            <a:blip r:embed="rId2"/>
            <a:srcRect l="12073" r="12073"/>
            <a:stretch>
              <a:fillRect/>
            </a:stretch>
          </p:blipFill>
          <p:spPr>
            <a:xfrm>
              <a:off x="0" y="0"/>
              <a:ext cx="2797053" cy="27640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70A684"/>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70A684"/>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70A684"/>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70A684">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90413"/>
            <a:ext cx="2214077" cy="1831723"/>
            <a:chOff x="0" y="0"/>
            <a:chExt cx="843458" cy="697799"/>
          </a:xfrm>
        </p:grpSpPr>
        <p:sp>
          <p:nvSpPr>
            <p:cNvPr id="17" name="Freeform 17"/>
            <p:cNvSpPr/>
            <p:nvPr/>
          </p:nvSpPr>
          <p:spPr>
            <a:xfrm>
              <a:off x="0" y="0"/>
              <a:ext cx="843458" cy="697799"/>
            </a:xfrm>
            <a:custGeom>
              <a:avLst/>
              <a:gdLst/>
              <a:ahLst/>
              <a:cxnLst/>
              <a:rect l="l" t="t" r="r" b="b"/>
              <a:pathLst>
                <a:path w="843458" h="697799">
                  <a:moveTo>
                    <a:pt x="0" y="0"/>
                  </a:moveTo>
                  <a:lnTo>
                    <a:pt x="843458" y="0"/>
                  </a:lnTo>
                  <a:lnTo>
                    <a:pt x="843458" y="697799"/>
                  </a:lnTo>
                  <a:lnTo>
                    <a:pt x="0" y="697799"/>
                  </a:lnTo>
                  <a:close/>
                </a:path>
              </a:pathLst>
            </a:custGeom>
            <a:solidFill>
              <a:srgbClr val="DBB67F">
                <a:alpha val="58824"/>
              </a:srgbClr>
            </a:solidFill>
          </p:spPr>
        </p:sp>
        <p:sp>
          <p:nvSpPr>
            <p:cNvPr id="18" name="TextBox 18"/>
            <p:cNvSpPr txBox="1"/>
            <p:nvPr/>
          </p:nvSpPr>
          <p:spPr>
            <a:xfrm>
              <a:off x="0" y="-57150"/>
              <a:ext cx="843458" cy="754949"/>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531686"/>
            <a:ext cx="3713131" cy="1191933"/>
            <a:chOff x="0" y="0"/>
            <a:chExt cx="1414526" cy="454070"/>
          </a:xfrm>
        </p:grpSpPr>
        <p:sp>
          <p:nvSpPr>
            <p:cNvPr id="20" name="Freeform 20"/>
            <p:cNvSpPr/>
            <p:nvPr/>
          </p:nvSpPr>
          <p:spPr>
            <a:xfrm>
              <a:off x="0" y="0"/>
              <a:ext cx="1414526" cy="454070"/>
            </a:xfrm>
            <a:custGeom>
              <a:avLst/>
              <a:gdLst/>
              <a:ahLst/>
              <a:cxnLst/>
              <a:rect l="l" t="t" r="r" b="b"/>
              <a:pathLst>
                <a:path w="1414526" h="454070">
                  <a:moveTo>
                    <a:pt x="0" y="0"/>
                  </a:moveTo>
                  <a:lnTo>
                    <a:pt x="1414526" y="0"/>
                  </a:lnTo>
                  <a:lnTo>
                    <a:pt x="1414526" y="454070"/>
                  </a:lnTo>
                  <a:lnTo>
                    <a:pt x="0" y="454070"/>
                  </a:lnTo>
                  <a:close/>
                </a:path>
              </a:pathLst>
            </a:custGeom>
            <a:solidFill>
              <a:srgbClr val="70A684">
                <a:alpha val="58824"/>
              </a:srgbClr>
            </a:solidFill>
          </p:spPr>
        </p:sp>
        <p:sp>
          <p:nvSpPr>
            <p:cNvPr id="21" name="TextBox 21"/>
            <p:cNvSpPr txBox="1"/>
            <p:nvPr/>
          </p:nvSpPr>
          <p:spPr>
            <a:xfrm>
              <a:off x="0" y="-38100"/>
              <a:ext cx="1414526" cy="492170"/>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70A684">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70A684">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777240" y="7025468"/>
            <a:ext cx="2025685" cy="818449"/>
          </a:xfrm>
          <a:prstGeom prst="rect">
            <a:avLst/>
          </a:prstGeom>
        </p:spPr>
        <p:txBody>
          <a:bodyPr lIns="0" tIns="0" rIns="0" bIns="0" rtlCol="0" anchor="t">
            <a:spAutoFit/>
          </a:bodyPr>
          <a:lstStyle/>
          <a:p>
            <a:pPr marL="0" lvl="1" indent="0" algn="just">
              <a:lnSpc>
                <a:spcPts val="1613"/>
              </a:lnSpc>
              <a:spcBef>
                <a:spcPct val="0"/>
              </a:spcBef>
            </a:pPr>
            <a:r>
              <a:rPr lang="en-US" sz="1152" spc="17">
                <a:solidFill>
                  <a:srgbClr val="000000"/>
                </a:solidFill>
                <a:latin typeface="Telegraf"/>
                <a:ea typeface="Telegraf"/>
                <a:cs typeface="Telegraf"/>
                <a:sym typeface="Telegraf"/>
              </a:rPr>
              <a:t>Yeni bir okul olması, fiziki imkanlarının yeterli olması, sebebiyle tercih edebilirsiniz.</a:t>
            </a:r>
          </a:p>
        </p:txBody>
      </p:sp>
      <p:sp>
        <p:nvSpPr>
          <p:cNvPr id="29" name="Freeform 29"/>
          <p:cNvSpPr/>
          <p:nvPr/>
        </p:nvSpPr>
        <p:spPr>
          <a:xfrm>
            <a:off x="611197" y="6461838"/>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rot="-10800000">
            <a:off x="2198096" y="7587714"/>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1" name="Group 31"/>
          <p:cNvGrpSpPr/>
          <p:nvPr/>
        </p:nvGrpSpPr>
        <p:grpSpPr>
          <a:xfrm>
            <a:off x="5365296" y="1120965"/>
            <a:ext cx="2169802" cy="2073040"/>
            <a:chOff x="0" y="0"/>
            <a:chExt cx="2893070" cy="2764054"/>
          </a:xfrm>
        </p:grpSpPr>
        <p:pic>
          <p:nvPicPr>
            <p:cNvPr id="32" name="Picture 32"/>
            <p:cNvPicPr>
              <a:picLocks noChangeAspect="1"/>
            </p:cNvPicPr>
            <p:nvPr/>
          </p:nvPicPr>
          <p:blipFill>
            <a:blip r:embed="rId5"/>
            <a:srcRect l="10749" r="10749"/>
            <a:stretch>
              <a:fillRect/>
            </a:stretch>
          </p:blipFill>
          <p:spPr>
            <a:xfrm>
              <a:off x="0" y="0"/>
              <a:ext cx="2893070" cy="2764054"/>
            </a:xfrm>
            <a:prstGeom prst="rect">
              <a:avLst/>
            </a:prstGeom>
          </p:spPr>
        </p:pic>
      </p:grpSp>
      <p:grpSp>
        <p:nvGrpSpPr>
          <p:cNvPr id="33" name="Group 33"/>
          <p:cNvGrpSpPr/>
          <p:nvPr/>
        </p:nvGrpSpPr>
        <p:grpSpPr>
          <a:xfrm>
            <a:off x="699257" y="1120965"/>
            <a:ext cx="2200619" cy="2082565"/>
            <a:chOff x="0" y="0"/>
            <a:chExt cx="2934159" cy="2776754"/>
          </a:xfrm>
        </p:grpSpPr>
        <p:pic>
          <p:nvPicPr>
            <p:cNvPr id="34" name="Picture 34"/>
            <p:cNvPicPr>
              <a:picLocks noChangeAspect="1"/>
            </p:cNvPicPr>
            <p:nvPr/>
          </p:nvPicPr>
          <p:blipFill>
            <a:blip r:embed="rId6"/>
            <a:srcRect l="10396" r="10396"/>
            <a:stretch>
              <a:fillRect/>
            </a:stretch>
          </p:blipFill>
          <p:spPr>
            <a:xfrm>
              <a:off x="0" y="0"/>
              <a:ext cx="2934159" cy="2776754"/>
            </a:xfrm>
            <a:prstGeom prst="rect">
              <a:avLst/>
            </a:prstGeom>
          </p:spPr>
        </p:pic>
      </p:grpSp>
      <p:grpSp>
        <p:nvGrpSpPr>
          <p:cNvPr id="35" name="Group 35"/>
          <p:cNvGrpSpPr/>
          <p:nvPr/>
        </p:nvGrpSpPr>
        <p:grpSpPr>
          <a:xfrm>
            <a:off x="5365296" y="6461838"/>
            <a:ext cx="2200619" cy="1860298"/>
            <a:chOff x="0" y="0"/>
            <a:chExt cx="2934159" cy="2480397"/>
          </a:xfrm>
        </p:grpSpPr>
        <p:pic>
          <p:nvPicPr>
            <p:cNvPr id="36" name="Picture 36"/>
            <p:cNvPicPr>
              <a:picLocks noChangeAspect="1"/>
            </p:cNvPicPr>
            <p:nvPr/>
          </p:nvPicPr>
          <p:blipFill>
            <a:blip r:embed="rId7"/>
            <a:srcRect l="16729" r="16729"/>
            <a:stretch>
              <a:fillRect/>
            </a:stretch>
          </p:blipFill>
          <p:spPr>
            <a:xfrm>
              <a:off x="0" y="0"/>
              <a:ext cx="2934159" cy="2480397"/>
            </a:xfrm>
            <a:prstGeom prst="rect">
              <a:avLst/>
            </a:prstGeom>
          </p:spPr>
        </p:pic>
      </p:grpSp>
      <p:sp>
        <p:nvSpPr>
          <p:cNvPr id="37" name="TextBox 37"/>
          <p:cNvSpPr txBox="1"/>
          <p:nvPr/>
        </p:nvSpPr>
        <p:spPr>
          <a:xfrm>
            <a:off x="462541" y="6566613"/>
            <a:ext cx="2706766"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BU OKULU NEDEN TERCİH ETMELİSİNİZ?</a:t>
            </a:r>
          </a:p>
        </p:txBody>
      </p:sp>
      <p:grpSp>
        <p:nvGrpSpPr>
          <p:cNvPr id="38" name="Group 38"/>
          <p:cNvGrpSpPr/>
          <p:nvPr/>
        </p:nvGrpSpPr>
        <p:grpSpPr>
          <a:xfrm>
            <a:off x="3097291" y="6461838"/>
            <a:ext cx="2096898" cy="1860298"/>
            <a:chOff x="0" y="0"/>
            <a:chExt cx="2795865" cy="2480397"/>
          </a:xfrm>
        </p:grpSpPr>
        <p:pic>
          <p:nvPicPr>
            <p:cNvPr id="39" name="Picture 39"/>
            <p:cNvPicPr>
              <a:picLocks noChangeAspect="1"/>
            </p:cNvPicPr>
            <p:nvPr/>
          </p:nvPicPr>
          <p:blipFill>
            <a:blip r:embed="rId8"/>
            <a:srcRect l="18242" r="18242"/>
            <a:stretch>
              <a:fillRect/>
            </a:stretch>
          </p:blipFill>
          <p:spPr>
            <a:xfrm>
              <a:off x="0" y="0"/>
              <a:ext cx="2795865" cy="2480397"/>
            </a:xfrm>
            <a:prstGeom prst="rect">
              <a:avLst/>
            </a:prstGeom>
          </p:spPr>
        </p:pic>
      </p:grpSp>
      <p:sp>
        <p:nvSpPr>
          <p:cNvPr id="40" name="TextBox 40"/>
          <p:cNvSpPr txBox="1"/>
          <p:nvPr/>
        </p:nvSpPr>
        <p:spPr>
          <a:xfrm>
            <a:off x="783" y="262483"/>
            <a:ext cx="7770835" cy="347903"/>
          </a:xfrm>
          <a:prstGeom prst="rect">
            <a:avLst/>
          </a:prstGeom>
        </p:spPr>
        <p:txBody>
          <a:bodyPr lIns="0" tIns="0" rIns="0" bIns="0" rtlCol="0" anchor="t">
            <a:spAutoFit/>
          </a:bodyPr>
          <a:lstStyle/>
          <a:p>
            <a:pPr algn="ctr">
              <a:lnSpc>
                <a:spcPts val="2874"/>
              </a:lnSpc>
            </a:pPr>
            <a:r>
              <a:rPr lang="en-US" sz="2053">
                <a:solidFill>
                  <a:srgbClr val="384985"/>
                </a:solidFill>
                <a:latin typeface="Archivo Black"/>
                <a:ea typeface="Archivo Black"/>
                <a:cs typeface="Archivo Black"/>
                <a:sym typeface="Archivo Black"/>
              </a:rPr>
              <a:t>CEM EREN ANADOLU LISESI</a:t>
            </a:r>
          </a:p>
        </p:txBody>
      </p:sp>
      <p:sp>
        <p:nvSpPr>
          <p:cNvPr id="41" name="TextBox 41"/>
          <p:cNvSpPr txBox="1"/>
          <p:nvPr/>
        </p:nvSpPr>
        <p:spPr>
          <a:xfrm>
            <a:off x="801459" y="3838001"/>
            <a:ext cx="2028931" cy="2652412"/>
          </a:xfrm>
          <a:prstGeom prst="rect">
            <a:avLst/>
          </a:prstGeom>
        </p:spPr>
        <p:txBody>
          <a:bodyPr lIns="0" tIns="0" rIns="0" bIns="0" rtlCol="0" anchor="t">
            <a:spAutoFit/>
          </a:bodyPr>
          <a:lstStyle/>
          <a:p>
            <a:pPr algn="just">
              <a:lnSpc>
                <a:spcPts val="1568"/>
              </a:lnSpc>
            </a:pPr>
            <a:r>
              <a:rPr lang="en-US" sz="1038" b="1" spc="15">
                <a:solidFill>
                  <a:srgbClr val="000000"/>
                </a:solidFill>
                <a:latin typeface="Telegraf Bold"/>
                <a:ea typeface="Telegraf Bold"/>
                <a:cs typeface="Telegraf Bold"/>
                <a:sym typeface="Telegraf Bold"/>
              </a:rPr>
              <a:t>Binanın Durumu: </a:t>
            </a:r>
            <a:r>
              <a:rPr lang="en-US" sz="1038" spc="15">
                <a:solidFill>
                  <a:srgbClr val="000000"/>
                </a:solidFill>
                <a:latin typeface="Telegraf"/>
                <a:ea typeface="Telegraf"/>
                <a:cs typeface="Telegraf"/>
                <a:sym typeface="Telegraf"/>
              </a:rPr>
              <a:t>Kendi Binasında/ Bünyesinde Yayladağı Anadolu Lisesinin bir kısmı bulunmakta</a:t>
            </a:r>
          </a:p>
          <a:p>
            <a:pPr algn="just">
              <a:lnSpc>
                <a:spcPts val="1568"/>
              </a:lnSpc>
            </a:pPr>
            <a:r>
              <a:rPr lang="en-US" sz="1038" b="1" spc="15">
                <a:solidFill>
                  <a:srgbClr val="000000"/>
                </a:solidFill>
                <a:latin typeface="Telegraf Bold"/>
                <a:ea typeface="Telegraf Bold"/>
                <a:cs typeface="Telegraf Bold"/>
                <a:sym typeface="Telegraf Bold"/>
              </a:rPr>
              <a:t>Öğrenim Şekli: </a:t>
            </a:r>
            <a:r>
              <a:rPr lang="en-US" sz="1038" spc="15">
                <a:solidFill>
                  <a:srgbClr val="000000"/>
                </a:solidFill>
                <a:latin typeface="Telegraf"/>
                <a:ea typeface="Telegraf"/>
                <a:cs typeface="Telegraf"/>
                <a:sym typeface="Telegraf"/>
              </a:rPr>
              <a:t>Tam Gün</a:t>
            </a:r>
          </a:p>
          <a:p>
            <a:pPr algn="just">
              <a:lnSpc>
                <a:spcPts val="1568"/>
              </a:lnSpc>
            </a:pPr>
            <a:r>
              <a:rPr lang="en-US" sz="1038" b="1" spc="15">
                <a:solidFill>
                  <a:srgbClr val="000000"/>
                </a:solidFill>
                <a:latin typeface="Telegraf Bold"/>
                <a:ea typeface="Telegraf Bold"/>
                <a:cs typeface="Telegraf Bold"/>
                <a:sym typeface="Telegraf Bold"/>
              </a:rPr>
              <a:t>Derslik Sayısı: </a:t>
            </a:r>
            <a:r>
              <a:rPr lang="en-US" sz="1038" spc="15">
                <a:solidFill>
                  <a:srgbClr val="000000"/>
                </a:solidFill>
                <a:latin typeface="Telegraf"/>
                <a:ea typeface="Telegraf"/>
                <a:cs typeface="Telegraf"/>
                <a:sym typeface="Telegraf"/>
              </a:rPr>
              <a:t>9</a:t>
            </a:r>
          </a:p>
          <a:p>
            <a:pPr algn="just">
              <a:lnSpc>
                <a:spcPts val="1568"/>
              </a:lnSpc>
            </a:pPr>
            <a:r>
              <a:rPr lang="en-US" sz="1038" b="1" spc="15">
                <a:solidFill>
                  <a:srgbClr val="000000"/>
                </a:solidFill>
                <a:latin typeface="Telegraf Bold"/>
                <a:ea typeface="Telegraf Bold"/>
                <a:cs typeface="Telegraf Bold"/>
                <a:sym typeface="Telegraf Bold"/>
              </a:rPr>
              <a:t>Öğretmen Sayısı: </a:t>
            </a:r>
            <a:r>
              <a:rPr lang="en-US" sz="1038" spc="15">
                <a:solidFill>
                  <a:srgbClr val="000000"/>
                </a:solidFill>
                <a:latin typeface="Telegraf"/>
                <a:ea typeface="Telegraf"/>
                <a:cs typeface="Telegraf"/>
                <a:sym typeface="Telegraf"/>
              </a:rPr>
              <a:t>9</a:t>
            </a:r>
          </a:p>
          <a:p>
            <a:pPr algn="just">
              <a:lnSpc>
                <a:spcPts val="1417"/>
              </a:lnSpc>
            </a:pPr>
            <a:r>
              <a:rPr lang="en-US" sz="938" b="1" spc="14">
                <a:solidFill>
                  <a:srgbClr val="000000"/>
                </a:solidFill>
                <a:latin typeface="Telegraf Bold"/>
                <a:ea typeface="Telegraf Bold"/>
                <a:cs typeface="Telegraf Bold"/>
                <a:sym typeface="Telegraf Bold"/>
              </a:rPr>
              <a:t>Psikolojik Danışman Normu: </a:t>
            </a:r>
            <a:r>
              <a:rPr lang="en-US" sz="938" spc="14">
                <a:solidFill>
                  <a:srgbClr val="000000"/>
                </a:solidFill>
                <a:latin typeface="Telegraf"/>
                <a:ea typeface="Telegraf"/>
                <a:cs typeface="Telegraf"/>
                <a:sym typeface="Telegraf"/>
              </a:rPr>
              <a:t>Var</a:t>
            </a:r>
          </a:p>
          <a:p>
            <a:pPr algn="just">
              <a:lnSpc>
                <a:spcPts val="1568"/>
              </a:lnSpc>
            </a:pPr>
            <a:r>
              <a:rPr lang="en-US" sz="1038" b="1" spc="15">
                <a:solidFill>
                  <a:srgbClr val="000000"/>
                </a:solidFill>
                <a:latin typeface="Telegraf Bold"/>
                <a:ea typeface="Telegraf Bold"/>
                <a:cs typeface="Telegraf Bold"/>
                <a:sym typeface="Telegraf Bold"/>
              </a:rPr>
              <a:t>Fiziki İmkanları: </a:t>
            </a:r>
            <a:r>
              <a:rPr lang="en-US" sz="1038" spc="15">
                <a:solidFill>
                  <a:srgbClr val="000000"/>
                </a:solidFill>
                <a:latin typeface="Telegraf"/>
                <a:ea typeface="Telegraf"/>
                <a:cs typeface="Telegraf"/>
                <a:sym typeface="Telegraf"/>
              </a:rPr>
              <a:t>Kütüphane, konferans salonu, yemekhane, laboratuvar, bilişim sınıfı</a:t>
            </a:r>
          </a:p>
          <a:p>
            <a:pPr algn="just">
              <a:lnSpc>
                <a:spcPts val="1568"/>
              </a:lnSpc>
            </a:pPr>
            <a:r>
              <a:rPr lang="en-US" sz="1038" b="1" spc="15">
                <a:solidFill>
                  <a:srgbClr val="000000"/>
                </a:solidFill>
                <a:latin typeface="Telegraf Bold"/>
                <a:ea typeface="Telegraf Bold"/>
                <a:cs typeface="Telegraf Bold"/>
                <a:sym typeface="Telegraf Bold"/>
              </a:rPr>
              <a:t>Ulaşım: </a:t>
            </a:r>
            <a:r>
              <a:rPr lang="en-US" sz="1038" spc="15">
                <a:solidFill>
                  <a:srgbClr val="000000"/>
                </a:solidFill>
                <a:latin typeface="Telegraf"/>
                <a:ea typeface="Telegraf"/>
                <a:cs typeface="Telegraf"/>
                <a:sym typeface="Telegraf"/>
              </a:rPr>
              <a:t>Taşımalı sistemle öğrenci ulaşımı sağlanmaktadır..</a:t>
            </a:r>
          </a:p>
          <a:p>
            <a:pPr marL="0" lvl="1" indent="0" algn="just">
              <a:lnSpc>
                <a:spcPts val="1454"/>
              </a:lnSpc>
              <a:spcBef>
                <a:spcPct val="0"/>
              </a:spcBef>
            </a:pPr>
            <a:endParaRPr lang="en-US" sz="1038" spc="15">
              <a:solidFill>
                <a:srgbClr val="000000"/>
              </a:solidFill>
              <a:latin typeface="Telegraf"/>
              <a:ea typeface="Telegraf"/>
              <a:cs typeface="Telegraf"/>
              <a:sym typeface="Telegraf"/>
            </a:endParaRPr>
          </a:p>
        </p:txBody>
      </p:sp>
      <p:sp>
        <p:nvSpPr>
          <p:cNvPr id="42" name="TextBox 42"/>
          <p:cNvSpPr txBox="1"/>
          <p:nvPr/>
        </p:nvSpPr>
        <p:spPr>
          <a:xfrm>
            <a:off x="777240" y="337820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43" name="TextBox 43"/>
          <p:cNvSpPr txBox="1"/>
          <p:nvPr/>
        </p:nvSpPr>
        <p:spPr>
          <a:xfrm>
            <a:off x="2282832" y="8754956"/>
            <a:ext cx="3480624" cy="1094933"/>
          </a:xfrm>
          <a:prstGeom prst="rect">
            <a:avLst/>
          </a:prstGeom>
        </p:spPr>
        <p:txBody>
          <a:bodyPr lIns="0" tIns="0" rIns="0" bIns="0" rtlCol="0" anchor="t">
            <a:spAutoFit/>
          </a:bodyPr>
          <a:lstStyle/>
          <a:p>
            <a:pPr algn="just">
              <a:lnSpc>
                <a:spcPts val="1431"/>
              </a:lnSpc>
            </a:pPr>
            <a:r>
              <a:rPr lang="en-US" sz="857" b="1" spc="12">
                <a:solidFill>
                  <a:srgbClr val="000000"/>
                </a:solidFill>
                <a:latin typeface="Telegraf Bold"/>
                <a:ea typeface="Telegraf Bold"/>
                <a:cs typeface="Telegraf Bold"/>
                <a:sym typeface="Telegraf Bold"/>
              </a:rPr>
              <a:t>Adres: </a:t>
            </a:r>
            <a:r>
              <a:rPr lang="en-US" sz="857" spc="12">
                <a:solidFill>
                  <a:srgbClr val="000000"/>
                </a:solidFill>
                <a:latin typeface="Telegraf"/>
                <a:ea typeface="Telegraf"/>
                <a:cs typeface="Telegraf"/>
                <a:sym typeface="Telegraf"/>
              </a:rPr>
              <a:t>ÇAMALTI MAH. ATATÜRK 1 SK. NO 25/9 İÇ KAPI NO 1 YAYLADAĞI / HATAY</a:t>
            </a:r>
          </a:p>
          <a:p>
            <a:pPr algn="just">
              <a:lnSpc>
                <a:spcPts val="1431"/>
              </a:lnSpc>
            </a:pPr>
            <a:r>
              <a:rPr lang="en-US" sz="857" b="1" spc="12">
                <a:solidFill>
                  <a:srgbClr val="000000"/>
                </a:solidFill>
                <a:latin typeface="Telegraf Bold"/>
                <a:ea typeface="Telegraf Bold"/>
                <a:cs typeface="Telegraf Bold"/>
                <a:sym typeface="Telegraf Bold"/>
              </a:rPr>
              <a:t>İletişim no: </a:t>
            </a:r>
            <a:r>
              <a:rPr lang="en-US" sz="857" spc="12">
                <a:solidFill>
                  <a:srgbClr val="000000"/>
                </a:solidFill>
                <a:latin typeface="Telegraf"/>
                <a:ea typeface="Telegraf"/>
                <a:cs typeface="Telegraf"/>
                <a:sym typeface="Telegraf"/>
              </a:rPr>
              <a:t>05352632697</a:t>
            </a:r>
          </a:p>
          <a:p>
            <a:pPr algn="just">
              <a:lnSpc>
                <a:spcPts val="1431"/>
              </a:lnSpc>
            </a:pPr>
            <a:r>
              <a:rPr lang="en-US" sz="857" b="1" spc="12">
                <a:solidFill>
                  <a:srgbClr val="000000"/>
                </a:solidFill>
                <a:latin typeface="Telegraf Bold"/>
                <a:ea typeface="Telegraf Bold"/>
                <a:cs typeface="Telegraf Bold"/>
                <a:sym typeface="Telegraf Bold"/>
              </a:rPr>
              <a:t>E-posta: </a:t>
            </a:r>
            <a:r>
              <a:rPr lang="en-US" sz="857" spc="12">
                <a:solidFill>
                  <a:srgbClr val="000000"/>
                </a:solidFill>
                <a:latin typeface="Telegraf"/>
                <a:ea typeface="Telegraf"/>
                <a:cs typeface="Telegraf"/>
                <a:sym typeface="Telegraf"/>
              </a:rPr>
              <a:t>775257@meb.k12.tr</a:t>
            </a:r>
          </a:p>
          <a:p>
            <a:pPr algn="just">
              <a:lnSpc>
                <a:spcPts val="1431"/>
              </a:lnSpc>
            </a:pPr>
            <a:r>
              <a:rPr lang="en-US" sz="857" b="1" spc="12">
                <a:solidFill>
                  <a:srgbClr val="000000"/>
                </a:solidFill>
                <a:latin typeface="Telegraf Bold"/>
                <a:ea typeface="Telegraf Bold"/>
                <a:cs typeface="Telegraf Bold"/>
                <a:sym typeface="Telegraf Bold"/>
              </a:rPr>
              <a:t>WEB Adresi: </a:t>
            </a:r>
            <a:r>
              <a:rPr lang="en-US" sz="857" spc="12">
                <a:solidFill>
                  <a:srgbClr val="000000"/>
                </a:solidFill>
                <a:latin typeface="Telegraf"/>
                <a:ea typeface="Telegraf"/>
                <a:cs typeface="Telegraf"/>
                <a:sym typeface="Telegraf"/>
              </a:rPr>
              <a:t>https://775257.meb.k12.tr/ </a:t>
            </a:r>
          </a:p>
          <a:p>
            <a:pPr marL="0" lvl="1" indent="0" algn="just">
              <a:lnSpc>
                <a:spcPts val="1431"/>
              </a:lnSpc>
            </a:pPr>
            <a:endParaRPr lang="en-US" sz="857" spc="12">
              <a:solidFill>
                <a:srgbClr val="000000"/>
              </a:solidFill>
              <a:latin typeface="Telegraf"/>
              <a:ea typeface="Telegraf"/>
              <a:cs typeface="Telegraf"/>
              <a:sym typeface="Telegraf"/>
            </a:endParaRPr>
          </a:p>
        </p:txBody>
      </p:sp>
      <p:sp>
        <p:nvSpPr>
          <p:cNvPr id="44" name="TextBox 44"/>
          <p:cNvSpPr txBox="1"/>
          <p:nvPr/>
        </p:nvSpPr>
        <p:spPr>
          <a:xfrm>
            <a:off x="5473657" y="3379343"/>
            <a:ext cx="2061440"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OKULDA YAPILAN ÇALIŞMALAR/ETKİNLİKLER</a:t>
            </a:r>
          </a:p>
        </p:txBody>
      </p:sp>
      <p:sp>
        <p:nvSpPr>
          <p:cNvPr id="45" name="TextBox 45"/>
          <p:cNvSpPr txBox="1"/>
          <p:nvPr/>
        </p:nvSpPr>
        <p:spPr>
          <a:xfrm>
            <a:off x="3097291" y="3379343"/>
            <a:ext cx="2097196" cy="390531"/>
          </a:xfrm>
          <a:prstGeom prst="rect">
            <a:avLst/>
          </a:prstGeom>
        </p:spPr>
        <p:txBody>
          <a:bodyPr lIns="0" tIns="0" rIns="0" bIns="0" rtlCol="0" anchor="t">
            <a:spAutoFit/>
          </a:bodyPr>
          <a:lstStyle/>
          <a:p>
            <a:pPr algn="ctr">
              <a:lnSpc>
                <a:spcPts val="1574"/>
              </a:lnSpc>
              <a:spcBef>
                <a:spcPct val="0"/>
              </a:spcBef>
            </a:pPr>
            <a:r>
              <a:rPr lang="en-US" sz="1124" b="1">
                <a:solidFill>
                  <a:srgbClr val="FFFFFF"/>
                </a:solidFill>
                <a:latin typeface="Telegraf Bold"/>
                <a:ea typeface="Telegraf Bold"/>
                <a:cs typeface="Telegraf Bold"/>
                <a:sym typeface="Telegraf Bold"/>
              </a:rPr>
              <a:t>OKULUN SINAV/ BÖLÜM BİLGİLERİ</a:t>
            </a:r>
          </a:p>
        </p:txBody>
      </p:sp>
      <p:sp>
        <p:nvSpPr>
          <p:cNvPr id="46" name="TextBox 46"/>
          <p:cNvSpPr txBox="1"/>
          <p:nvPr/>
        </p:nvSpPr>
        <p:spPr>
          <a:xfrm>
            <a:off x="5473657" y="4188225"/>
            <a:ext cx="1998771" cy="1418524"/>
          </a:xfrm>
          <a:prstGeom prst="rect">
            <a:avLst/>
          </a:prstGeom>
        </p:spPr>
        <p:txBody>
          <a:bodyPr lIns="0" tIns="0" rIns="0" bIns="0" rtlCol="0" anchor="t">
            <a:spAutoFit/>
          </a:bodyPr>
          <a:lstStyle/>
          <a:p>
            <a:pPr marL="0" lvl="1" indent="0" algn="ctr">
              <a:lnSpc>
                <a:spcPts val="1613"/>
              </a:lnSpc>
              <a:spcBef>
                <a:spcPct val="0"/>
              </a:spcBef>
            </a:pPr>
            <a:r>
              <a:rPr lang="en-US" sz="1152" spc="17">
                <a:solidFill>
                  <a:srgbClr val="000000"/>
                </a:solidFill>
                <a:latin typeface="Telegraf"/>
                <a:ea typeface="Telegraf"/>
                <a:cs typeface="Telegraf"/>
                <a:sym typeface="Telegraf"/>
              </a:rPr>
              <a:t>Liselerde Bilim Uygulamaları kapsamında seminer verilmektedir.</a:t>
            </a:r>
          </a:p>
          <a:p>
            <a:pPr algn="ctr">
              <a:lnSpc>
                <a:spcPts val="1613"/>
              </a:lnSpc>
              <a:spcBef>
                <a:spcPct val="0"/>
              </a:spcBef>
            </a:pPr>
            <a:endParaRPr lang="en-US" sz="1152" spc="17">
              <a:solidFill>
                <a:srgbClr val="000000"/>
              </a:solidFill>
              <a:latin typeface="Telegraf"/>
              <a:ea typeface="Telegraf"/>
              <a:cs typeface="Telegraf"/>
              <a:sym typeface="Telegraf"/>
            </a:endParaRPr>
          </a:p>
          <a:p>
            <a:pPr algn="ctr">
              <a:lnSpc>
                <a:spcPts val="1613"/>
              </a:lnSpc>
              <a:spcBef>
                <a:spcPct val="0"/>
              </a:spcBef>
            </a:pPr>
            <a:r>
              <a:rPr lang="en-US" sz="1152" u="none" spc="17">
                <a:solidFill>
                  <a:srgbClr val="000000"/>
                </a:solidFill>
                <a:latin typeface="Telegraf"/>
                <a:ea typeface="Telegraf"/>
                <a:cs typeface="Telegraf"/>
                <a:sym typeface="Telegraf"/>
              </a:rPr>
              <a:t>Okulda müzik sınıfı bulunmakta ve aktif olarak kullanılmaktadır.</a:t>
            </a:r>
          </a:p>
        </p:txBody>
      </p:sp>
      <p:sp>
        <p:nvSpPr>
          <p:cNvPr id="47" name="TextBox 47"/>
          <p:cNvSpPr txBox="1"/>
          <p:nvPr/>
        </p:nvSpPr>
        <p:spPr>
          <a:xfrm>
            <a:off x="3181350" y="3847526"/>
            <a:ext cx="1902472" cy="2118929"/>
          </a:xfrm>
          <a:prstGeom prst="rect">
            <a:avLst/>
          </a:prstGeom>
        </p:spPr>
        <p:txBody>
          <a:bodyPr lIns="0" tIns="0" rIns="0" bIns="0" rtlCol="0" anchor="t">
            <a:spAutoFit/>
          </a:bodyPr>
          <a:lstStyle/>
          <a:p>
            <a:pPr algn="l">
              <a:lnSpc>
                <a:spcPts val="1333"/>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a:t>
            </a:r>
          </a:p>
          <a:p>
            <a:pPr algn="l">
              <a:lnSpc>
                <a:spcPts val="1333"/>
              </a:lnSpc>
            </a:pPr>
            <a:endParaRPr lang="en-US" sz="952" spc="14">
              <a:solidFill>
                <a:srgbClr val="000000"/>
              </a:solidFill>
              <a:latin typeface="Telegraf"/>
              <a:ea typeface="Telegraf"/>
              <a:cs typeface="Telegraf"/>
              <a:sym typeface="Telegraf"/>
            </a:endParaRPr>
          </a:p>
          <a:p>
            <a:pPr algn="just">
              <a:lnSpc>
                <a:spcPts val="1333"/>
              </a:lnSpc>
            </a:pPr>
            <a:r>
              <a:rPr lang="en-US" sz="952" b="1" spc="14">
                <a:solidFill>
                  <a:srgbClr val="000000"/>
                </a:solidFill>
                <a:latin typeface="Telegraf Bold"/>
                <a:ea typeface="Telegraf Bold"/>
                <a:cs typeface="Telegraf Bold"/>
                <a:sym typeface="Telegraf Bold"/>
              </a:rPr>
              <a:t>Bölümler: </a:t>
            </a:r>
          </a:p>
          <a:p>
            <a:pPr algn="l">
              <a:lnSpc>
                <a:spcPts val="1333"/>
              </a:lnSpc>
            </a:pPr>
            <a:endParaRPr lang="en-US" sz="952" b="1" spc="14">
              <a:solidFill>
                <a:srgbClr val="000000"/>
              </a:solidFill>
              <a:latin typeface="Telegraf Bold"/>
              <a:ea typeface="Telegraf Bold"/>
              <a:cs typeface="Telegraf Bold"/>
              <a:sym typeface="Telegraf Bold"/>
            </a:endParaRPr>
          </a:p>
          <a:p>
            <a:pPr algn="l">
              <a:lnSpc>
                <a:spcPts val="1333"/>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Merkezi</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247.06 / 61.06</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155</a:t>
            </a:r>
          </a:p>
          <a:p>
            <a:pPr marL="0" lvl="1" indent="0" algn="l">
              <a:lnSpc>
                <a:spcPts val="1333"/>
              </a:lnSpc>
              <a:spcBef>
                <a:spcPct val="0"/>
              </a:spcBef>
            </a:pPr>
            <a:endParaRPr lang="en-US" sz="952" spc="14">
              <a:solidFill>
                <a:srgbClr val="000000"/>
              </a:solidFill>
              <a:latin typeface="Telegraf"/>
              <a:ea typeface="Telegraf"/>
              <a:cs typeface="Telegraf"/>
              <a:sym typeface="Telegraf"/>
            </a:endParaRPr>
          </a:p>
        </p:txBody>
      </p:sp>
      <p:sp>
        <p:nvSpPr>
          <p:cNvPr id="48" name="TextBox 48"/>
          <p:cNvSpPr txBox="1"/>
          <p:nvPr/>
        </p:nvSpPr>
        <p:spPr>
          <a:xfrm>
            <a:off x="2302625" y="854121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9" name="TextBox 49"/>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97291" y="1159065"/>
            <a:ext cx="2096898" cy="2073040"/>
            <a:chOff x="0" y="0"/>
            <a:chExt cx="2795865" cy="2764054"/>
          </a:xfrm>
        </p:grpSpPr>
        <p:pic>
          <p:nvPicPr>
            <p:cNvPr id="3" name="Picture 3"/>
            <p:cNvPicPr>
              <a:picLocks noChangeAspect="1"/>
            </p:cNvPicPr>
            <p:nvPr/>
          </p:nvPicPr>
          <p:blipFill>
            <a:blip r:embed="rId2"/>
            <a:srcRect l="26672" r="26672"/>
            <a:stretch>
              <a:fillRect/>
            </a:stretch>
          </p:blipFill>
          <p:spPr>
            <a:xfrm>
              <a:off x="0" y="0"/>
              <a:ext cx="2795865" cy="27640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70A684"/>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70A684"/>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70A684"/>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70A684">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3009474" cy="1702313"/>
            <a:chOff x="0" y="0"/>
            <a:chExt cx="1146466" cy="648500"/>
          </a:xfrm>
        </p:grpSpPr>
        <p:sp>
          <p:nvSpPr>
            <p:cNvPr id="17" name="Freeform 17"/>
            <p:cNvSpPr/>
            <p:nvPr/>
          </p:nvSpPr>
          <p:spPr>
            <a:xfrm>
              <a:off x="0" y="0"/>
              <a:ext cx="1146466" cy="648500"/>
            </a:xfrm>
            <a:custGeom>
              <a:avLst/>
              <a:gdLst/>
              <a:ahLst/>
              <a:cxnLst/>
              <a:rect l="l" t="t" r="r" b="b"/>
              <a:pathLst>
                <a:path w="1146466" h="648500">
                  <a:moveTo>
                    <a:pt x="0" y="0"/>
                  </a:moveTo>
                  <a:lnTo>
                    <a:pt x="1146466" y="0"/>
                  </a:lnTo>
                  <a:lnTo>
                    <a:pt x="1146466" y="648500"/>
                  </a:lnTo>
                  <a:lnTo>
                    <a:pt x="0" y="648500"/>
                  </a:lnTo>
                  <a:close/>
                </a:path>
              </a:pathLst>
            </a:custGeom>
            <a:solidFill>
              <a:srgbClr val="DBB67F">
                <a:alpha val="58824"/>
              </a:srgbClr>
            </a:solidFill>
          </p:spPr>
        </p:sp>
        <p:sp>
          <p:nvSpPr>
            <p:cNvPr id="18" name="TextBox 18"/>
            <p:cNvSpPr txBox="1"/>
            <p:nvPr/>
          </p:nvSpPr>
          <p:spPr>
            <a:xfrm>
              <a:off x="0" y="-57150"/>
              <a:ext cx="1146466" cy="705650"/>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547834" cy="1277108"/>
            <a:chOff x="0" y="0"/>
            <a:chExt cx="1351556" cy="486517"/>
          </a:xfrm>
        </p:grpSpPr>
        <p:sp>
          <p:nvSpPr>
            <p:cNvPr id="20" name="Freeform 20"/>
            <p:cNvSpPr/>
            <p:nvPr/>
          </p:nvSpPr>
          <p:spPr>
            <a:xfrm>
              <a:off x="0" y="0"/>
              <a:ext cx="1351556" cy="486517"/>
            </a:xfrm>
            <a:custGeom>
              <a:avLst/>
              <a:gdLst/>
              <a:ahLst/>
              <a:cxnLst/>
              <a:rect l="l" t="t" r="r" b="b"/>
              <a:pathLst>
                <a:path w="1351556" h="486517">
                  <a:moveTo>
                    <a:pt x="0" y="0"/>
                  </a:moveTo>
                  <a:lnTo>
                    <a:pt x="1351556" y="0"/>
                  </a:lnTo>
                  <a:lnTo>
                    <a:pt x="1351556" y="486517"/>
                  </a:lnTo>
                  <a:lnTo>
                    <a:pt x="0" y="486517"/>
                  </a:lnTo>
                  <a:close/>
                </a:path>
              </a:pathLst>
            </a:custGeom>
            <a:solidFill>
              <a:srgbClr val="70A684">
                <a:alpha val="58824"/>
              </a:srgbClr>
            </a:solidFill>
          </p:spPr>
        </p:sp>
        <p:sp>
          <p:nvSpPr>
            <p:cNvPr id="21" name="TextBox 21"/>
            <p:cNvSpPr txBox="1"/>
            <p:nvPr/>
          </p:nvSpPr>
          <p:spPr>
            <a:xfrm>
              <a:off x="0" y="-38100"/>
              <a:ext cx="1351556"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70A684">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70A684">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783" y="262483"/>
            <a:ext cx="7770835" cy="1469313"/>
          </a:xfrm>
          <a:prstGeom prst="rect">
            <a:avLst/>
          </a:prstGeom>
        </p:spPr>
        <p:txBody>
          <a:bodyPr lIns="0" tIns="0" rIns="0" bIns="0" rtlCol="0" anchor="t">
            <a:spAutoFit/>
          </a:bodyPr>
          <a:lstStyle/>
          <a:p>
            <a:pPr algn="ctr">
              <a:lnSpc>
                <a:spcPts val="2874"/>
              </a:lnSpc>
            </a:pPr>
            <a:r>
              <a:rPr lang="en-US" sz="2053">
                <a:solidFill>
                  <a:srgbClr val="384985"/>
                </a:solidFill>
                <a:latin typeface="Archivo Black"/>
                <a:ea typeface="Archivo Black"/>
                <a:cs typeface="Archivo Black"/>
                <a:sym typeface="Archivo Black"/>
              </a:rPr>
              <a:t>YAVUZ SULTAN SELİM HAN MESLEKİ VE TEKNİK ANADOLU LİSESİ</a:t>
            </a:r>
          </a:p>
          <a:p>
            <a:pPr algn="ctr">
              <a:lnSpc>
                <a:spcPts val="2874"/>
              </a:lnSpc>
            </a:pPr>
            <a:endParaRPr lang="en-US" sz="2053">
              <a:solidFill>
                <a:srgbClr val="384985"/>
              </a:solidFill>
              <a:latin typeface="Archivo Black"/>
              <a:ea typeface="Archivo Black"/>
              <a:cs typeface="Archivo Black"/>
              <a:sym typeface="Archivo Black"/>
            </a:endParaRPr>
          </a:p>
          <a:p>
            <a:pPr algn="ctr">
              <a:lnSpc>
                <a:spcPts val="3154"/>
              </a:lnSpc>
            </a:pPr>
            <a:endParaRPr lang="en-US" sz="2053">
              <a:solidFill>
                <a:srgbClr val="384985"/>
              </a:solidFill>
              <a:latin typeface="Archivo Black"/>
              <a:ea typeface="Archivo Black"/>
              <a:cs typeface="Archivo Black"/>
              <a:sym typeface="Archivo Black"/>
            </a:endParaRPr>
          </a:p>
        </p:txBody>
      </p:sp>
      <p:sp>
        <p:nvSpPr>
          <p:cNvPr id="29" name="TextBox 29"/>
          <p:cNvSpPr txBox="1"/>
          <p:nvPr/>
        </p:nvSpPr>
        <p:spPr>
          <a:xfrm>
            <a:off x="838523" y="7129146"/>
            <a:ext cx="2704028" cy="880153"/>
          </a:xfrm>
          <a:prstGeom prst="rect">
            <a:avLst/>
          </a:prstGeom>
        </p:spPr>
        <p:txBody>
          <a:bodyPr lIns="0" tIns="0" rIns="0" bIns="0" rtlCol="0" anchor="t">
            <a:spAutoFit/>
          </a:bodyPr>
          <a:lstStyle/>
          <a:p>
            <a:pPr algn="just">
              <a:lnSpc>
                <a:spcPts val="1473"/>
              </a:lnSpc>
            </a:pPr>
            <a:r>
              <a:rPr lang="en-US" sz="1052" spc="15">
                <a:solidFill>
                  <a:srgbClr val="000000"/>
                </a:solidFill>
                <a:latin typeface="Telegraf"/>
                <a:ea typeface="Telegraf"/>
                <a:cs typeface="Telegraf"/>
                <a:sym typeface="Telegraf"/>
              </a:rPr>
              <a:t>Mesleki eğitim almak isteyenler için çok fazla seçeneğin olması, çeşitli proje ve etkinliklerin uygulanıyor olması sebebiyle bu okulu tercih edebilirsiniz.</a:t>
            </a:r>
          </a:p>
          <a:p>
            <a:pPr marL="0" lvl="1" indent="0" algn="just">
              <a:lnSpc>
                <a:spcPts val="1193"/>
              </a:lnSpc>
              <a:spcBef>
                <a:spcPct val="0"/>
              </a:spcBef>
            </a:pPr>
            <a:endParaRPr lang="en-US" sz="1052" spc="15">
              <a:solidFill>
                <a:srgbClr val="000000"/>
              </a:solidFill>
              <a:latin typeface="Telegraf"/>
              <a:ea typeface="Telegraf"/>
              <a:cs typeface="Telegraf"/>
              <a:sym typeface="Telegraf"/>
            </a:endParaRPr>
          </a:p>
        </p:txBody>
      </p:sp>
      <p:sp>
        <p:nvSpPr>
          <p:cNvPr id="30" name="TextBox 30"/>
          <p:cNvSpPr txBox="1"/>
          <p:nvPr/>
        </p:nvSpPr>
        <p:spPr>
          <a:xfrm>
            <a:off x="1041400" y="6525890"/>
            <a:ext cx="2107922" cy="454411"/>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31" name="Freeform 31"/>
          <p:cNvSpPr/>
          <p:nvPr/>
        </p:nvSpPr>
        <p:spPr>
          <a:xfrm>
            <a:off x="611197" y="6366149"/>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32"/>
          <p:cNvSpPr/>
          <p:nvPr/>
        </p:nvSpPr>
        <p:spPr>
          <a:xfrm rot="-10800000">
            <a:off x="2967528" y="7476605"/>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3" name="Group 33"/>
          <p:cNvGrpSpPr/>
          <p:nvPr/>
        </p:nvGrpSpPr>
        <p:grpSpPr>
          <a:xfrm>
            <a:off x="3989540" y="6487790"/>
            <a:ext cx="3576375" cy="1676360"/>
            <a:chOff x="0" y="0"/>
            <a:chExt cx="4768500" cy="2235147"/>
          </a:xfrm>
        </p:grpSpPr>
        <p:pic>
          <p:nvPicPr>
            <p:cNvPr id="34" name="Picture 34"/>
            <p:cNvPicPr>
              <a:picLocks noChangeAspect="1"/>
            </p:cNvPicPr>
            <p:nvPr/>
          </p:nvPicPr>
          <p:blipFill>
            <a:blip r:embed="rId5"/>
            <a:srcRect l="864" r="864"/>
            <a:stretch>
              <a:fillRect/>
            </a:stretch>
          </p:blipFill>
          <p:spPr>
            <a:xfrm>
              <a:off x="0" y="0"/>
              <a:ext cx="4768500" cy="2235147"/>
            </a:xfrm>
            <a:prstGeom prst="rect">
              <a:avLst/>
            </a:prstGeom>
          </p:spPr>
        </p:pic>
      </p:grpSp>
      <p:grpSp>
        <p:nvGrpSpPr>
          <p:cNvPr id="35" name="Group 35"/>
          <p:cNvGrpSpPr/>
          <p:nvPr/>
        </p:nvGrpSpPr>
        <p:grpSpPr>
          <a:xfrm>
            <a:off x="699257" y="1144777"/>
            <a:ext cx="2200619" cy="2030178"/>
            <a:chOff x="0" y="0"/>
            <a:chExt cx="2934159" cy="2706904"/>
          </a:xfrm>
        </p:grpSpPr>
        <p:pic>
          <p:nvPicPr>
            <p:cNvPr id="36" name="Picture 36"/>
            <p:cNvPicPr>
              <a:picLocks noChangeAspect="1"/>
            </p:cNvPicPr>
            <p:nvPr/>
          </p:nvPicPr>
          <p:blipFill>
            <a:blip r:embed="rId6"/>
            <a:srcRect t="15496" b="15496"/>
            <a:stretch>
              <a:fillRect/>
            </a:stretch>
          </p:blipFill>
          <p:spPr>
            <a:xfrm>
              <a:off x="0" y="0"/>
              <a:ext cx="2934159" cy="2706904"/>
            </a:xfrm>
            <a:prstGeom prst="rect">
              <a:avLst/>
            </a:prstGeom>
          </p:spPr>
        </p:pic>
      </p:grpSp>
      <p:grpSp>
        <p:nvGrpSpPr>
          <p:cNvPr id="37" name="Group 37"/>
          <p:cNvGrpSpPr/>
          <p:nvPr/>
        </p:nvGrpSpPr>
        <p:grpSpPr>
          <a:xfrm>
            <a:off x="5365296" y="1159065"/>
            <a:ext cx="2200619" cy="2015890"/>
            <a:chOff x="0" y="0"/>
            <a:chExt cx="2934159" cy="2687854"/>
          </a:xfrm>
        </p:grpSpPr>
        <p:pic>
          <p:nvPicPr>
            <p:cNvPr id="38" name="Picture 38"/>
            <p:cNvPicPr>
              <a:picLocks noChangeAspect="1"/>
            </p:cNvPicPr>
            <p:nvPr/>
          </p:nvPicPr>
          <p:blipFill>
            <a:blip r:embed="rId7"/>
            <a:srcRect l="24824" r="24824"/>
            <a:stretch>
              <a:fillRect/>
            </a:stretch>
          </p:blipFill>
          <p:spPr>
            <a:xfrm>
              <a:off x="0" y="0"/>
              <a:ext cx="2934159" cy="2687854"/>
            </a:xfrm>
            <a:prstGeom prst="rect">
              <a:avLst/>
            </a:prstGeom>
          </p:spPr>
        </p:pic>
      </p:grpSp>
      <p:sp>
        <p:nvSpPr>
          <p:cNvPr id="39" name="TextBox 39"/>
          <p:cNvSpPr txBox="1"/>
          <p:nvPr/>
        </p:nvSpPr>
        <p:spPr>
          <a:xfrm>
            <a:off x="750358" y="3869682"/>
            <a:ext cx="2084986" cy="2391693"/>
          </a:xfrm>
          <a:prstGeom prst="rect">
            <a:avLst/>
          </a:prstGeom>
        </p:spPr>
        <p:txBody>
          <a:bodyPr lIns="0" tIns="0" rIns="0" bIns="0" rtlCol="0" anchor="t">
            <a:spAutoFit/>
          </a:bodyPr>
          <a:lstStyle/>
          <a:p>
            <a:pPr algn="l">
              <a:lnSpc>
                <a:spcPts val="1620"/>
              </a:lnSpc>
            </a:pPr>
            <a:r>
              <a:rPr lang="en-US" sz="1073" b="1" spc="16">
                <a:solidFill>
                  <a:srgbClr val="000000"/>
                </a:solidFill>
                <a:latin typeface="Telegraf Bold"/>
                <a:ea typeface="Telegraf Bold"/>
                <a:cs typeface="Telegraf Bold"/>
                <a:sym typeface="Telegraf Bold"/>
              </a:rPr>
              <a:t>Binanın Durumu: </a:t>
            </a:r>
            <a:r>
              <a:rPr lang="en-US" sz="1073" spc="16">
                <a:solidFill>
                  <a:srgbClr val="000000"/>
                </a:solidFill>
                <a:latin typeface="Telegraf"/>
                <a:ea typeface="Telegraf"/>
                <a:cs typeface="Telegraf"/>
                <a:sym typeface="Telegraf"/>
              </a:rPr>
              <a:t>Kendi Binasında</a:t>
            </a:r>
          </a:p>
          <a:p>
            <a:pPr algn="l">
              <a:lnSpc>
                <a:spcPts val="1620"/>
              </a:lnSpc>
            </a:pPr>
            <a:r>
              <a:rPr lang="en-US" sz="1073" b="1" spc="16">
                <a:solidFill>
                  <a:srgbClr val="000000"/>
                </a:solidFill>
                <a:latin typeface="Telegraf Bold"/>
                <a:ea typeface="Telegraf Bold"/>
                <a:cs typeface="Telegraf Bold"/>
                <a:sym typeface="Telegraf Bold"/>
              </a:rPr>
              <a:t>Öğrenim Şekli: </a:t>
            </a:r>
            <a:r>
              <a:rPr lang="en-US" sz="1073" spc="16">
                <a:solidFill>
                  <a:srgbClr val="000000"/>
                </a:solidFill>
                <a:latin typeface="Telegraf"/>
                <a:ea typeface="Telegraf"/>
                <a:cs typeface="Telegraf"/>
                <a:sym typeface="Telegraf"/>
              </a:rPr>
              <a:t>Tam Gün</a:t>
            </a:r>
          </a:p>
          <a:p>
            <a:pPr algn="l">
              <a:lnSpc>
                <a:spcPts val="1620"/>
              </a:lnSpc>
            </a:pPr>
            <a:r>
              <a:rPr lang="en-US" sz="1073" b="1" spc="16">
                <a:solidFill>
                  <a:srgbClr val="000000"/>
                </a:solidFill>
                <a:latin typeface="Telegraf Bold"/>
                <a:ea typeface="Telegraf Bold"/>
                <a:cs typeface="Telegraf Bold"/>
                <a:sym typeface="Telegraf Bold"/>
              </a:rPr>
              <a:t>Derslik Sayısı: </a:t>
            </a:r>
            <a:r>
              <a:rPr lang="en-US" sz="1073" spc="16">
                <a:solidFill>
                  <a:srgbClr val="000000"/>
                </a:solidFill>
                <a:latin typeface="Telegraf"/>
                <a:ea typeface="Telegraf"/>
                <a:cs typeface="Telegraf"/>
                <a:sym typeface="Telegraf"/>
              </a:rPr>
              <a:t>14</a:t>
            </a:r>
          </a:p>
          <a:p>
            <a:pPr algn="l">
              <a:lnSpc>
                <a:spcPts val="1620"/>
              </a:lnSpc>
            </a:pPr>
            <a:r>
              <a:rPr lang="en-US" sz="1073" b="1" spc="16">
                <a:solidFill>
                  <a:srgbClr val="000000"/>
                </a:solidFill>
                <a:latin typeface="Telegraf Bold"/>
                <a:ea typeface="Telegraf Bold"/>
                <a:cs typeface="Telegraf Bold"/>
                <a:sym typeface="Telegraf Bold"/>
              </a:rPr>
              <a:t>Öğretmen Sayısı: </a:t>
            </a:r>
            <a:r>
              <a:rPr lang="en-US" sz="1073" spc="16">
                <a:solidFill>
                  <a:srgbClr val="000000"/>
                </a:solidFill>
                <a:latin typeface="Telegraf"/>
                <a:ea typeface="Telegraf"/>
                <a:cs typeface="Telegraf"/>
                <a:sym typeface="Telegraf"/>
              </a:rPr>
              <a:t>31</a:t>
            </a:r>
          </a:p>
          <a:p>
            <a:pPr algn="l">
              <a:lnSpc>
                <a:spcPts val="1479"/>
              </a:lnSpc>
            </a:pPr>
            <a:r>
              <a:rPr lang="en-US" sz="979" b="1" spc="14">
                <a:solidFill>
                  <a:srgbClr val="000000"/>
                </a:solidFill>
                <a:latin typeface="Telegraf Bold"/>
                <a:ea typeface="Telegraf Bold"/>
                <a:cs typeface="Telegraf Bold"/>
                <a:sym typeface="Telegraf Bold"/>
              </a:rPr>
              <a:t>Psikolojik Danışman Normu: </a:t>
            </a:r>
            <a:r>
              <a:rPr lang="en-US" sz="979" spc="14">
                <a:solidFill>
                  <a:srgbClr val="000000"/>
                </a:solidFill>
                <a:latin typeface="Telegraf"/>
                <a:ea typeface="Telegraf"/>
                <a:cs typeface="Telegraf"/>
                <a:sym typeface="Telegraf"/>
              </a:rPr>
              <a:t>Var</a:t>
            </a:r>
          </a:p>
          <a:p>
            <a:pPr algn="just">
              <a:lnSpc>
                <a:spcPts val="1620"/>
              </a:lnSpc>
            </a:pPr>
            <a:r>
              <a:rPr lang="en-US" sz="1073" b="1" spc="16">
                <a:solidFill>
                  <a:srgbClr val="000000"/>
                </a:solidFill>
                <a:latin typeface="Telegraf Bold"/>
                <a:ea typeface="Telegraf Bold"/>
                <a:cs typeface="Telegraf Bold"/>
                <a:sym typeface="Telegraf Bold"/>
              </a:rPr>
              <a:t>Fiziki İmkanları: </a:t>
            </a:r>
            <a:r>
              <a:rPr lang="en-US" sz="1073" spc="16">
                <a:solidFill>
                  <a:srgbClr val="000000"/>
                </a:solidFill>
                <a:latin typeface="Telegraf"/>
                <a:ea typeface="Telegraf"/>
                <a:cs typeface="Telegraf"/>
                <a:sym typeface="Telegraf"/>
              </a:rPr>
              <a:t>Okul bahçesi, kütüphane, yemekhane, meslek atölyeleri,  bulunmaktadır.</a:t>
            </a:r>
          </a:p>
          <a:p>
            <a:pPr algn="just">
              <a:lnSpc>
                <a:spcPts val="1620"/>
              </a:lnSpc>
            </a:pPr>
            <a:r>
              <a:rPr lang="en-US" sz="1073" b="1" spc="16">
                <a:solidFill>
                  <a:srgbClr val="000000"/>
                </a:solidFill>
                <a:latin typeface="Telegraf Bold"/>
                <a:ea typeface="Telegraf Bold"/>
                <a:cs typeface="Telegraf Bold"/>
                <a:sym typeface="Telegraf Bold"/>
              </a:rPr>
              <a:t>Ulaşım: </a:t>
            </a:r>
            <a:r>
              <a:rPr lang="en-US" sz="1073" spc="16">
                <a:solidFill>
                  <a:srgbClr val="000000"/>
                </a:solidFill>
                <a:latin typeface="Telegraf"/>
                <a:ea typeface="Telegraf"/>
                <a:cs typeface="Telegraf"/>
                <a:sym typeface="Telegraf"/>
              </a:rPr>
              <a:t>Servis ve yaya olarak ulaşım sağlanabilmektedir.</a:t>
            </a:r>
          </a:p>
          <a:p>
            <a:pPr marL="0" lvl="1" indent="0" algn="just">
              <a:lnSpc>
                <a:spcPts val="1502"/>
              </a:lnSpc>
              <a:spcBef>
                <a:spcPct val="0"/>
              </a:spcBef>
            </a:pPr>
            <a:endParaRPr lang="en-US" sz="1073" spc="16">
              <a:solidFill>
                <a:srgbClr val="000000"/>
              </a:solidFill>
              <a:latin typeface="Telegraf"/>
              <a:ea typeface="Telegraf"/>
              <a:cs typeface="Telegraf"/>
              <a:sym typeface="Telegraf"/>
            </a:endParaRPr>
          </a:p>
        </p:txBody>
      </p:sp>
      <p:sp>
        <p:nvSpPr>
          <p:cNvPr id="40" name="TextBox 40"/>
          <p:cNvSpPr txBox="1"/>
          <p:nvPr/>
        </p:nvSpPr>
        <p:spPr>
          <a:xfrm>
            <a:off x="777240" y="337820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41" name="TextBox 41"/>
          <p:cNvSpPr txBox="1"/>
          <p:nvPr/>
        </p:nvSpPr>
        <p:spPr>
          <a:xfrm>
            <a:off x="2282832" y="8650181"/>
            <a:ext cx="3480624" cy="1200150"/>
          </a:xfrm>
          <a:prstGeom prst="rect">
            <a:avLst/>
          </a:prstGeom>
        </p:spPr>
        <p:txBody>
          <a:bodyPr lIns="0" tIns="0" rIns="0" bIns="0" rtlCol="0" anchor="t">
            <a:spAutoFit/>
          </a:bodyPr>
          <a:lstStyle/>
          <a:p>
            <a:pPr algn="just">
              <a:lnSpc>
                <a:spcPts val="1598"/>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Kurtuluş Mah. Mehmet Akif Cad. İmam Hatip Sok. No30 Yayladağı / HATAY</a:t>
            </a:r>
          </a:p>
          <a:p>
            <a:pPr algn="just">
              <a:lnSpc>
                <a:spcPts val="1598"/>
              </a:lnSpc>
            </a:pPr>
            <a:r>
              <a:rPr lang="en-US" sz="957" b="1" spc="14">
                <a:solidFill>
                  <a:srgbClr val="000000"/>
                </a:solidFill>
                <a:latin typeface="Telegraf Bold"/>
                <a:ea typeface="Telegraf Bold"/>
                <a:cs typeface="Telegraf Bold"/>
                <a:sym typeface="Telegraf Bold"/>
              </a:rPr>
              <a:t>İletişim no:</a:t>
            </a:r>
            <a:r>
              <a:rPr lang="en-US" sz="957" spc="14">
                <a:solidFill>
                  <a:srgbClr val="000000"/>
                </a:solidFill>
                <a:latin typeface="Telegraf"/>
                <a:ea typeface="Telegraf"/>
                <a:cs typeface="Telegraf"/>
                <a:sym typeface="Telegraf"/>
              </a:rPr>
              <a:t> 05376161195</a:t>
            </a:r>
          </a:p>
          <a:p>
            <a:pPr algn="just">
              <a:lnSpc>
                <a:spcPts val="1598"/>
              </a:lnSpc>
            </a:pPr>
            <a:r>
              <a:rPr lang="en-US" sz="957" b="1" spc="14">
                <a:solidFill>
                  <a:srgbClr val="000000"/>
                </a:solidFill>
                <a:latin typeface="Telegraf Bold"/>
                <a:ea typeface="Telegraf Bold"/>
                <a:cs typeface="Telegraf Bold"/>
                <a:sym typeface="Telegraf Bold"/>
              </a:rPr>
              <a:t>E-posta: </a:t>
            </a:r>
            <a:r>
              <a:rPr lang="en-US" sz="957" spc="14">
                <a:solidFill>
                  <a:srgbClr val="000000"/>
                </a:solidFill>
                <a:latin typeface="Telegraf"/>
                <a:ea typeface="Telegraf"/>
                <a:cs typeface="Telegraf"/>
                <a:sym typeface="Telegraf"/>
              </a:rPr>
              <a:t>760286@meb.k12.tr</a:t>
            </a:r>
          </a:p>
          <a:p>
            <a:pPr algn="just">
              <a:lnSpc>
                <a:spcPts val="1598"/>
              </a:lnSpc>
            </a:pPr>
            <a:r>
              <a:rPr lang="en-US" sz="957" b="1" spc="14">
                <a:solidFill>
                  <a:srgbClr val="000000"/>
                </a:solidFill>
                <a:latin typeface="Telegraf Bold"/>
                <a:ea typeface="Telegraf Bold"/>
                <a:cs typeface="Telegraf Bold"/>
                <a:sym typeface="Telegraf Bold"/>
              </a:rPr>
              <a:t>WEB Adresi: </a:t>
            </a:r>
            <a:r>
              <a:rPr lang="en-US" sz="957" spc="14">
                <a:solidFill>
                  <a:srgbClr val="000000"/>
                </a:solidFill>
                <a:latin typeface="Telegraf"/>
                <a:ea typeface="Telegraf"/>
                <a:cs typeface="Telegraf"/>
                <a:sym typeface="Telegraf"/>
              </a:rPr>
              <a:t>https://yysshmtal.meb.k12.tr/</a:t>
            </a:r>
          </a:p>
          <a:p>
            <a:pPr marL="0" lvl="1" indent="0" algn="just">
              <a:lnSpc>
                <a:spcPts val="1598"/>
              </a:lnSpc>
            </a:pPr>
            <a:endParaRPr lang="en-US" sz="957" spc="14">
              <a:solidFill>
                <a:srgbClr val="000000"/>
              </a:solidFill>
              <a:latin typeface="Telegraf"/>
              <a:ea typeface="Telegraf"/>
              <a:cs typeface="Telegraf"/>
              <a:sym typeface="Telegraf"/>
            </a:endParaRPr>
          </a:p>
        </p:txBody>
      </p:sp>
      <p:sp>
        <p:nvSpPr>
          <p:cNvPr id="42" name="TextBox 42"/>
          <p:cNvSpPr txBox="1"/>
          <p:nvPr/>
        </p:nvSpPr>
        <p:spPr>
          <a:xfrm>
            <a:off x="5473657" y="3379343"/>
            <a:ext cx="2061440"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OKULDA YAPILAN ÇALIŞMALAR/ETKİNLİKLER</a:t>
            </a:r>
          </a:p>
        </p:txBody>
      </p:sp>
      <p:sp>
        <p:nvSpPr>
          <p:cNvPr id="43" name="TextBox 43"/>
          <p:cNvSpPr txBox="1"/>
          <p:nvPr/>
        </p:nvSpPr>
        <p:spPr>
          <a:xfrm>
            <a:off x="3097291" y="3379343"/>
            <a:ext cx="2097196" cy="390531"/>
          </a:xfrm>
          <a:prstGeom prst="rect">
            <a:avLst/>
          </a:prstGeom>
        </p:spPr>
        <p:txBody>
          <a:bodyPr lIns="0" tIns="0" rIns="0" bIns="0" rtlCol="0" anchor="t">
            <a:spAutoFit/>
          </a:bodyPr>
          <a:lstStyle/>
          <a:p>
            <a:pPr algn="ctr">
              <a:lnSpc>
                <a:spcPts val="1574"/>
              </a:lnSpc>
              <a:spcBef>
                <a:spcPct val="0"/>
              </a:spcBef>
            </a:pPr>
            <a:r>
              <a:rPr lang="en-US" sz="1124" b="1">
                <a:solidFill>
                  <a:srgbClr val="FFFFFF"/>
                </a:solidFill>
                <a:latin typeface="Telegraf Bold"/>
                <a:ea typeface="Telegraf Bold"/>
                <a:cs typeface="Telegraf Bold"/>
                <a:sym typeface="Telegraf Bold"/>
              </a:rPr>
              <a:t>OKULUN SINAV/ BÖLÜM BİLGİLERİ</a:t>
            </a:r>
          </a:p>
        </p:txBody>
      </p:sp>
      <p:sp>
        <p:nvSpPr>
          <p:cNvPr id="44" name="TextBox 44"/>
          <p:cNvSpPr txBox="1"/>
          <p:nvPr/>
        </p:nvSpPr>
        <p:spPr>
          <a:xfrm>
            <a:off x="5466220" y="4281854"/>
            <a:ext cx="1998771" cy="1111184"/>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SEUP - Mesleki ve Teknik Eğitim Yoluyla Sosyal ve Ekonomik Uyum Projesi uygulanmaktadır.</a:t>
            </a:r>
          </a:p>
          <a:p>
            <a:pPr marL="0" lvl="1" indent="0" algn="ctr">
              <a:lnSpc>
                <a:spcPts val="1753"/>
              </a:lnSpc>
              <a:spcBef>
                <a:spcPct val="0"/>
              </a:spcBef>
            </a:pPr>
            <a:endParaRPr lang="en-US" sz="1252" spc="18">
              <a:solidFill>
                <a:srgbClr val="000000"/>
              </a:solidFill>
              <a:latin typeface="Telegraf"/>
              <a:ea typeface="Telegraf"/>
              <a:cs typeface="Telegraf"/>
              <a:sym typeface="Telegraf"/>
            </a:endParaRPr>
          </a:p>
        </p:txBody>
      </p:sp>
      <p:sp>
        <p:nvSpPr>
          <p:cNvPr id="45" name="TextBox 45"/>
          <p:cNvSpPr txBox="1"/>
          <p:nvPr/>
        </p:nvSpPr>
        <p:spPr>
          <a:xfrm>
            <a:off x="3118952" y="3847526"/>
            <a:ext cx="2075238" cy="2545014"/>
          </a:xfrm>
          <a:prstGeom prst="rect">
            <a:avLst/>
          </a:prstGeom>
        </p:spPr>
        <p:txBody>
          <a:bodyPr lIns="0" tIns="0" rIns="0" bIns="0" rtlCol="0" anchor="t">
            <a:spAutoFit/>
          </a:bodyPr>
          <a:lstStyle/>
          <a:p>
            <a:pPr algn="l">
              <a:lnSpc>
                <a:spcPts val="1473"/>
              </a:lnSpc>
            </a:pPr>
            <a:r>
              <a:rPr lang="en-US" sz="1052" b="1" spc="15">
                <a:solidFill>
                  <a:srgbClr val="000000"/>
                </a:solidFill>
                <a:latin typeface="Telegraf Bold"/>
                <a:ea typeface="Telegraf Bold"/>
                <a:cs typeface="Telegraf Bold"/>
                <a:sym typeface="Telegraf Bold"/>
              </a:rPr>
              <a:t>Yabancı Dil: </a:t>
            </a:r>
            <a:r>
              <a:rPr lang="en-US" sz="1052" spc="15">
                <a:solidFill>
                  <a:srgbClr val="000000"/>
                </a:solidFill>
                <a:latin typeface="Telegraf"/>
                <a:ea typeface="Telegraf"/>
                <a:cs typeface="Telegraf"/>
                <a:sym typeface="Telegraf"/>
              </a:rPr>
              <a:t>İngilizce</a:t>
            </a:r>
          </a:p>
          <a:p>
            <a:pPr algn="l">
              <a:lnSpc>
                <a:spcPts val="1473"/>
              </a:lnSpc>
            </a:pPr>
            <a:endParaRPr lang="en-US" sz="1052" spc="15">
              <a:solidFill>
                <a:srgbClr val="000000"/>
              </a:solidFill>
              <a:latin typeface="Telegraf"/>
              <a:ea typeface="Telegraf"/>
              <a:cs typeface="Telegraf"/>
              <a:sym typeface="Telegraf"/>
            </a:endParaRPr>
          </a:p>
          <a:p>
            <a:pPr algn="just">
              <a:lnSpc>
                <a:spcPts val="1473"/>
              </a:lnSpc>
            </a:pPr>
            <a:r>
              <a:rPr lang="en-US" sz="1052" b="1" spc="15">
                <a:solidFill>
                  <a:srgbClr val="000000"/>
                </a:solidFill>
                <a:latin typeface="Telegraf Bold"/>
                <a:ea typeface="Telegraf Bold"/>
                <a:cs typeface="Telegraf Bold"/>
                <a:sym typeface="Telegraf Bold"/>
              </a:rPr>
              <a:t>Bölümler: </a:t>
            </a:r>
            <a:r>
              <a:rPr lang="en-US" sz="1052" spc="15">
                <a:solidFill>
                  <a:srgbClr val="000000"/>
                </a:solidFill>
                <a:latin typeface="Telegraf"/>
                <a:ea typeface="Telegraf"/>
                <a:cs typeface="Telegraf"/>
                <a:sym typeface="Telegraf"/>
              </a:rPr>
              <a:t>Elektrik-Elektronik Teknolojisi Alanı / Bilişim Teknolojileri Alanı / Tarım Alanı</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Yerleştirmeye Esas Puan Türü: </a:t>
            </a:r>
            <a:r>
              <a:rPr lang="en-US" sz="1052" spc="15">
                <a:solidFill>
                  <a:srgbClr val="000000"/>
                </a:solidFill>
                <a:latin typeface="Telegraf"/>
                <a:ea typeface="Telegraf"/>
                <a:cs typeface="Telegraf"/>
                <a:sym typeface="Telegraf"/>
              </a:rPr>
              <a:t>Yerel</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Yerleşen Son Öğrencinin Puanı: </a:t>
            </a:r>
            <a:r>
              <a:rPr lang="en-US" sz="1052" spc="15">
                <a:solidFill>
                  <a:srgbClr val="000000"/>
                </a:solidFill>
                <a:latin typeface="Telegraf"/>
                <a:ea typeface="Telegraf"/>
                <a:cs typeface="Telegraf"/>
                <a:sym typeface="Telegraf"/>
              </a:rPr>
              <a:t>80.22</a:t>
            </a:r>
          </a:p>
          <a:p>
            <a:pPr algn="l">
              <a:lnSpc>
                <a:spcPts val="1473"/>
              </a:lnSpc>
            </a:pPr>
            <a:endParaRPr lang="en-US" sz="1052" spc="15">
              <a:solidFill>
                <a:srgbClr val="000000"/>
              </a:solidFill>
              <a:latin typeface="Telegraf"/>
              <a:ea typeface="Telegraf"/>
              <a:cs typeface="Telegraf"/>
              <a:sym typeface="Telegraf"/>
            </a:endParaRPr>
          </a:p>
          <a:p>
            <a:pPr algn="l">
              <a:lnSpc>
                <a:spcPts val="1473"/>
              </a:lnSpc>
            </a:pPr>
            <a:r>
              <a:rPr lang="en-US" sz="1052" b="1" spc="15">
                <a:solidFill>
                  <a:srgbClr val="000000"/>
                </a:solidFill>
                <a:latin typeface="Telegraf Bold"/>
                <a:ea typeface="Telegraf Bold"/>
                <a:cs typeface="Telegraf Bold"/>
                <a:sym typeface="Telegraf Bold"/>
              </a:rPr>
              <a:t>Kontenjan: </a:t>
            </a:r>
            <a:r>
              <a:rPr lang="en-US" sz="1052" spc="15">
                <a:solidFill>
                  <a:srgbClr val="000000"/>
                </a:solidFill>
                <a:latin typeface="Telegraf"/>
                <a:ea typeface="Telegraf"/>
                <a:cs typeface="Telegraf"/>
                <a:sym typeface="Telegraf"/>
              </a:rPr>
              <a:t>238</a:t>
            </a:r>
          </a:p>
          <a:p>
            <a:pPr marL="0" lvl="1" indent="0" algn="l">
              <a:lnSpc>
                <a:spcPts val="1473"/>
              </a:lnSpc>
              <a:spcBef>
                <a:spcPct val="0"/>
              </a:spcBef>
            </a:pPr>
            <a:endParaRPr lang="en-US" sz="1052" spc="15">
              <a:solidFill>
                <a:srgbClr val="000000"/>
              </a:solidFill>
              <a:latin typeface="Telegraf"/>
              <a:ea typeface="Telegraf"/>
              <a:cs typeface="Telegraf"/>
              <a:sym typeface="Telegraf"/>
            </a:endParaRPr>
          </a:p>
        </p:txBody>
      </p:sp>
      <p:sp>
        <p:nvSpPr>
          <p:cNvPr id="46" name="TextBox 46"/>
          <p:cNvSpPr txBox="1"/>
          <p:nvPr/>
        </p:nvSpPr>
        <p:spPr>
          <a:xfrm>
            <a:off x="2282832" y="844596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7" name="TextBox 47"/>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4780" y="1135252"/>
            <a:ext cx="2165096" cy="2111140"/>
            <a:chOff x="0" y="0"/>
            <a:chExt cx="2886795" cy="2814854"/>
          </a:xfrm>
        </p:grpSpPr>
        <p:pic>
          <p:nvPicPr>
            <p:cNvPr id="3" name="Picture 3"/>
            <p:cNvPicPr>
              <a:picLocks noChangeAspect="1"/>
            </p:cNvPicPr>
            <p:nvPr/>
          </p:nvPicPr>
          <p:blipFill>
            <a:blip r:embed="rId2"/>
            <a:srcRect l="11541" r="11541"/>
            <a:stretch>
              <a:fillRect/>
            </a:stretch>
          </p:blipFill>
          <p:spPr>
            <a:xfrm>
              <a:off x="0" y="0"/>
              <a:ext cx="2886795"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70A684"/>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70A684"/>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70A684"/>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70A684">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54983" y="6422452"/>
            <a:ext cx="2811992" cy="1860298"/>
            <a:chOff x="0" y="0"/>
            <a:chExt cx="1071235" cy="708685"/>
          </a:xfrm>
        </p:grpSpPr>
        <p:sp>
          <p:nvSpPr>
            <p:cNvPr id="17" name="Freeform 17"/>
            <p:cNvSpPr/>
            <p:nvPr/>
          </p:nvSpPr>
          <p:spPr>
            <a:xfrm>
              <a:off x="0" y="0"/>
              <a:ext cx="1071235" cy="708685"/>
            </a:xfrm>
            <a:custGeom>
              <a:avLst/>
              <a:gdLst/>
              <a:ahLst/>
              <a:cxnLst/>
              <a:rect l="l" t="t" r="r" b="b"/>
              <a:pathLst>
                <a:path w="1071235" h="708685">
                  <a:moveTo>
                    <a:pt x="0" y="0"/>
                  </a:moveTo>
                  <a:lnTo>
                    <a:pt x="1071235" y="0"/>
                  </a:lnTo>
                  <a:lnTo>
                    <a:pt x="1071235" y="708685"/>
                  </a:lnTo>
                  <a:lnTo>
                    <a:pt x="0" y="708685"/>
                  </a:lnTo>
                  <a:close/>
                </a:path>
              </a:pathLst>
            </a:custGeom>
            <a:solidFill>
              <a:srgbClr val="DBB67F">
                <a:alpha val="58824"/>
              </a:srgbClr>
            </a:solidFill>
          </p:spPr>
        </p:sp>
        <p:sp>
          <p:nvSpPr>
            <p:cNvPr id="18" name="TextBox 18"/>
            <p:cNvSpPr txBox="1"/>
            <p:nvPr/>
          </p:nvSpPr>
          <p:spPr>
            <a:xfrm>
              <a:off x="0" y="-57150"/>
              <a:ext cx="1071235" cy="765835"/>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547834" cy="1277108"/>
            <a:chOff x="0" y="0"/>
            <a:chExt cx="1351556" cy="486517"/>
          </a:xfrm>
        </p:grpSpPr>
        <p:sp>
          <p:nvSpPr>
            <p:cNvPr id="20" name="Freeform 20"/>
            <p:cNvSpPr/>
            <p:nvPr/>
          </p:nvSpPr>
          <p:spPr>
            <a:xfrm>
              <a:off x="0" y="0"/>
              <a:ext cx="1351556" cy="486517"/>
            </a:xfrm>
            <a:custGeom>
              <a:avLst/>
              <a:gdLst/>
              <a:ahLst/>
              <a:cxnLst/>
              <a:rect l="l" t="t" r="r" b="b"/>
              <a:pathLst>
                <a:path w="1351556" h="486517">
                  <a:moveTo>
                    <a:pt x="0" y="0"/>
                  </a:moveTo>
                  <a:lnTo>
                    <a:pt x="1351556" y="0"/>
                  </a:lnTo>
                  <a:lnTo>
                    <a:pt x="1351556" y="486517"/>
                  </a:lnTo>
                  <a:lnTo>
                    <a:pt x="0" y="486517"/>
                  </a:lnTo>
                  <a:close/>
                </a:path>
              </a:pathLst>
            </a:custGeom>
            <a:solidFill>
              <a:srgbClr val="70A684">
                <a:alpha val="58824"/>
              </a:srgbClr>
            </a:solidFill>
          </p:spPr>
        </p:sp>
        <p:sp>
          <p:nvSpPr>
            <p:cNvPr id="21" name="TextBox 21"/>
            <p:cNvSpPr txBox="1"/>
            <p:nvPr/>
          </p:nvSpPr>
          <p:spPr>
            <a:xfrm>
              <a:off x="0" y="-38100"/>
              <a:ext cx="1351556"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70A684">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70A684">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549482" y="180254"/>
            <a:ext cx="6880115" cy="1914694"/>
          </a:xfrm>
          <a:prstGeom prst="rect">
            <a:avLst/>
          </a:prstGeom>
        </p:spPr>
        <p:txBody>
          <a:bodyPr lIns="0" tIns="0" rIns="0" bIns="0" rtlCol="0" anchor="t">
            <a:spAutoFit/>
          </a:bodyPr>
          <a:lstStyle/>
          <a:p>
            <a:pPr algn="ctr">
              <a:lnSpc>
                <a:spcPts val="3302"/>
              </a:lnSpc>
            </a:pPr>
            <a:r>
              <a:rPr lang="en-US" sz="2359">
                <a:solidFill>
                  <a:srgbClr val="384985"/>
                </a:solidFill>
                <a:latin typeface="Archivo Black"/>
                <a:ea typeface="Archivo Black"/>
                <a:cs typeface="Archivo Black"/>
                <a:sym typeface="Archivo Black"/>
              </a:rPr>
              <a:t>YAYLADAĞI ANADOLU İMAM HATİP LİSESİ</a:t>
            </a:r>
          </a:p>
          <a:p>
            <a:pPr algn="ctr">
              <a:lnSpc>
                <a:spcPts val="2764"/>
              </a:lnSpc>
            </a:pPr>
            <a:endParaRPr lang="en-US" sz="2359">
              <a:solidFill>
                <a:srgbClr val="384985"/>
              </a:solidFill>
              <a:latin typeface="Archivo Black"/>
              <a:ea typeface="Archivo Black"/>
              <a:cs typeface="Archivo Black"/>
              <a:sym typeface="Archivo Black"/>
            </a:endParaRPr>
          </a:p>
          <a:p>
            <a:pPr algn="ctr">
              <a:lnSpc>
                <a:spcPts val="2764"/>
              </a:lnSpc>
            </a:pPr>
            <a:endParaRPr lang="en-US" sz="2359">
              <a:solidFill>
                <a:srgbClr val="384985"/>
              </a:solidFill>
              <a:latin typeface="Archivo Black"/>
              <a:ea typeface="Archivo Black"/>
              <a:cs typeface="Archivo Black"/>
              <a:sym typeface="Archivo Black"/>
            </a:endParaRPr>
          </a:p>
          <a:p>
            <a:pPr algn="ctr">
              <a:lnSpc>
                <a:spcPts val="3033"/>
              </a:lnSpc>
            </a:pPr>
            <a:endParaRPr lang="en-US" sz="2359">
              <a:solidFill>
                <a:srgbClr val="384985"/>
              </a:solidFill>
              <a:latin typeface="Archivo Black"/>
              <a:ea typeface="Archivo Black"/>
              <a:cs typeface="Archivo Black"/>
              <a:sym typeface="Archivo Black"/>
            </a:endParaRPr>
          </a:p>
        </p:txBody>
      </p:sp>
      <p:grpSp>
        <p:nvGrpSpPr>
          <p:cNvPr id="29" name="Group 29"/>
          <p:cNvGrpSpPr/>
          <p:nvPr/>
        </p:nvGrpSpPr>
        <p:grpSpPr>
          <a:xfrm>
            <a:off x="3097291" y="1130490"/>
            <a:ext cx="2097196" cy="2111140"/>
            <a:chOff x="0" y="0"/>
            <a:chExt cx="2796261" cy="2814854"/>
          </a:xfrm>
        </p:grpSpPr>
        <p:pic>
          <p:nvPicPr>
            <p:cNvPr id="30" name="Picture 30"/>
            <p:cNvPicPr>
              <a:picLocks noChangeAspect="1"/>
            </p:cNvPicPr>
            <p:nvPr/>
          </p:nvPicPr>
          <p:blipFill>
            <a:blip r:embed="rId3"/>
            <a:srcRect t="12250" b="12250"/>
            <a:stretch>
              <a:fillRect/>
            </a:stretch>
          </p:blipFill>
          <p:spPr>
            <a:xfrm>
              <a:off x="0" y="0"/>
              <a:ext cx="2796261" cy="2814854"/>
            </a:xfrm>
            <a:prstGeom prst="rect">
              <a:avLst/>
            </a:prstGeom>
          </p:spPr>
        </p:pic>
      </p:grpSp>
      <p:grpSp>
        <p:nvGrpSpPr>
          <p:cNvPr id="31" name="Group 31"/>
          <p:cNvGrpSpPr/>
          <p:nvPr/>
        </p:nvGrpSpPr>
        <p:grpSpPr>
          <a:xfrm>
            <a:off x="5365296" y="1140015"/>
            <a:ext cx="2169802" cy="2111140"/>
            <a:chOff x="0" y="0"/>
            <a:chExt cx="2893070" cy="2814854"/>
          </a:xfrm>
        </p:grpSpPr>
        <p:pic>
          <p:nvPicPr>
            <p:cNvPr id="32" name="Picture 32"/>
            <p:cNvPicPr>
              <a:picLocks noChangeAspect="1"/>
            </p:cNvPicPr>
            <p:nvPr/>
          </p:nvPicPr>
          <p:blipFill>
            <a:blip r:embed="rId4"/>
            <a:srcRect l="11457" r="11457"/>
            <a:stretch>
              <a:fillRect/>
            </a:stretch>
          </p:blipFill>
          <p:spPr>
            <a:xfrm>
              <a:off x="0" y="0"/>
              <a:ext cx="2893070" cy="2814854"/>
            </a:xfrm>
            <a:prstGeom prst="rect">
              <a:avLst/>
            </a:prstGeom>
          </p:spPr>
        </p:pic>
      </p:grpSp>
      <p:sp>
        <p:nvSpPr>
          <p:cNvPr id="33" name="TextBox 33"/>
          <p:cNvSpPr txBox="1"/>
          <p:nvPr/>
        </p:nvSpPr>
        <p:spPr>
          <a:xfrm>
            <a:off x="801459" y="7004812"/>
            <a:ext cx="2524711" cy="1182939"/>
          </a:xfrm>
          <a:prstGeom prst="rect">
            <a:avLst/>
          </a:prstGeom>
        </p:spPr>
        <p:txBody>
          <a:bodyPr lIns="0" tIns="0" rIns="0" bIns="0" rtlCol="0" anchor="t">
            <a:spAutoFit/>
          </a:bodyPr>
          <a:lstStyle/>
          <a:p>
            <a:pPr algn="just">
              <a:lnSpc>
                <a:spcPts val="1613"/>
              </a:lnSpc>
            </a:pPr>
            <a:r>
              <a:rPr lang="en-US" sz="1152" spc="17">
                <a:solidFill>
                  <a:srgbClr val="000000"/>
                </a:solidFill>
                <a:latin typeface="Telegraf"/>
                <a:ea typeface="Telegraf"/>
                <a:cs typeface="Telegraf"/>
                <a:sym typeface="Telegraf"/>
              </a:rPr>
              <a:t> Okulu, öğrencilerin hem eğitim hem öğretim anlamında faydalanabileceği , kültürel, sosyal aktivitelere de önem veren bir okul olması sebebiyle tercih edebilirsiniz.</a:t>
            </a:r>
          </a:p>
          <a:p>
            <a:pPr marL="0" lvl="1" indent="0" algn="just">
              <a:lnSpc>
                <a:spcPts val="1333"/>
              </a:lnSpc>
              <a:spcBef>
                <a:spcPct val="0"/>
              </a:spcBef>
            </a:pPr>
            <a:endParaRPr lang="en-US" sz="1152" spc="17">
              <a:solidFill>
                <a:srgbClr val="000000"/>
              </a:solidFill>
              <a:latin typeface="Telegraf"/>
              <a:ea typeface="Telegraf"/>
              <a:cs typeface="Telegraf"/>
              <a:sym typeface="Telegraf"/>
            </a:endParaRPr>
          </a:p>
        </p:txBody>
      </p:sp>
      <p:sp>
        <p:nvSpPr>
          <p:cNvPr id="34" name="Freeform 34"/>
          <p:cNvSpPr/>
          <p:nvPr/>
        </p:nvSpPr>
        <p:spPr>
          <a:xfrm>
            <a:off x="611197" y="6366149"/>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5" name="Freeform 35"/>
          <p:cNvSpPr/>
          <p:nvPr/>
        </p:nvSpPr>
        <p:spPr>
          <a:xfrm rot="-10800000">
            <a:off x="2831351" y="7623638"/>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36" name="Group 36"/>
          <p:cNvGrpSpPr/>
          <p:nvPr/>
        </p:nvGrpSpPr>
        <p:grpSpPr>
          <a:xfrm>
            <a:off x="3692447" y="6452313"/>
            <a:ext cx="2071010" cy="1859636"/>
            <a:chOff x="0" y="0"/>
            <a:chExt cx="2761347" cy="2479515"/>
          </a:xfrm>
        </p:grpSpPr>
        <p:pic>
          <p:nvPicPr>
            <p:cNvPr id="37" name="Picture 37"/>
            <p:cNvPicPr>
              <a:picLocks noChangeAspect="1"/>
            </p:cNvPicPr>
            <p:nvPr/>
          </p:nvPicPr>
          <p:blipFill>
            <a:blip r:embed="rId7"/>
            <a:srcRect l="8237" r="8237"/>
            <a:stretch>
              <a:fillRect/>
            </a:stretch>
          </p:blipFill>
          <p:spPr>
            <a:xfrm>
              <a:off x="0" y="0"/>
              <a:ext cx="2761347" cy="2479515"/>
            </a:xfrm>
            <a:prstGeom prst="rect">
              <a:avLst/>
            </a:prstGeom>
          </p:spPr>
        </p:pic>
      </p:grpSp>
      <p:grpSp>
        <p:nvGrpSpPr>
          <p:cNvPr id="38" name="Group 38"/>
          <p:cNvGrpSpPr/>
          <p:nvPr/>
        </p:nvGrpSpPr>
        <p:grpSpPr>
          <a:xfrm>
            <a:off x="5896807" y="6452313"/>
            <a:ext cx="1669108" cy="1859636"/>
            <a:chOff x="0" y="0"/>
            <a:chExt cx="2225477" cy="2479515"/>
          </a:xfrm>
        </p:grpSpPr>
        <p:pic>
          <p:nvPicPr>
            <p:cNvPr id="39" name="Picture 39"/>
            <p:cNvPicPr>
              <a:picLocks noChangeAspect="1"/>
            </p:cNvPicPr>
            <p:nvPr/>
          </p:nvPicPr>
          <p:blipFill>
            <a:blip r:embed="rId8"/>
            <a:srcRect t="8219" b="8219"/>
            <a:stretch>
              <a:fillRect/>
            </a:stretch>
          </p:blipFill>
          <p:spPr>
            <a:xfrm>
              <a:off x="0" y="0"/>
              <a:ext cx="2225477" cy="2479515"/>
            </a:xfrm>
            <a:prstGeom prst="rect">
              <a:avLst/>
            </a:prstGeom>
          </p:spPr>
        </p:pic>
      </p:grpSp>
      <p:sp>
        <p:nvSpPr>
          <p:cNvPr id="40" name="TextBox 40"/>
          <p:cNvSpPr txBox="1"/>
          <p:nvPr/>
        </p:nvSpPr>
        <p:spPr>
          <a:xfrm>
            <a:off x="801459" y="3838001"/>
            <a:ext cx="2098417" cy="2461912"/>
          </a:xfrm>
          <a:prstGeom prst="rect">
            <a:avLst/>
          </a:prstGeom>
        </p:spPr>
        <p:txBody>
          <a:bodyPr lIns="0" tIns="0" rIns="0" bIns="0" rtlCol="0" anchor="t">
            <a:spAutoFit/>
          </a:bodyPr>
          <a:lstStyle/>
          <a:p>
            <a:pPr algn="l">
              <a:lnSpc>
                <a:spcPts val="1568"/>
              </a:lnSpc>
            </a:pPr>
            <a:r>
              <a:rPr lang="en-US" sz="1038" b="1" spc="15">
                <a:solidFill>
                  <a:srgbClr val="000000"/>
                </a:solidFill>
                <a:latin typeface="Telegraf Bold"/>
                <a:ea typeface="Telegraf Bold"/>
                <a:cs typeface="Telegraf Bold"/>
                <a:sym typeface="Telegraf Bold"/>
              </a:rPr>
              <a:t>Binanın Durumu: </a:t>
            </a:r>
            <a:r>
              <a:rPr lang="en-US" sz="1038" spc="15">
                <a:solidFill>
                  <a:srgbClr val="000000"/>
                </a:solidFill>
                <a:latin typeface="Telegraf"/>
                <a:ea typeface="Telegraf"/>
                <a:cs typeface="Telegraf"/>
                <a:sym typeface="Telegraf"/>
              </a:rPr>
              <a:t>Kendi Binasında</a:t>
            </a:r>
          </a:p>
          <a:p>
            <a:pPr algn="l">
              <a:lnSpc>
                <a:spcPts val="1568"/>
              </a:lnSpc>
            </a:pPr>
            <a:r>
              <a:rPr lang="en-US" sz="1038" b="1" spc="15">
                <a:solidFill>
                  <a:srgbClr val="000000"/>
                </a:solidFill>
                <a:latin typeface="Telegraf Bold"/>
                <a:ea typeface="Telegraf Bold"/>
                <a:cs typeface="Telegraf Bold"/>
                <a:sym typeface="Telegraf Bold"/>
              </a:rPr>
              <a:t>Öğrenim Şekli: </a:t>
            </a:r>
            <a:r>
              <a:rPr lang="en-US" sz="1038" spc="15">
                <a:solidFill>
                  <a:srgbClr val="000000"/>
                </a:solidFill>
                <a:latin typeface="Telegraf"/>
                <a:ea typeface="Telegraf"/>
                <a:cs typeface="Telegraf"/>
                <a:sym typeface="Telegraf"/>
              </a:rPr>
              <a:t>Tam Gün</a:t>
            </a:r>
          </a:p>
          <a:p>
            <a:pPr algn="l">
              <a:lnSpc>
                <a:spcPts val="1568"/>
              </a:lnSpc>
            </a:pPr>
            <a:r>
              <a:rPr lang="en-US" sz="1038" b="1" spc="15">
                <a:solidFill>
                  <a:srgbClr val="000000"/>
                </a:solidFill>
                <a:latin typeface="Telegraf Bold"/>
                <a:ea typeface="Telegraf Bold"/>
                <a:cs typeface="Telegraf Bold"/>
                <a:sym typeface="Telegraf Bold"/>
              </a:rPr>
              <a:t>Derslik Sayısı: </a:t>
            </a:r>
            <a:r>
              <a:rPr lang="en-US" sz="1038" spc="15">
                <a:solidFill>
                  <a:srgbClr val="000000"/>
                </a:solidFill>
                <a:latin typeface="Telegraf"/>
                <a:ea typeface="Telegraf"/>
                <a:cs typeface="Telegraf"/>
                <a:sym typeface="Telegraf"/>
              </a:rPr>
              <a:t>16</a:t>
            </a:r>
          </a:p>
          <a:p>
            <a:pPr algn="l">
              <a:lnSpc>
                <a:spcPts val="1568"/>
              </a:lnSpc>
            </a:pPr>
            <a:r>
              <a:rPr lang="en-US" sz="1038" b="1" spc="15">
                <a:solidFill>
                  <a:srgbClr val="000000"/>
                </a:solidFill>
                <a:latin typeface="Telegraf Bold"/>
                <a:ea typeface="Telegraf Bold"/>
                <a:cs typeface="Telegraf Bold"/>
                <a:sym typeface="Telegraf Bold"/>
              </a:rPr>
              <a:t>Öğretmen Sayısı: </a:t>
            </a:r>
            <a:r>
              <a:rPr lang="en-US" sz="1038" spc="15">
                <a:solidFill>
                  <a:srgbClr val="000000"/>
                </a:solidFill>
                <a:latin typeface="Telegraf"/>
                <a:ea typeface="Telegraf"/>
                <a:cs typeface="Telegraf"/>
                <a:sym typeface="Telegraf"/>
              </a:rPr>
              <a:t>34</a:t>
            </a:r>
          </a:p>
          <a:p>
            <a:pPr algn="l">
              <a:lnSpc>
                <a:spcPts val="1417"/>
              </a:lnSpc>
            </a:pPr>
            <a:r>
              <a:rPr lang="en-US" sz="938" b="1" spc="14">
                <a:solidFill>
                  <a:srgbClr val="000000"/>
                </a:solidFill>
                <a:latin typeface="Telegraf Bold"/>
                <a:ea typeface="Telegraf Bold"/>
                <a:cs typeface="Telegraf Bold"/>
                <a:sym typeface="Telegraf Bold"/>
              </a:rPr>
              <a:t>Psikolojik Danışman Normu: </a:t>
            </a:r>
            <a:r>
              <a:rPr lang="en-US" sz="938" spc="14">
                <a:solidFill>
                  <a:srgbClr val="000000"/>
                </a:solidFill>
                <a:latin typeface="Telegraf"/>
                <a:ea typeface="Telegraf"/>
                <a:cs typeface="Telegraf"/>
                <a:sym typeface="Telegraf"/>
              </a:rPr>
              <a:t>Var</a:t>
            </a:r>
          </a:p>
          <a:p>
            <a:pPr algn="just">
              <a:lnSpc>
                <a:spcPts val="1568"/>
              </a:lnSpc>
            </a:pPr>
            <a:r>
              <a:rPr lang="en-US" sz="1038" b="1" spc="15">
                <a:solidFill>
                  <a:srgbClr val="000000"/>
                </a:solidFill>
                <a:latin typeface="Telegraf Bold"/>
                <a:ea typeface="Telegraf Bold"/>
                <a:cs typeface="Telegraf Bold"/>
                <a:sym typeface="Telegraf Bold"/>
              </a:rPr>
              <a:t>Fiziki İmkanları: </a:t>
            </a:r>
            <a:r>
              <a:rPr lang="en-US" sz="1038" spc="15">
                <a:solidFill>
                  <a:srgbClr val="000000"/>
                </a:solidFill>
                <a:latin typeface="Telegraf"/>
                <a:ea typeface="Telegraf"/>
                <a:cs typeface="Telegraf"/>
                <a:sym typeface="Telegraf"/>
              </a:rPr>
              <a:t>Okul bahçesi, kütüphane, yemekhane, meslek atölyeleri, bilgisayar laboratuvarı ve reviri bulunmaktadır.</a:t>
            </a:r>
          </a:p>
          <a:p>
            <a:pPr algn="just">
              <a:lnSpc>
                <a:spcPts val="1568"/>
              </a:lnSpc>
            </a:pPr>
            <a:r>
              <a:rPr lang="en-US" sz="1038" b="1" spc="15">
                <a:solidFill>
                  <a:srgbClr val="000000"/>
                </a:solidFill>
                <a:latin typeface="Telegraf Bold"/>
                <a:ea typeface="Telegraf Bold"/>
                <a:cs typeface="Telegraf Bold"/>
                <a:sym typeface="Telegraf Bold"/>
              </a:rPr>
              <a:t>Ulaşım: </a:t>
            </a:r>
            <a:r>
              <a:rPr lang="en-US" sz="1038" spc="15">
                <a:solidFill>
                  <a:srgbClr val="000000"/>
                </a:solidFill>
                <a:latin typeface="Telegraf"/>
                <a:ea typeface="Telegraf"/>
                <a:cs typeface="Telegraf"/>
                <a:sym typeface="Telegraf"/>
              </a:rPr>
              <a:t>Taşımalı olarak sağlanmakta</a:t>
            </a:r>
          </a:p>
          <a:p>
            <a:pPr marL="0" lvl="1" indent="0" algn="just">
              <a:lnSpc>
                <a:spcPts val="1454"/>
              </a:lnSpc>
              <a:spcBef>
                <a:spcPct val="0"/>
              </a:spcBef>
            </a:pPr>
            <a:endParaRPr lang="en-US" sz="1038" spc="15">
              <a:solidFill>
                <a:srgbClr val="000000"/>
              </a:solidFill>
              <a:latin typeface="Telegraf"/>
              <a:ea typeface="Telegraf"/>
              <a:cs typeface="Telegraf"/>
              <a:sym typeface="Telegraf"/>
            </a:endParaRPr>
          </a:p>
        </p:txBody>
      </p:sp>
      <p:sp>
        <p:nvSpPr>
          <p:cNvPr id="41" name="TextBox 41"/>
          <p:cNvSpPr txBox="1"/>
          <p:nvPr/>
        </p:nvSpPr>
        <p:spPr>
          <a:xfrm>
            <a:off x="777240" y="337820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42" name="TextBox 42"/>
          <p:cNvSpPr txBox="1"/>
          <p:nvPr/>
        </p:nvSpPr>
        <p:spPr>
          <a:xfrm>
            <a:off x="611197" y="6490413"/>
            <a:ext cx="2947900"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BU OKULU NEDEN TERCİH ETMELİSİNİZ?</a:t>
            </a:r>
          </a:p>
        </p:txBody>
      </p:sp>
      <p:sp>
        <p:nvSpPr>
          <p:cNvPr id="43" name="TextBox 43"/>
          <p:cNvSpPr txBox="1"/>
          <p:nvPr/>
        </p:nvSpPr>
        <p:spPr>
          <a:xfrm>
            <a:off x="2282832" y="8650181"/>
            <a:ext cx="3480624" cy="1200150"/>
          </a:xfrm>
          <a:prstGeom prst="rect">
            <a:avLst/>
          </a:prstGeom>
        </p:spPr>
        <p:txBody>
          <a:bodyPr lIns="0" tIns="0" rIns="0" bIns="0" rtlCol="0" anchor="t">
            <a:spAutoFit/>
          </a:bodyPr>
          <a:lstStyle/>
          <a:p>
            <a:pPr algn="just">
              <a:lnSpc>
                <a:spcPts val="1598"/>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Tutlubahçe mah. Heykeltraş Mehmet Aksoy cad.No 6 Yayladağı / HATAY</a:t>
            </a:r>
          </a:p>
          <a:p>
            <a:pPr algn="just">
              <a:lnSpc>
                <a:spcPts val="1598"/>
              </a:lnSpc>
            </a:pPr>
            <a:r>
              <a:rPr lang="en-US" sz="957" b="1" spc="14">
                <a:solidFill>
                  <a:srgbClr val="000000"/>
                </a:solidFill>
                <a:latin typeface="Telegraf Bold"/>
                <a:ea typeface="Telegraf Bold"/>
                <a:cs typeface="Telegraf Bold"/>
                <a:sym typeface="Telegraf Bold"/>
              </a:rPr>
              <a:t>İletişim no: </a:t>
            </a:r>
            <a:r>
              <a:rPr lang="en-US" sz="957" spc="14">
                <a:solidFill>
                  <a:srgbClr val="000000"/>
                </a:solidFill>
                <a:latin typeface="Telegraf"/>
                <a:ea typeface="Telegraf"/>
                <a:cs typeface="Telegraf"/>
                <a:sym typeface="Telegraf"/>
              </a:rPr>
              <a:t>0 326 471 33 23</a:t>
            </a:r>
          </a:p>
          <a:p>
            <a:pPr algn="just">
              <a:lnSpc>
                <a:spcPts val="1598"/>
              </a:lnSpc>
            </a:pPr>
            <a:r>
              <a:rPr lang="en-US" sz="957" b="1" spc="14">
                <a:solidFill>
                  <a:srgbClr val="000000"/>
                </a:solidFill>
                <a:latin typeface="Telegraf Bold"/>
                <a:ea typeface="Telegraf Bold"/>
                <a:cs typeface="Telegraf Bold"/>
                <a:sym typeface="Telegraf Bold"/>
              </a:rPr>
              <a:t>E-posta: </a:t>
            </a:r>
            <a:r>
              <a:rPr lang="en-US" sz="957" u="sng" spc="14">
                <a:solidFill>
                  <a:srgbClr val="000000"/>
                </a:solidFill>
                <a:latin typeface="Telegraf"/>
                <a:ea typeface="Telegraf"/>
                <a:cs typeface="Telegraf"/>
                <a:sym typeface="Telegraf"/>
                <a:hlinkClick r:id="rId9" tooltip="http://154757mebk12.tr/"/>
              </a:rPr>
              <a:t>154757mebk12.tr</a:t>
            </a:r>
          </a:p>
          <a:p>
            <a:pPr algn="just">
              <a:lnSpc>
                <a:spcPts val="1598"/>
              </a:lnSpc>
            </a:pPr>
            <a:r>
              <a:rPr lang="en-US" sz="957" b="1" spc="14">
                <a:solidFill>
                  <a:srgbClr val="000000"/>
                </a:solidFill>
                <a:latin typeface="Telegraf Bold"/>
                <a:ea typeface="Telegraf Bold"/>
                <a:cs typeface="Telegraf Bold"/>
                <a:sym typeface="Telegraf Bold"/>
              </a:rPr>
              <a:t>WEB Adresi: </a:t>
            </a:r>
            <a:r>
              <a:rPr lang="en-US" sz="957" u="sng" spc="14">
                <a:solidFill>
                  <a:srgbClr val="000000"/>
                </a:solidFill>
                <a:latin typeface="Telegraf"/>
                <a:ea typeface="Telegraf"/>
                <a:cs typeface="Telegraf"/>
                <a:sym typeface="Telegraf"/>
                <a:hlinkClick r:id="rId10" tooltip="https://yayladagiihl.meb.k12.tr/"/>
              </a:rPr>
              <a:t>https://yayladagiihl.meb.k12.tr/</a:t>
            </a:r>
            <a:r>
              <a:rPr lang="en-US" sz="957" spc="14">
                <a:solidFill>
                  <a:srgbClr val="000000"/>
                </a:solidFill>
                <a:latin typeface="Telegraf"/>
                <a:ea typeface="Telegraf"/>
                <a:cs typeface="Telegraf"/>
                <a:sym typeface="Telegraf"/>
              </a:rPr>
              <a:t> </a:t>
            </a:r>
          </a:p>
          <a:p>
            <a:pPr marL="0" lvl="1" indent="0" algn="just">
              <a:lnSpc>
                <a:spcPts val="1598"/>
              </a:lnSpc>
            </a:pPr>
            <a:endParaRPr lang="en-US" sz="957" spc="14">
              <a:solidFill>
                <a:srgbClr val="000000"/>
              </a:solidFill>
              <a:latin typeface="Telegraf"/>
              <a:ea typeface="Telegraf"/>
              <a:cs typeface="Telegraf"/>
              <a:sym typeface="Telegraf"/>
            </a:endParaRPr>
          </a:p>
        </p:txBody>
      </p:sp>
      <p:sp>
        <p:nvSpPr>
          <p:cNvPr id="44" name="TextBox 44"/>
          <p:cNvSpPr txBox="1"/>
          <p:nvPr/>
        </p:nvSpPr>
        <p:spPr>
          <a:xfrm>
            <a:off x="5473657" y="3379343"/>
            <a:ext cx="2061440"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OKULDA YAPILAN ÇALIŞMALAR/ETKİNLİKLER</a:t>
            </a:r>
          </a:p>
        </p:txBody>
      </p:sp>
      <p:sp>
        <p:nvSpPr>
          <p:cNvPr id="45" name="TextBox 45"/>
          <p:cNvSpPr txBox="1"/>
          <p:nvPr/>
        </p:nvSpPr>
        <p:spPr>
          <a:xfrm>
            <a:off x="3097291" y="3379343"/>
            <a:ext cx="2097196" cy="390531"/>
          </a:xfrm>
          <a:prstGeom prst="rect">
            <a:avLst/>
          </a:prstGeom>
        </p:spPr>
        <p:txBody>
          <a:bodyPr lIns="0" tIns="0" rIns="0" bIns="0" rtlCol="0" anchor="t">
            <a:spAutoFit/>
          </a:bodyPr>
          <a:lstStyle/>
          <a:p>
            <a:pPr algn="ctr">
              <a:lnSpc>
                <a:spcPts val="1574"/>
              </a:lnSpc>
              <a:spcBef>
                <a:spcPct val="0"/>
              </a:spcBef>
            </a:pPr>
            <a:r>
              <a:rPr lang="en-US" sz="1124" b="1">
                <a:solidFill>
                  <a:srgbClr val="FFFFFF"/>
                </a:solidFill>
                <a:latin typeface="Telegraf Bold"/>
                <a:ea typeface="Telegraf Bold"/>
                <a:cs typeface="Telegraf Bold"/>
                <a:sym typeface="Telegraf Bold"/>
              </a:rPr>
              <a:t>OKULUN SINAV/ BÖLÜM BİLGİLERİ</a:t>
            </a:r>
          </a:p>
        </p:txBody>
      </p:sp>
      <p:sp>
        <p:nvSpPr>
          <p:cNvPr id="46" name="TextBox 46"/>
          <p:cNvSpPr txBox="1"/>
          <p:nvPr/>
        </p:nvSpPr>
        <p:spPr>
          <a:xfrm>
            <a:off x="5413265" y="3998104"/>
            <a:ext cx="1998771" cy="1987484"/>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 Dilimizin Zenginlikleri, E-Twinning, Erasmus, Anadolu Mektebi, Sağlıklı Besleniyorum Kitaphanemiz, Okulum Temiz,  gibi pek çok etkinlik, çalışma ve proje uygulanmaktadır.</a:t>
            </a:r>
          </a:p>
          <a:p>
            <a:pPr marL="0" lvl="1" indent="0" algn="ctr">
              <a:lnSpc>
                <a:spcPts val="1753"/>
              </a:lnSpc>
              <a:spcBef>
                <a:spcPct val="0"/>
              </a:spcBef>
            </a:pPr>
            <a:endParaRPr lang="en-US" sz="1252" spc="18">
              <a:solidFill>
                <a:srgbClr val="000000"/>
              </a:solidFill>
              <a:latin typeface="Telegraf"/>
              <a:ea typeface="Telegraf"/>
              <a:cs typeface="Telegraf"/>
              <a:sym typeface="Telegraf"/>
            </a:endParaRPr>
          </a:p>
        </p:txBody>
      </p:sp>
      <p:sp>
        <p:nvSpPr>
          <p:cNvPr id="47" name="TextBox 47"/>
          <p:cNvSpPr txBox="1"/>
          <p:nvPr/>
        </p:nvSpPr>
        <p:spPr>
          <a:xfrm>
            <a:off x="3181350" y="3847526"/>
            <a:ext cx="1902472" cy="1957004"/>
          </a:xfrm>
          <a:prstGeom prst="rect">
            <a:avLst/>
          </a:prstGeom>
        </p:spPr>
        <p:txBody>
          <a:bodyPr lIns="0" tIns="0" rIns="0" bIns="0" rtlCol="0" anchor="t">
            <a:spAutoFit/>
          </a:bodyPr>
          <a:lstStyle/>
          <a:p>
            <a:pPr algn="l">
              <a:lnSpc>
                <a:spcPts val="1333"/>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Arapça</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Sayısal, Eşit Ağırlık</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Yerel</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44.46</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Kontenjan: ?</a:t>
            </a:r>
          </a:p>
          <a:p>
            <a:pPr marL="0" lvl="1" indent="0" algn="l">
              <a:lnSpc>
                <a:spcPts val="1333"/>
              </a:lnSpc>
              <a:spcBef>
                <a:spcPct val="0"/>
              </a:spcBef>
            </a:pPr>
            <a:endParaRPr lang="en-US" sz="952" b="1" spc="14">
              <a:solidFill>
                <a:srgbClr val="000000"/>
              </a:solidFill>
              <a:latin typeface="Telegraf Bold"/>
              <a:ea typeface="Telegraf Bold"/>
              <a:cs typeface="Telegraf Bold"/>
              <a:sym typeface="Telegraf Bold"/>
            </a:endParaRPr>
          </a:p>
        </p:txBody>
      </p:sp>
      <p:sp>
        <p:nvSpPr>
          <p:cNvPr id="48" name="TextBox 48"/>
          <p:cNvSpPr txBox="1"/>
          <p:nvPr/>
        </p:nvSpPr>
        <p:spPr>
          <a:xfrm>
            <a:off x="2282832" y="844596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9" name="TextBox 49"/>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4780" y="1135252"/>
            <a:ext cx="2165096" cy="2111140"/>
            <a:chOff x="0" y="0"/>
            <a:chExt cx="2886795" cy="2814854"/>
          </a:xfrm>
        </p:grpSpPr>
        <p:pic>
          <p:nvPicPr>
            <p:cNvPr id="3" name="Picture 3"/>
            <p:cNvPicPr>
              <a:picLocks noChangeAspect="1"/>
            </p:cNvPicPr>
            <p:nvPr/>
          </p:nvPicPr>
          <p:blipFill>
            <a:blip r:embed="rId2"/>
            <a:srcRect t="13434" b="13434"/>
            <a:stretch>
              <a:fillRect/>
            </a:stretch>
          </p:blipFill>
          <p:spPr>
            <a:xfrm>
              <a:off x="0" y="0"/>
              <a:ext cx="2886795"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70A684"/>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70A684"/>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70A684"/>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70A684">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4508390" cy="1860298"/>
            <a:chOff x="0" y="0"/>
            <a:chExt cx="1717482" cy="708685"/>
          </a:xfrm>
        </p:grpSpPr>
        <p:sp>
          <p:nvSpPr>
            <p:cNvPr id="17" name="Freeform 17"/>
            <p:cNvSpPr/>
            <p:nvPr/>
          </p:nvSpPr>
          <p:spPr>
            <a:xfrm>
              <a:off x="0" y="0"/>
              <a:ext cx="1717482" cy="708685"/>
            </a:xfrm>
            <a:custGeom>
              <a:avLst/>
              <a:gdLst/>
              <a:ahLst/>
              <a:cxnLst/>
              <a:rect l="l" t="t" r="r" b="b"/>
              <a:pathLst>
                <a:path w="1717482" h="708685">
                  <a:moveTo>
                    <a:pt x="0" y="0"/>
                  </a:moveTo>
                  <a:lnTo>
                    <a:pt x="1717482" y="0"/>
                  </a:lnTo>
                  <a:lnTo>
                    <a:pt x="1717482" y="708685"/>
                  </a:lnTo>
                  <a:lnTo>
                    <a:pt x="0" y="708685"/>
                  </a:lnTo>
                  <a:close/>
                </a:path>
              </a:pathLst>
            </a:custGeom>
            <a:solidFill>
              <a:srgbClr val="DBB67F">
                <a:alpha val="58824"/>
              </a:srgbClr>
            </a:solidFill>
          </p:spPr>
        </p:sp>
        <p:sp>
          <p:nvSpPr>
            <p:cNvPr id="18" name="TextBox 18"/>
            <p:cNvSpPr txBox="1"/>
            <p:nvPr/>
          </p:nvSpPr>
          <p:spPr>
            <a:xfrm>
              <a:off x="0" y="-57150"/>
              <a:ext cx="1717482" cy="765835"/>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547834" cy="1277108"/>
            <a:chOff x="0" y="0"/>
            <a:chExt cx="1351556" cy="486517"/>
          </a:xfrm>
        </p:grpSpPr>
        <p:sp>
          <p:nvSpPr>
            <p:cNvPr id="20" name="Freeform 20"/>
            <p:cNvSpPr/>
            <p:nvPr/>
          </p:nvSpPr>
          <p:spPr>
            <a:xfrm>
              <a:off x="0" y="0"/>
              <a:ext cx="1351556" cy="486517"/>
            </a:xfrm>
            <a:custGeom>
              <a:avLst/>
              <a:gdLst/>
              <a:ahLst/>
              <a:cxnLst/>
              <a:rect l="l" t="t" r="r" b="b"/>
              <a:pathLst>
                <a:path w="1351556" h="486517">
                  <a:moveTo>
                    <a:pt x="0" y="0"/>
                  </a:moveTo>
                  <a:lnTo>
                    <a:pt x="1351556" y="0"/>
                  </a:lnTo>
                  <a:lnTo>
                    <a:pt x="1351556" y="486517"/>
                  </a:lnTo>
                  <a:lnTo>
                    <a:pt x="0" y="486517"/>
                  </a:lnTo>
                  <a:close/>
                </a:path>
              </a:pathLst>
            </a:custGeom>
            <a:solidFill>
              <a:srgbClr val="70A684">
                <a:alpha val="58824"/>
              </a:srgbClr>
            </a:solidFill>
          </p:spPr>
        </p:sp>
        <p:sp>
          <p:nvSpPr>
            <p:cNvPr id="21" name="TextBox 21"/>
            <p:cNvSpPr txBox="1"/>
            <p:nvPr/>
          </p:nvSpPr>
          <p:spPr>
            <a:xfrm>
              <a:off x="0" y="-38100"/>
              <a:ext cx="1351556"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70A684">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70A684">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45248" y="277533"/>
            <a:ext cx="7081903" cy="932739"/>
          </a:xfrm>
          <a:prstGeom prst="rect">
            <a:avLst/>
          </a:prstGeom>
        </p:spPr>
        <p:txBody>
          <a:bodyPr lIns="0" tIns="0" rIns="0" bIns="0" rtlCol="0" anchor="t">
            <a:spAutoFit/>
          </a:bodyPr>
          <a:lstStyle/>
          <a:p>
            <a:pPr algn="ctr">
              <a:lnSpc>
                <a:spcPts val="4134"/>
              </a:lnSpc>
            </a:pPr>
            <a:r>
              <a:rPr lang="en-US" sz="2952">
                <a:solidFill>
                  <a:srgbClr val="384985"/>
                </a:solidFill>
                <a:latin typeface="Archivo Black"/>
                <a:ea typeface="Archivo Black"/>
                <a:cs typeface="Archivo Black"/>
                <a:sym typeface="Archivo Black"/>
              </a:rPr>
              <a:t>YAYLADAĞI ANADOLU LİSESİ</a:t>
            </a:r>
          </a:p>
          <a:p>
            <a:pPr algn="ctr">
              <a:lnSpc>
                <a:spcPts val="3294"/>
              </a:lnSpc>
            </a:pPr>
            <a:endParaRPr lang="en-US" sz="2952">
              <a:solidFill>
                <a:srgbClr val="384985"/>
              </a:solidFill>
              <a:latin typeface="Archivo Black"/>
              <a:ea typeface="Archivo Black"/>
              <a:cs typeface="Archivo Black"/>
              <a:sym typeface="Archivo Black"/>
            </a:endParaRPr>
          </a:p>
        </p:txBody>
      </p:sp>
      <p:grpSp>
        <p:nvGrpSpPr>
          <p:cNvPr id="29" name="Group 29"/>
          <p:cNvGrpSpPr/>
          <p:nvPr/>
        </p:nvGrpSpPr>
        <p:grpSpPr>
          <a:xfrm>
            <a:off x="3097291" y="1130490"/>
            <a:ext cx="2097196" cy="2111140"/>
            <a:chOff x="0" y="0"/>
            <a:chExt cx="2796261" cy="2814854"/>
          </a:xfrm>
        </p:grpSpPr>
        <p:pic>
          <p:nvPicPr>
            <p:cNvPr id="30" name="Picture 30"/>
            <p:cNvPicPr>
              <a:picLocks noChangeAspect="1"/>
            </p:cNvPicPr>
            <p:nvPr/>
          </p:nvPicPr>
          <p:blipFill>
            <a:blip r:embed="rId3"/>
            <a:srcRect t="12250" b="12250"/>
            <a:stretch>
              <a:fillRect/>
            </a:stretch>
          </p:blipFill>
          <p:spPr>
            <a:xfrm>
              <a:off x="0" y="0"/>
              <a:ext cx="2796261" cy="2814854"/>
            </a:xfrm>
            <a:prstGeom prst="rect">
              <a:avLst/>
            </a:prstGeom>
          </p:spPr>
        </p:pic>
      </p:grpSp>
      <p:grpSp>
        <p:nvGrpSpPr>
          <p:cNvPr id="31" name="Group 31"/>
          <p:cNvGrpSpPr/>
          <p:nvPr/>
        </p:nvGrpSpPr>
        <p:grpSpPr>
          <a:xfrm>
            <a:off x="5396857" y="1130490"/>
            <a:ext cx="2097196" cy="2111140"/>
            <a:chOff x="0" y="0"/>
            <a:chExt cx="2796261" cy="2814854"/>
          </a:xfrm>
        </p:grpSpPr>
        <p:pic>
          <p:nvPicPr>
            <p:cNvPr id="32" name="Picture 32"/>
            <p:cNvPicPr>
              <a:picLocks noChangeAspect="1"/>
            </p:cNvPicPr>
            <p:nvPr/>
          </p:nvPicPr>
          <p:blipFill>
            <a:blip r:embed="rId4"/>
            <a:srcRect t="12250" b="12250"/>
            <a:stretch>
              <a:fillRect/>
            </a:stretch>
          </p:blipFill>
          <p:spPr>
            <a:xfrm>
              <a:off x="0" y="0"/>
              <a:ext cx="2796261" cy="2814854"/>
            </a:xfrm>
            <a:prstGeom prst="rect">
              <a:avLst/>
            </a:prstGeom>
          </p:spPr>
        </p:pic>
      </p:grpSp>
      <p:grpSp>
        <p:nvGrpSpPr>
          <p:cNvPr id="33" name="Group 33"/>
          <p:cNvGrpSpPr/>
          <p:nvPr/>
        </p:nvGrpSpPr>
        <p:grpSpPr>
          <a:xfrm>
            <a:off x="5361102" y="6461838"/>
            <a:ext cx="2204813" cy="1860298"/>
            <a:chOff x="0" y="0"/>
            <a:chExt cx="2939751" cy="2480397"/>
          </a:xfrm>
        </p:grpSpPr>
        <p:pic>
          <p:nvPicPr>
            <p:cNvPr id="34" name="Picture 34"/>
            <p:cNvPicPr>
              <a:picLocks noChangeAspect="1"/>
            </p:cNvPicPr>
            <p:nvPr/>
          </p:nvPicPr>
          <p:blipFill>
            <a:blip r:embed="rId5"/>
            <a:srcRect t="18359" b="18359"/>
            <a:stretch>
              <a:fillRect/>
            </a:stretch>
          </p:blipFill>
          <p:spPr>
            <a:xfrm>
              <a:off x="0" y="0"/>
              <a:ext cx="2939751" cy="2480397"/>
            </a:xfrm>
            <a:prstGeom prst="rect">
              <a:avLst/>
            </a:prstGeom>
          </p:spPr>
        </p:pic>
      </p:grpSp>
      <p:sp>
        <p:nvSpPr>
          <p:cNvPr id="35" name="TextBox 35"/>
          <p:cNvSpPr txBox="1"/>
          <p:nvPr/>
        </p:nvSpPr>
        <p:spPr>
          <a:xfrm>
            <a:off x="801459" y="3750568"/>
            <a:ext cx="2088464" cy="2756876"/>
          </a:xfrm>
          <a:prstGeom prst="rect">
            <a:avLst/>
          </a:prstGeom>
        </p:spPr>
        <p:txBody>
          <a:bodyPr lIns="0" tIns="0" rIns="0" bIns="0" rtlCol="0" anchor="t">
            <a:spAutoFit/>
          </a:bodyPr>
          <a:lstStyle/>
          <a:p>
            <a:pPr algn="l">
              <a:lnSpc>
                <a:spcPts val="1259"/>
              </a:lnSpc>
            </a:pPr>
            <a:r>
              <a:rPr lang="en-US" sz="834" b="1" spc="12">
                <a:solidFill>
                  <a:srgbClr val="000000"/>
                </a:solidFill>
                <a:latin typeface="Telegraf Bold"/>
                <a:ea typeface="Telegraf Bold"/>
                <a:cs typeface="Telegraf Bold"/>
                <a:sym typeface="Telegraf Bold"/>
              </a:rPr>
              <a:t>Binanın Durumu:</a:t>
            </a:r>
            <a:r>
              <a:rPr lang="en-US" sz="834" spc="12">
                <a:solidFill>
                  <a:srgbClr val="000000"/>
                </a:solidFill>
                <a:latin typeface="Telegraf"/>
                <a:ea typeface="Telegraf"/>
                <a:cs typeface="Telegraf"/>
                <a:sym typeface="Telegraf"/>
              </a:rPr>
              <a:t> Kendi binasında/ Okulun bir kısmı Cem Eren Anadolu Lisesinde eğitimine devam etmekte.</a:t>
            </a:r>
          </a:p>
          <a:p>
            <a:pPr algn="l">
              <a:lnSpc>
                <a:spcPts val="1259"/>
              </a:lnSpc>
            </a:pPr>
            <a:endParaRPr lang="en-US" sz="834" spc="12">
              <a:solidFill>
                <a:srgbClr val="000000"/>
              </a:solidFill>
              <a:latin typeface="Telegraf"/>
              <a:ea typeface="Telegraf"/>
              <a:cs typeface="Telegraf"/>
              <a:sym typeface="Telegraf"/>
            </a:endParaRPr>
          </a:p>
          <a:p>
            <a:pPr algn="l">
              <a:lnSpc>
                <a:spcPts val="1259"/>
              </a:lnSpc>
            </a:pPr>
            <a:r>
              <a:rPr lang="en-US" sz="834" b="1" spc="12">
                <a:solidFill>
                  <a:srgbClr val="000000"/>
                </a:solidFill>
                <a:latin typeface="Telegraf Bold"/>
                <a:ea typeface="Telegraf Bold"/>
                <a:cs typeface="Telegraf Bold"/>
                <a:sym typeface="Telegraf Bold"/>
              </a:rPr>
              <a:t>Öğrenim Şekli: </a:t>
            </a:r>
            <a:r>
              <a:rPr lang="en-US" sz="834" spc="12">
                <a:solidFill>
                  <a:srgbClr val="000000"/>
                </a:solidFill>
                <a:latin typeface="Telegraf"/>
                <a:ea typeface="Telegraf"/>
                <a:cs typeface="Telegraf"/>
                <a:sym typeface="Telegraf"/>
              </a:rPr>
              <a:t>Tam gün</a:t>
            </a:r>
          </a:p>
          <a:p>
            <a:pPr algn="l">
              <a:lnSpc>
                <a:spcPts val="1259"/>
              </a:lnSpc>
            </a:pPr>
            <a:endParaRPr lang="en-US" sz="834" spc="12">
              <a:solidFill>
                <a:srgbClr val="000000"/>
              </a:solidFill>
              <a:latin typeface="Telegraf"/>
              <a:ea typeface="Telegraf"/>
              <a:cs typeface="Telegraf"/>
              <a:sym typeface="Telegraf"/>
            </a:endParaRPr>
          </a:p>
          <a:p>
            <a:pPr algn="l">
              <a:lnSpc>
                <a:spcPts val="1259"/>
              </a:lnSpc>
            </a:pPr>
            <a:r>
              <a:rPr lang="en-US" sz="834" b="1" spc="12">
                <a:solidFill>
                  <a:srgbClr val="000000"/>
                </a:solidFill>
                <a:latin typeface="Telegraf Bold"/>
                <a:ea typeface="Telegraf Bold"/>
                <a:cs typeface="Telegraf Bold"/>
                <a:sym typeface="Telegraf Bold"/>
              </a:rPr>
              <a:t>Derslik Sayısı:</a:t>
            </a:r>
            <a:r>
              <a:rPr lang="en-US" sz="834" spc="12">
                <a:solidFill>
                  <a:srgbClr val="000000"/>
                </a:solidFill>
                <a:latin typeface="Telegraf"/>
                <a:ea typeface="Telegraf"/>
                <a:cs typeface="Telegraf"/>
                <a:sym typeface="Telegraf"/>
              </a:rPr>
              <a:t> 26</a:t>
            </a:r>
          </a:p>
          <a:p>
            <a:pPr algn="l">
              <a:lnSpc>
                <a:spcPts val="1259"/>
              </a:lnSpc>
            </a:pPr>
            <a:endParaRPr lang="en-US" sz="834" spc="12">
              <a:solidFill>
                <a:srgbClr val="000000"/>
              </a:solidFill>
              <a:latin typeface="Telegraf"/>
              <a:ea typeface="Telegraf"/>
              <a:cs typeface="Telegraf"/>
              <a:sym typeface="Telegraf"/>
            </a:endParaRPr>
          </a:p>
          <a:p>
            <a:pPr algn="l">
              <a:lnSpc>
                <a:spcPts val="1259"/>
              </a:lnSpc>
            </a:pPr>
            <a:r>
              <a:rPr lang="en-US" sz="834" b="1" spc="12">
                <a:solidFill>
                  <a:srgbClr val="000000"/>
                </a:solidFill>
                <a:latin typeface="Telegraf Bold"/>
                <a:ea typeface="Telegraf Bold"/>
                <a:cs typeface="Telegraf Bold"/>
                <a:sym typeface="Telegraf Bold"/>
              </a:rPr>
              <a:t>Öğretmen Sayısı: </a:t>
            </a:r>
            <a:r>
              <a:rPr lang="en-US" sz="834" spc="12">
                <a:solidFill>
                  <a:srgbClr val="000000"/>
                </a:solidFill>
                <a:latin typeface="Telegraf"/>
                <a:ea typeface="Telegraf"/>
                <a:cs typeface="Telegraf"/>
                <a:sym typeface="Telegraf"/>
              </a:rPr>
              <a:t>21</a:t>
            </a:r>
          </a:p>
          <a:p>
            <a:pPr algn="l">
              <a:lnSpc>
                <a:spcPts val="1259"/>
              </a:lnSpc>
            </a:pPr>
            <a:endParaRPr lang="en-US" sz="834" spc="12">
              <a:solidFill>
                <a:srgbClr val="000000"/>
              </a:solidFill>
              <a:latin typeface="Telegraf"/>
              <a:ea typeface="Telegraf"/>
              <a:cs typeface="Telegraf"/>
              <a:sym typeface="Telegraf"/>
            </a:endParaRPr>
          </a:p>
          <a:p>
            <a:pPr algn="l">
              <a:lnSpc>
                <a:spcPts val="1103"/>
              </a:lnSpc>
            </a:pPr>
            <a:r>
              <a:rPr lang="en-US" sz="730" b="1" spc="10">
                <a:solidFill>
                  <a:srgbClr val="000000"/>
                </a:solidFill>
                <a:latin typeface="Telegraf Bold"/>
                <a:ea typeface="Telegraf Bold"/>
                <a:cs typeface="Telegraf Bold"/>
                <a:sym typeface="Telegraf Bold"/>
              </a:rPr>
              <a:t>Psikolojik Danışman Normu: </a:t>
            </a:r>
            <a:r>
              <a:rPr lang="en-US" sz="730" spc="10">
                <a:solidFill>
                  <a:srgbClr val="000000"/>
                </a:solidFill>
                <a:latin typeface="Telegraf"/>
                <a:ea typeface="Telegraf"/>
                <a:cs typeface="Telegraf"/>
                <a:sym typeface="Telegraf"/>
              </a:rPr>
              <a:t>Var</a:t>
            </a:r>
          </a:p>
          <a:p>
            <a:pPr algn="l">
              <a:lnSpc>
                <a:spcPts val="1103"/>
              </a:lnSpc>
            </a:pPr>
            <a:endParaRPr lang="en-US" sz="730" spc="10">
              <a:solidFill>
                <a:srgbClr val="000000"/>
              </a:solidFill>
              <a:latin typeface="Telegraf"/>
              <a:ea typeface="Telegraf"/>
              <a:cs typeface="Telegraf"/>
              <a:sym typeface="Telegraf"/>
            </a:endParaRPr>
          </a:p>
          <a:p>
            <a:pPr algn="l">
              <a:lnSpc>
                <a:spcPts val="1259"/>
              </a:lnSpc>
            </a:pPr>
            <a:r>
              <a:rPr lang="en-US" sz="834" b="1" spc="12">
                <a:solidFill>
                  <a:srgbClr val="000000"/>
                </a:solidFill>
                <a:latin typeface="Telegraf Bold"/>
                <a:ea typeface="Telegraf Bold"/>
                <a:cs typeface="Telegraf Bold"/>
                <a:sym typeface="Telegraf Bold"/>
              </a:rPr>
              <a:t>Fiziki İmkanları: </a:t>
            </a:r>
            <a:r>
              <a:rPr lang="en-US" sz="834" spc="12">
                <a:solidFill>
                  <a:srgbClr val="000000"/>
                </a:solidFill>
                <a:latin typeface="Telegraf"/>
                <a:ea typeface="Telegraf"/>
                <a:cs typeface="Telegraf"/>
                <a:sym typeface="Telegraf"/>
              </a:rPr>
              <a:t>okul bahçesi, kütüphane </a:t>
            </a:r>
          </a:p>
          <a:p>
            <a:pPr algn="l">
              <a:lnSpc>
                <a:spcPts val="1259"/>
              </a:lnSpc>
            </a:pPr>
            <a:endParaRPr lang="en-US" sz="834" spc="12">
              <a:solidFill>
                <a:srgbClr val="000000"/>
              </a:solidFill>
              <a:latin typeface="Telegraf"/>
              <a:ea typeface="Telegraf"/>
              <a:cs typeface="Telegraf"/>
              <a:sym typeface="Telegraf"/>
            </a:endParaRPr>
          </a:p>
          <a:p>
            <a:pPr algn="l">
              <a:lnSpc>
                <a:spcPts val="1259"/>
              </a:lnSpc>
            </a:pPr>
            <a:r>
              <a:rPr lang="en-US" sz="834" b="1" spc="12">
                <a:solidFill>
                  <a:srgbClr val="000000"/>
                </a:solidFill>
                <a:latin typeface="Telegraf Bold"/>
                <a:ea typeface="Telegraf Bold"/>
                <a:cs typeface="Telegraf Bold"/>
                <a:sym typeface="Telegraf Bold"/>
              </a:rPr>
              <a:t>Ulaşım: </a:t>
            </a:r>
            <a:r>
              <a:rPr lang="en-US" sz="834" spc="12">
                <a:solidFill>
                  <a:srgbClr val="000000"/>
                </a:solidFill>
                <a:latin typeface="Telegraf"/>
                <a:ea typeface="Telegraf"/>
                <a:cs typeface="Telegraf"/>
                <a:sym typeface="Telegraf"/>
              </a:rPr>
              <a:t>Servis ve yaya olarak ulaşım sağlanabilmektedir</a:t>
            </a:r>
            <a:r>
              <a:rPr lang="en-US" sz="834" b="1" spc="12">
                <a:solidFill>
                  <a:srgbClr val="000000"/>
                </a:solidFill>
                <a:latin typeface="Telegraf Bold"/>
                <a:ea typeface="Telegraf Bold"/>
                <a:cs typeface="Telegraf Bold"/>
                <a:sym typeface="Telegraf Bold"/>
              </a:rPr>
              <a:t>.</a:t>
            </a:r>
          </a:p>
          <a:p>
            <a:pPr marL="0" lvl="1" indent="0" algn="just">
              <a:lnSpc>
                <a:spcPts val="1167"/>
              </a:lnSpc>
              <a:spcBef>
                <a:spcPct val="0"/>
              </a:spcBef>
            </a:pPr>
            <a:endParaRPr lang="en-US" sz="834" b="1" spc="12">
              <a:solidFill>
                <a:srgbClr val="000000"/>
              </a:solidFill>
              <a:latin typeface="Telegraf Bold"/>
              <a:ea typeface="Telegraf Bold"/>
              <a:cs typeface="Telegraf Bold"/>
              <a:sym typeface="Telegraf Bold"/>
            </a:endParaRPr>
          </a:p>
        </p:txBody>
      </p:sp>
      <p:sp>
        <p:nvSpPr>
          <p:cNvPr id="36" name="TextBox 36"/>
          <p:cNvSpPr txBox="1"/>
          <p:nvPr/>
        </p:nvSpPr>
        <p:spPr>
          <a:xfrm>
            <a:off x="777240" y="337820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37" name="TextBox 37"/>
          <p:cNvSpPr txBox="1"/>
          <p:nvPr/>
        </p:nvSpPr>
        <p:spPr>
          <a:xfrm>
            <a:off x="801459" y="6850827"/>
            <a:ext cx="4295666" cy="692084"/>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Okula ulaşımın kolay olması sebebiyle tercih edilebilir.</a:t>
            </a:r>
          </a:p>
          <a:p>
            <a:pPr marL="0" lvl="1" indent="0" algn="just">
              <a:lnSpc>
                <a:spcPts val="1613"/>
              </a:lnSpc>
              <a:spcBef>
                <a:spcPct val="0"/>
              </a:spcBef>
            </a:pPr>
            <a:endParaRPr lang="en-US" sz="1352" spc="20">
              <a:solidFill>
                <a:srgbClr val="000000"/>
              </a:solidFill>
              <a:latin typeface="Telegraf"/>
              <a:ea typeface="Telegraf"/>
              <a:cs typeface="Telegraf"/>
              <a:sym typeface="Telegraf"/>
            </a:endParaRPr>
          </a:p>
        </p:txBody>
      </p:sp>
      <p:sp>
        <p:nvSpPr>
          <p:cNvPr id="38" name="TextBox 38"/>
          <p:cNvSpPr txBox="1"/>
          <p:nvPr/>
        </p:nvSpPr>
        <p:spPr>
          <a:xfrm>
            <a:off x="909228" y="6465005"/>
            <a:ext cx="4080128" cy="268356"/>
          </a:xfrm>
          <a:prstGeom prst="rect">
            <a:avLst/>
          </a:prstGeom>
        </p:spPr>
        <p:txBody>
          <a:bodyPr lIns="0" tIns="0" rIns="0" bIns="0" rtlCol="0" anchor="t">
            <a:spAutoFit/>
          </a:bodyPr>
          <a:lstStyle/>
          <a:p>
            <a:pPr algn="r">
              <a:lnSpc>
                <a:spcPts val="2008"/>
              </a:lnSpc>
              <a:spcBef>
                <a:spcPct val="0"/>
              </a:spcBef>
            </a:pPr>
            <a:r>
              <a:rPr lang="en-US" sz="14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a:off x="2282832" y="8650181"/>
            <a:ext cx="3480624" cy="1400175"/>
          </a:xfrm>
          <a:prstGeom prst="rect">
            <a:avLst/>
          </a:prstGeom>
        </p:spPr>
        <p:txBody>
          <a:bodyPr lIns="0" tIns="0" rIns="0" bIns="0" rtlCol="0" anchor="t">
            <a:spAutoFit/>
          </a:bodyPr>
          <a:lstStyle/>
          <a:p>
            <a:pPr algn="just">
              <a:lnSpc>
                <a:spcPts val="1598"/>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Tutlubahçe Mahallesi Vali Temel Koçaklar Caddesi No 112 İç Kapı No 1 Yayladağı/HATAY</a:t>
            </a:r>
          </a:p>
          <a:p>
            <a:pPr algn="just">
              <a:lnSpc>
                <a:spcPts val="1598"/>
              </a:lnSpc>
            </a:pPr>
            <a:r>
              <a:rPr lang="en-US" sz="957" b="1" spc="14">
                <a:solidFill>
                  <a:srgbClr val="000000"/>
                </a:solidFill>
                <a:latin typeface="Telegraf Bold"/>
                <a:ea typeface="Telegraf Bold"/>
                <a:cs typeface="Telegraf Bold"/>
                <a:sym typeface="Telegraf Bold"/>
              </a:rPr>
              <a:t>İletişim no: </a:t>
            </a:r>
            <a:r>
              <a:rPr lang="en-US" sz="957" spc="14">
                <a:solidFill>
                  <a:srgbClr val="000000"/>
                </a:solidFill>
                <a:latin typeface="Telegraf"/>
                <a:ea typeface="Telegraf"/>
                <a:cs typeface="Telegraf"/>
                <a:sym typeface="Telegraf"/>
              </a:rPr>
              <a:t>03624713328</a:t>
            </a:r>
          </a:p>
          <a:p>
            <a:pPr algn="just">
              <a:lnSpc>
                <a:spcPts val="1598"/>
              </a:lnSpc>
            </a:pPr>
            <a:r>
              <a:rPr lang="en-US" sz="957" b="1" spc="14">
                <a:solidFill>
                  <a:srgbClr val="000000"/>
                </a:solidFill>
                <a:latin typeface="Telegraf Bold"/>
                <a:ea typeface="Telegraf Bold"/>
                <a:cs typeface="Telegraf Bold"/>
                <a:sym typeface="Telegraf Bold"/>
              </a:rPr>
              <a:t>E-posta: </a:t>
            </a:r>
            <a:r>
              <a:rPr lang="en-US" sz="957" u="sng" spc="14">
                <a:solidFill>
                  <a:srgbClr val="000000"/>
                </a:solidFill>
                <a:latin typeface="Telegraf"/>
                <a:ea typeface="Telegraf"/>
                <a:cs typeface="Telegraf"/>
                <a:sym typeface="Telegraf"/>
                <a:hlinkClick r:id="rId6" tooltip="mailto:750853@meb.k12.tr"/>
              </a:rPr>
              <a:t>750853@meb.k12.tr</a:t>
            </a:r>
          </a:p>
          <a:p>
            <a:pPr algn="just">
              <a:lnSpc>
                <a:spcPts val="1598"/>
              </a:lnSpc>
            </a:pPr>
            <a:r>
              <a:rPr lang="en-US" sz="957" b="1" spc="14">
                <a:solidFill>
                  <a:srgbClr val="000000"/>
                </a:solidFill>
                <a:latin typeface="Telegraf Bold"/>
                <a:ea typeface="Telegraf Bold"/>
                <a:cs typeface="Telegraf Bold"/>
                <a:sym typeface="Telegraf Bold"/>
              </a:rPr>
              <a:t>WEB Adresi:</a:t>
            </a:r>
            <a:r>
              <a:rPr lang="en-US" sz="957" u="sng" spc="14">
                <a:solidFill>
                  <a:srgbClr val="000000"/>
                </a:solidFill>
                <a:latin typeface="Telegraf"/>
                <a:ea typeface="Telegraf"/>
                <a:cs typeface="Telegraf"/>
                <a:sym typeface="Telegraf"/>
                <a:hlinkClick r:id="rId7" tooltip="http://yayladagianadolulisesi.meb.k12.tr/"/>
              </a:rPr>
              <a:t>http://yayladagianadolulisesi.meb.k12.tr/</a:t>
            </a:r>
            <a:r>
              <a:rPr lang="en-US" sz="957" spc="14">
                <a:solidFill>
                  <a:srgbClr val="000000"/>
                </a:solidFill>
                <a:latin typeface="Telegraf"/>
                <a:ea typeface="Telegraf"/>
                <a:cs typeface="Telegraf"/>
                <a:sym typeface="Telegraf"/>
              </a:rPr>
              <a:t> </a:t>
            </a:r>
          </a:p>
          <a:p>
            <a:pPr algn="just">
              <a:lnSpc>
                <a:spcPts val="1598"/>
              </a:lnSpc>
            </a:pPr>
            <a:endParaRPr lang="en-US" sz="957" spc="14">
              <a:solidFill>
                <a:srgbClr val="000000"/>
              </a:solidFill>
              <a:latin typeface="Telegraf"/>
              <a:ea typeface="Telegraf"/>
              <a:cs typeface="Telegraf"/>
              <a:sym typeface="Telegraf"/>
            </a:endParaRPr>
          </a:p>
          <a:p>
            <a:pPr marL="0" lvl="1" indent="0" algn="just">
              <a:lnSpc>
                <a:spcPts val="1598"/>
              </a:lnSpc>
            </a:pPr>
            <a:endParaRPr lang="en-US" sz="957" spc="14">
              <a:solidFill>
                <a:srgbClr val="000000"/>
              </a:solidFill>
              <a:latin typeface="Telegraf"/>
              <a:ea typeface="Telegraf"/>
              <a:cs typeface="Telegraf"/>
              <a:sym typeface="Telegraf"/>
            </a:endParaRPr>
          </a:p>
        </p:txBody>
      </p:sp>
      <p:sp>
        <p:nvSpPr>
          <p:cNvPr id="40" name="TextBox 40"/>
          <p:cNvSpPr txBox="1"/>
          <p:nvPr/>
        </p:nvSpPr>
        <p:spPr>
          <a:xfrm>
            <a:off x="5473657" y="3379343"/>
            <a:ext cx="2061440"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OKULDA YAPILAN ÇALIŞMALAR/ETKİNLİKLER</a:t>
            </a:r>
          </a:p>
        </p:txBody>
      </p:sp>
      <p:sp>
        <p:nvSpPr>
          <p:cNvPr id="41" name="TextBox 41"/>
          <p:cNvSpPr txBox="1"/>
          <p:nvPr/>
        </p:nvSpPr>
        <p:spPr>
          <a:xfrm>
            <a:off x="3097291" y="3379343"/>
            <a:ext cx="2097196" cy="390531"/>
          </a:xfrm>
          <a:prstGeom prst="rect">
            <a:avLst/>
          </a:prstGeom>
        </p:spPr>
        <p:txBody>
          <a:bodyPr lIns="0" tIns="0" rIns="0" bIns="0" rtlCol="0" anchor="t">
            <a:spAutoFit/>
          </a:bodyPr>
          <a:lstStyle/>
          <a:p>
            <a:pPr algn="ctr">
              <a:lnSpc>
                <a:spcPts val="1574"/>
              </a:lnSpc>
              <a:spcBef>
                <a:spcPct val="0"/>
              </a:spcBef>
            </a:pPr>
            <a:r>
              <a:rPr lang="en-US" sz="1124" b="1">
                <a:solidFill>
                  <a:srgbClr val="FFFFFF"/>
                </a:solidFill>
                <a:latin typeface="Telegraf Bold"/>
                <a:ea typeface="Telegraf Bold"/>
                <a:cs typeface="Telegraf Bold"/>
                <a:sym typeface="Telegraf Bold"/>
              </a:rPr>
              <a:t>OKULUN SINAV/ BÖLÜM BİLGİLERİ</a:t>
            </a:r>
          </a:p>
        </p:txBody>
      </p:sp>
      <p:sp>
        <p:nvSpPr>
          <p:cNvPr id="42" name="TextBox 42"/>
          <p:cNvSpPr txBox="1"/>
          <p:nvPr/>
        </p:nvSpPr>
        <p:spPr>
          <a:xfrm>
            <a:off x="3181350" y="3750568"/>
            <a:ext cx="1902472" cy="2280854"/>
          </a:xfrm>
          <a:prstGeom prst="rect">
            <a:avLst/>
          </a:prstGeom>
        </p:spPr>
        <p:txBody>
          <a:bodyPr lIns="0" tIns="0" rIns="0" bIns="0" rtlCol="0" anchor="t">
            <a:spAutoFit/>
          </a:bodyPr>
          <a:lstStyle/>
          <a:p>
            <a:pPr algn="l">
              <a:lnSpc>
                <a:spcPts val="1333"/>
              </a:lnSpc>
            </a:pPr>
            <a:r>
              <a:rPr lang="en-US" sz="952" b="1" spc="14">
                <a:solidFill>
                  <a:srgbClr val="000000"/>
                </a:solidFill>
                <a:latin typeface="Telegraf Bold"/>
                <a:ea typeface="Telegraf Bold"/>
                <a:cs typeface="Telegraf Bold"/>
                <a:sym typeface="Telegraf Bold"/>
              </a:rPr>
              <a:t>Yabancı Dil:</a:t>
            </a:r>
            <a:r>
              <a:rPr lang="en-US" sz="952" spc="14">
                <a:solidFill>
                  <a:srgbClr val="000000"/>
                </a:solidFill>
                <a:latin typeface="Telegraf"/>
                <a:ea typeface="Telegraf"/>
                <a:cs typeface="Telegraf"/>
                <a:sym typeface="Telegraf"/>
              </a:rPr>
              <a:t> İngilizce ve Almanca</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Sayısal, Eşit Ağırlık ve Yabancı Dil</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Yerel</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63.70</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Kontenjan: ?</a:t>
            </a:r>
          </a:p>
          <a:p>
            <a:pPr marL="0" lvl="1" indent="0" algn="l">
              <a:lnSpc>
                <a:spcPts val="1333"/>
              </a:lnSpc>
              <a:spcBef>
                <a:spcPct val="0"/>
              </a:spcBef>
            </a:pPr>
            <a:endParaRPr lang="en-US" sz="952" b="1" spc="14">
              <a:solidFill>
                <a:srgbClr val="000000"/>
              </a:solidFill>
              <a:latin typeface="Telegraf Bold"/>
              <a:ea typeface="Telegraf Bold"/>
              <a:cs typeface="Telegraf Bold"/>
              <a:sym typeface="Telegraf Bold"/>
            </a:endParaRPr>
          </a:p>
        </p:txBody>
      </p:sp>
      <p:sp>
        <p:nvSpPr>
          <p:cNvPr id="43" name="TextBox 43"/>
          <p:cNvSpPr txBox="1"/>
          <p:nvPr/>
        </p:nvSpPr>
        <p:spPr>
          <a:xfrm>
            <a:off x="2282832" y="844596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4" name="Freeform 44"/>
          <p:cNvSpPr/>
          <p:nvPr/>
        </p:nvSpPr>
        <p:spPr>
          <a:xfrm>
            <a:off x="611197" y="6366149"/>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rot="-10800000">
            <a:off x="4466741" y="7627500"/>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TextBox 46"/>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
        <p:nvSpPr>
          <p:cNvPr id="47" name="TextBox 47"/>
          <p:cNvSpPr txBox="1"/>
          <p:nvPr/>
        </p:nvSpPr>
        <p:spPr>
          <a:xfrm>
            <a:off x="5446069" y="4400282"/>
            <a:ext cx="1998771" cy="87432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Sportif ve kültürel faaliyetlere katılım sağlanmaktadır.</a:t>
            </a:r>
          </a:p>
          <a:p>
            <a:pPr marL="0" lvl="1" indent="0" algn="ctr">
              <a:lnSpc>
                <a:spcPts val="1613"/>
              </a:lnSpc>
              <a:spcBef>
                <a:spcPct val="0"/>
              </a:spcBef>
            </a:pPr>
            <a:endParaRPr lang="en-US" sz="1252" spc="18">
              <a:solidFill>
                <a:srgbClr val="000000"/>
              </a:solidFill>
              <a:latin typeface="Telegraf"/>
              <a:ea typeface="Telegraf"/>
              <a:cs typeface="Telegraf"/>
              <a:sym typeface="Telegra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2068" y="8269533"/>
            <a:ext cx="8827048" cy="1825612"/>
            <a:chOff x="0" y="0"/>
            <a:chExt cx="3362685" cy="695471"/>
          </a:xfrm>
        </p:grpSpPr>
        <p:sp>
          <p:nvSpPr>
            <p:cNvPr id="3" name="Freeform 3"/>
            <p:cNvSpPr/>
            <p:nvPr/>
          </p:nvSpPr>
          <p:spPr>
            <a:xfrm>
              <a:off x="0" y="0"/>
              <a:ext cx="3362685" cy="695471"/>
            </a:xfrm>
            <a:custGeom>
              <a:avLst/>
              <a:gdLst/>
              <a:ahLst/>
              <a:cxnLst/>
              <a:rect l="l" t="t" r="r" b="b"/>
              <a:pathLst>
                <a:path w="3362685" h="695471">
                  <a:moveTo>
                    <a:pt x="0" y="0"/>
                  </a:moveTo>
                  <a:lnTo>
                    <a:pt x="3362685" y="0"/>
                  </a:lnTo>
                  <a:lnTo>
                    <a:pt x="3362685" y="695471"/>
                  </a:lnTo>
                  <a:lnTo>
                    <a:pt x="0" y="695471"/>
                  </a:lnTo>
                  <a:close/>
                </a:path>
              </a:pathLst>
            </a:custGeom>
            <a:solidFill>
              <a:srgbClr val="AA48C6">
                <a:alpha val="80784"/>
              </a:srgbClr>
            </a:solidFill>
          </p:spPr>
        </p:sp>
        <p:sp>
          <p:nvSpPr>
            <p:cNvPr id="4" name="TextBox 4"/>
            <p:cNvSpPr txBox="1"/>
            <p:nvPr/>
          </p:nvSpPr>
          <p:spPr>
            <a:xfrm>
              <a:off x="0" y="-47625"/>
              <a:ext cx="3362685" cy="743096"/>
            </a:xfrm>
            <a:prstGeom prst="rect">
              <a:avLst/>
            </a:prstGeom>
          </p:spPr>
          <p:txBody>
            <a:bodyPr lIns="47790" tIns="47790" rIns="47790" bIns="47790" rtlCol="0" anchor="ctr"/>
            <a:lstStyle/>
            <a:p>
              <a:pPr algn="ctr">
                <a:lnSpc>
                  <a:spcPts val="1680"/>
                </a:lnSpc>
              </a:pPr>
              <a:endParaRPr/>
            </a:p>
          </p:txBody>
        </p:sp>
      </p:grpSp>
      <p:grpSp>
        <p:nvGrpSpPr>
          <p:cNvPr id="5" name="Group 5"/>
          <p:cNvGrpSpPr/>
          <p:nvPr/>
        </p:nvGrpSpPr>
        <p:grpSpPr>
          <a:xfrm>
            <a:off x="-3938791" y="-186060"/>
            <a:ext cx="12927920" cy="1130631"/>
            <a:chOff x="0" y="0"/>
            <a:chExt cx="4924922" cy="430717"/>
          </a:xfrm>
        </p:grpSpPr>
        <p:sp>
          <p:nvSpPr>
            <p:cNvPr id="6" name="Freeform 6"/>
            <p:cNvSpPr/>
            <p:nvPr/>
          </p:nvSpPr>
          <p:spPr>
            <a:xfrm>
              <a:off x="0" y="0"/>
              <a:ext cx="4924922" cy="430717"/>
            </a:xfrm>
            <a:custGeom>
              <a:avLst/>
              <a:gdLst/>
              <a:ahLst/>
              <a:cxnLst/>
              <a:rect l="l" t="t" r="r" b="b"/>
              <a:pathLst>
                <a:path w="4924922" h="430717">
                  <a:moveTo>
                    <a:pt x="0" y="0"/>
                  </a:moveTo>
                  <a:lnTo>
                    <a:pt x="4924922" y="0"/>
                  </a:lnTo>
                  <a:lnTo>
                    <a:pt x="4924922" y="430717"/>
                  </a:lnTo>
                  <a:lnTo>
                    <a:pt x="0" y="430717"/>
                  </a:lnTo>
                  <a:close/>
                </a:path>
              </a:pathLst>
            </a:custGeom>
            <a:solidFill>
              <a:srgbClr val="AA48C6">
                <a:alpha val="80784"/>
              </a:srgbClr>
            </a:solidFill>
          </p:spPr>
        </p:sp>
        <p:sp>
          <p:nvSpPr>
            <p:cNvPr id="7" name="TextBox 7"/>
            <p:cNvSpPr txBox="1"/>
            <p:nvPr/>
          </p:nvSpPr>
          <p:spPr>
            <a:xfrm>
              <a:off x="0" y="-47625"/>
              <a:ext cx="4924922" cy="478342"/>
            </a:xfrm>
            <a:prstGeom prst="rect">
              <a:avLst/>
            </a:prstGeom>
          </p:spPr>
          <p:txBody>
            <a:bodyPr lIns="47790" tIns="47790" rIns="47790" bIns="47790" rtlCol="0" anchor="ctr"/>
            <a:lstStyle/>
            <a:p>
              <a:pPr algn="ctr">
                <a:lnSpc>
                  <a:spcPts val="1680"/>
                </a:lnSpc>
              </a:pPr>
              <a:endParaRPr/>
            </a:p>
          </p:txBody>
        </p:sp>
      </p:grpSp>
      <p:grpSp>
        <p:nvGrpSpPr>
          <p:cNvPr id="8" name="Group 8"/>
          <p:cNvGrpSpPr/>
          <p:nvPr/>
        </p:nvGrpSpPr>
        <p:grpSpPr>
          <a:xfrm>
            <a:off x="4318707" y="379255"/>
            <a:ext cx="4670422" cy="358020"/>
            <a:chOff x="0" y="0"/>
            <a:chExt cx="1779208" cy="136389"/>
          </a:xfrm>
        </p:grpSpPr>
        <p:sp>
          <p:nvSpPr>
            <p:cNvPr id="9" name="Freeform 9"/>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0" name="TextBox 10"/>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1" name="Group 11"/>
          <p:cNvGrpSpPr/>
          <p:nvPr/>
        </p:nvGrpSpPr>
        <p:grpSpPr>
          <a:xfrm>
            <a:off x="1597774" y="8452463"/>
            <a:ext cx="4576852" cy="264638"/>
            <a:chOff x="0" y="0"/>
            <a:chExt cx="1743563" cy="100815"/>
          </a:xfrm>
        </p:grpSpPr>
        <p:sp>
          <p:nvSpPr>
            <p:cNvPr id="12" name="Freeform 12"/>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13" name="TextBox 13"/>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14" name="Group 14"/>
          <p:cNvGrpSpPr/>
          <p:nvPr/>
        </p:nvGrpSpPr>
        <p:grpSpPr>
          <a:xfrm>
            <a:off x="3388174" y="9469674"/>
            <a:ext cx="4670422" cy="358020"/>
            <a:chOff x="0" y="0"/>
            <a:chExt cx="1779208" cy="136389"/>
          </a:xfrm>
        </p:grpSpPr>
        <p:sp>
          <p:nvSpPr>
            <p:cNvPr id="15" name="Freeform 15"/>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D389E8">
                <a:alpha val="80784"/>
              </a:srgbClr>
            </a:solidFill>
          </p:spPr>
        </p:sp>
        <p:sp>
          <p:nvSpPr>
            <p:cNvPr id="16" name="TextBox 16"/>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7" name="Group 17"/>
          <p:cNvGrpSpPr/>
          <p:nvPr/>
        </p:nvGrpSpPr>
        <p:grpSpPr>
          <a:xfrm>
            <a:off x="3315176" y="8452463"/>
            <a:ext cx="1142049" cy="114204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1811" b="-1811"/>
              </a:stretch>
            </a:blipFill>
          </p:spPr>
        </p:sp>
      </p:grpSp>
      <p:grpSp>
        <p:nvGrpSpPr>
          <p:cNvPr id="19" name="Group 19"/>
          <p:cNvGrpSpPr/>
          <p:nvPr/>
        </p:nvGrpSpPr>
        <p:grpSpPr>
          <a:xfrm>
            <a:off x="-2335211" y="9033381"/>
            <a:ext cx="4670422" cy="389985"/>
            <a:chOff x="0" y="0"/>
            <a:chExt cx="1779208" cy="148566"/>
          </a:xfrm>
        </p:grpSpPr>
        <p:sp>
          <p:nvSpPr>
            <p:cNvPr id="20" name="Freeform 20"/>
            <p:cNvSpPr/>
            <p:nvPr/>
          </p:nvSpPr>
          <p:spPr>
            <a:xfrm>
              <a:off x="0" y="0"/>
              <a:ext cx="1779208" cy="148566"/>
            </a:xfrm>
            <a:custGeom>
              <a:avLst/>
              <a:gdLst/>
              <a:ahLst/>
              <a:cxnLst/>
              <a:rect l="l" t="t" r="r" b="b"/>
              <a:pathLst>
                <a:path w="1779208" h="148566">
                  <a:moveTo>
                    <a:pt x="0" y="0"/>
                  </a:moveTo>
                  <a:lnTo>
                    <a:pt x="1779208" y="0"/>
                  </a:lnTo>
                  <a:lnTo>
                    <a:pt x="1779208" y="148566"/>
                  </a:lnTo>
                  <a:lnTo>
                    <a:pt x="0" y="148566"/>
                  </a:lnTo>
                  <a:close/>
                </a:path>
              </a:pathLst>
            </a:custGeom>
            <a:solidFill>
              <a:srgbClr val="D389E8">
                <a:alpha val="80784"/>
              </a:srgbClr>
            </a:solidFill>
          </p:spPr>
        </p:sp>
        <p:sp>
          <p:nvSpPr>
            <p:cNvPr id="21" name="TextBox 21"/>
            <p:cNvSpPr txBox="1"/>
            <p:nvPr/>
          </p:nvSpPr>
          <p:spPr>
            <a:xfrm>
              <a:off x="0" y="-47625"/>
              <a:ext cx="1779208" cy="196191"/>
            </a:xfrm>
            <a:prstGeom prst="rect">
              <a:avLst/>
            </a:prstGeom>
          </p:spPr>
          <p:txBody>
            <a:bodyPr lIns="47790" tIns="47790" rIns="47790" bIns="47790" rtlCol="0" anchor="ctr"/>
            <a:lstStyle/>
            <a:p>
              <a:pPr algn="ctr">
                <a:lnSpc>
                  <a:spcPts val="1680"/>
                </a:lnSpc>
              </a:pPr>
              <a:endParaRPr/>
            </a:p>
          </p:txBody>
        </p:sp>
      </p:grpSp>
      <p:sp>
        <p:nvSpPr>
          <p:cNvPr id="22" name="TextBox 22"/>
          <p:cNvSpPr txBox="1"/>
          <p:nvPr/>
        </p:nvSpPr>
        <p:spPr>
          <a:xfrm>
            <a:off x="1006942" y="9653192"/>
            <a:ext cx="5758516" cy="310905"/>
          </a:xfrm>
          <a:prstGeom prst="rect">
            <a:avLst/>
          </a:prstGeom>
        </p:spPr>
        <p:txBody>
          <a:bodyPr lIns="0" tIns="0" rIns="0" bIns="0" rtlCol="0" anchor="t">
            <a:spAutoFit/>
          </a:bodyPr>
          <a:lstStyle/>
          <a:p>
            <a:pPr algn="ctr">
              <a:lnSpc>
                <a:spcPts val="2523"/>
              </a:lnSpc>
              <a:spcBef>
                <a:spcPct val="0"/>
              </a:spcBef>
            </a:pPr>
            <a:r>
              <a:rPr lang="en-US" sz="1802" b="1">
                <a:solidFill>
                  <a:srgbClr val="FFFFFF"/>
                </a:solidFill>
                <a:latin typeface="Montaser Arabic Bold"/>
                <a:ea typeface="Montaser Arabic Bold"/>
                <a:cs typeface="Montaser Arabic Bold"/>
                <a:sym typeface="Montaser Arabic Bold"/>
              </a:rPr>
              <a:t>DEFNE REHBERLİK VE ARAŞTIRMA MERKEZİ</a:t>
            </a:r>
          </a:p>
        </p:txBody>
      </p:sp>
      <p:grpSp>
        <p:nvGrpSpPr>
          <p:cNvPr id="23" name="Group 23"/>
          <p:cNvGrpSpPr/>
          <p:nvPr/>
        </p:nvGrpSpPr>
        <p:grpSpPr>
          <a:xfrm>
            <a:off x="-1282247" y="141670"/>
            <a:ext cx="4670422" cy="475170"/>
            <a:chOff x="0" y="0"/>
            <a:chExt cx="1779208" cy="181017"/>
          </a:xfrm>
        </p:grpSpPr>
        <p:sp>
          <p:nvSpPr>
            <p:cNvPr id="24" name="Freeform 24"/>
            <p:cNvSpPr/>
            <p:nvPr/>
          </p:nvSpPr>
          <p:spPr>
            <a:xfrm>
              <a:off x="0" y="0"/>
              <a:ext cx="1779208" cy="181017"/>
            </a:xfrm>
            <a:custGeom>
              <a:avLst/>
              <a:gdLst/>
              <a:ahLst/>
              <a:cxnLst/>
              <a:rect l="l" t="t" r="r" b="b"/>
              <a:pathLst>
                <a:path w="1779208" h="181017">
                  <a:moveTo>
                    <a:pt x="0" y="0"/>
                  </a:moveTo>
                  <a:lnTo>
                    <a:pt x="1779208" y="0"/>
                  </a:lnTo>
                  <a:lnTo>
                    <a:pt x="1779208" y="181017"/>
                  </a:lnTo>
                  <a:lnTo>
                    <a:pt x="0" y="181017"/>
                  </a:lnTo>
                  <a:close/>
                </a:path>
              </a:pathLst>
            </a:custGeom>
            <a:solidFill>
              <a:srgbClr val="D389E8">
                <a:alpha val="80784"/>
              </a:srgbClr>
            </a:solidFill>
          </p:spPr>
        </p:sp>
        <p:sp>
          <p:nvSpPr>
            <p:cNvPr id="25" name="TextBox 25"/>
            <p:cNvSpPr txBox="1"/>
            <p:nvPr/>
          </p:nvSpPr>
          <p:spPr>
            <a:xfrm>
              <a:off x="0" y="-47625"/>
              <a:ext cx="1779208" cy="228642"/>
            </a:xfrm>
            <a:prstGeom prst="rect">
              <a:avLst/>
            </a:prstGeom>
          </p:spPr>
          <p:txBody>
            <a:bodyPr lIns="47790" tIns="47790" rIns="47790" bIns="47790" rtlCol="0" anchor="ctr"/>
            <a:lstStyle/>
            <a:p>
              <a:pPr algn="ctr">
                <a:lnSpc>
                  <a:spcPts val="1680"/>
                </a:lnSpc>
              </a:pPr>
              <a:endParaRPr/>
            </a:p>
          </p:txBody>
        </p:sp>
      </p:grpSp>
      <p:grpSp>
        <p:nvGrpSpPr>
          <p:cNvPr id="26" name="Group 26"/>
          <p:cNvGrpSpPr/>
          <p:nvPr/>
        </p:nvGrpSpPr>
        <p:grpSpPr>
          <a:xfrm>
            <a:off x="6263821" y="8859569"/>
            <a:ext cx="3843790" cy="436180"/>
            <a:chOff x="0" y="0"/>
            <a:chExt cx="1464301" cy="166164"/>
          </a:xfrm>
        </p:grpSpPr>
        <p:sp>
          <p:nvSpPr>
            <p:cNvPr id="27" name="Freeform 27"/>
            <p:cNvSpPr/>
            <p:nvPr/>
          </p:nvSpPr>
          <p:spPr>
            <a:xfrm>
              <a:off x="0" y="0"/>
              <a:ext cx="1464301" cy="166164"/>
            </a:xfrm>
            <a:custGeom>
              <a:avLst/>
              <a:gdLst/>
              <a:ahLst/>
              <a:cxnLst/>
              <a:rect l="l" t="t" r="r" b="b"/>
              <a:pathLst>
                <a:path w="1464301" h="166164">
                  <a:moveTo>
                    <a:pt x="0" y="0"/>
                  </a:moveTo>
                  <a:lnTo>
                    <a:pt x="1464301" y="0"/>
                  </a:lnTo>
                  <a:lnTo>
                    <a:pt x="1464301" y="166164"/>
                  </a:lnTo>
                  <a:lnTo>
                    <a:pt x="0" y="166164"/>
                  </a:lnTo>
                  <a:close/>
                </a:path>
              </a:pathLst>
            </a:custGeom>
            <a:solidFill>
              <a:srgbClr val="D389E8">
                <a:alpha val="80784"/>
              </a:srgbClr>
            </a:solidFill>
          </p:spPr>
        </p:sp>
        <p:sp>
          <p:nvSpPr>
            <p:cNvPr id="28" name="TextBox 28"/>
            <p:cNvSpPr txBox="1"/>
            <p:nvPr/>
          </p:nvSpPr>
          <p:spPr>
            <a:xfrm>
              <a:off x="0" y="-47625"/>
              <a:ext cx="1464301" cy="213789"/>
            </a:xfrm>
            <a:prstGeom prst="rect">
              <a:avLst/>
            </a:prstGeom>
          </p:spPr>
          <p:txBody>
            <a:bodyPr lIns="47790" tIns="47790" rIns="47790" bIns="47790" rtlCol="0" anchor="ctr"/>
            <a:lstStyle/>
            <a:p>
              <a:pPr algn="ctr">
                <a:lnSpc>
                  <a:spcPts val="1680"/>
                </a:lnSpc>
              </a:pPr>
              <a:endParaRPr/>
            </a:p>
          </p:txBody>
        </p:sp>
      </p:grpSp>
      <p:grpSp>
        <p:nvGrpSpPr>
          <p:cNvPr id="29" name="Group 29"/>
          <p:cNvGrpSpPr/>
          <p:nvPr/>
        </p:nvGrpSpPr>
        <p:grpSpPr>
          <a:xfrm>
            <a:off x="7531131" y="9351"/>
            <a:ext cx="4576852" cy="264638"/>
            <a:chOff x="0" y="0"/>
            <a:chExt cx="1743563" cy="100815"/>
          </a:xfrm>
        </p:grpSpPr>
        <p:sp>
          <p:nvSpPr>
            <p:cNvPr id="30" name="Freeform 30"/>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D389E8">
                <a:alpha val="80784"/>
              </a:srgbClr>
            </a:solidFill>
          </p:spPr>
        </p:sp>
        <p:sp>
          <p:nvSpPr>
            <p:cNvPr id="31" name="TextBox 31"/>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sp>
        <p:nvSpPr>
          <p:cNvPr id="32" name="TextBox 32"/>
          <p:cNvSpPr txBox="1"/>
          <p:nvPr/>
        </p:nvSpPr>
        <p:spPr>
          <a:xfrm>
            <a:off x="561943" y="3060969"/>
            <a:ext cx="6648515" cy="1990726"/>
          </a:xfrm>
          <a:prstGeom prst="rect">
            <a:avLst/>
          </a:prstGeom>
        </p:spPr>
        <p:txBody>
          <a:bodyPr lIns="0" tIns="0" rIns="0" bIns="0" rtlCol="0" anchor="t">
            <a:spAutoFit/>
          </a:bodyPr>
          <a:lstStyle/>
          <a:p>
            <a:pPr algn="just">
              <a:lnSpc>
                <a:spcPts val="2699"/>
              </a:lnSpc>
            </a:pPr>
            <a:r>
              <a:rPr lang="en-US" sz="1499">
                <a:solidFill>
                  <a:srgbClr val="000000"/>
                </a:solidFill>
                <a:latin typeface="Telegraf"/>
                <a:ea typeface="Telegraf"/>
                <a:cs typeface="Telegraf"/>
                <a:sym typeface="Telegraf"/>
              </a:rPr>
              <a:t>   Lise Tanıtım Rehberi, sorumluluk bölgemizdeki kurumlarda görev yapan okul idarecileri ve psikolojik danışmanlardan alınan bilgiler doğrultusunda hazırlanmıştır. Lise Tanıtım Rehberinde mahkeme kararı sonrası oluşan yüzdelik dilimler ve taban puanlar kullanılmıştır. Tercih yaparken resmi verileri göz önünde bulundurmanız daha doğru bir tercih yapmanız açısından  yararlı olacaktır.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4780" y="1135252"/>
            <a:ext cx="3694524" cy="2111140"/>
            <a:chOff x="0" y="0"/>
            <a:chExt cx="4926032" cy="2814854"/>
          </a:xfrm>
        </p:grpSpPr>
        <p:pic>
          <p:nvPicPr>
            <p:cNvPr id="3" name="Picture 3"/>
            <p:cNvPicPr>
              <a:picLocks noChangeAspect="1"/>
            </p:cNvPicPr>
            <p:nvPr/>
          </p:nvPicPr>
          <p:blipFill>
            <a:blip r:embed="rId2"/>
            <a:srcRect l="847" r="847"/>
            <a:stretch>
              <a:fillRect/>
            </a:stretch>
          </p:blipFill>
          <p:spPr>
            <a:xfrm>
              <a:off x="0" y="0"/>
              <a:ext cx="4926032" cy="281485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70A684"/>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6424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70A684"/>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71387"/>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70A684"/>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70A684">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1860298"/>
            <a:chOff x="0" y="0"/>
            <a:chExt cx="2620996" cy="708685"/>
          </a:xfrm>
        </p:grpSpPr>
        <p:sp>
          <p:nvSpPr>
            <p:cNvPr id="17" name="Freeform 17"/>
            <p:cNvSpPr/>
            <p:nvPr/>
          </p:nvSpPr>
          <p:spPr>
            <a:xfrm>
              <a:off x="0" y="0"/>
              <a:ext cx="2620996" cy="708685"/>
            </a:xfrm>
            <a:custGeom>
              <a:avLst/>
              <a:gdLst/>
              <a:ahLst/>
              <a:cxnLst/>
              <a:rect l="l" t="t" r="r" b="b"/>
              <a:pathLst>
                <a:path w="2620996" h="708685">
                  <a:moveTo>
                    <a:pt x="0" y="0"/>
                  </a:moveTo>
                  <a:lnTo>
                    <a:pt x="2620996" y="0"/>
                  </a:lnTo>
                  <a:lnTo>
                    <a:pt x="2620996" y="708685"/>
                  </a:lnTo>
                  <a:lnTo>
                    <a:pt x="0" y="708685"/>
                  </a:lnTo>
                  <a:close/>
                </a:path>
              </a:pathLst>
            </a:custGeom>
            <a:solidFill>
              <a:srgbClr val="DBB67F">
                <a:alpha val="58824"/>
              </a:srgbClr>
            </a:solidFill>
          </p:spPr>
        </p:sp>
        <p:sp>
          <p:nvSpPr>
            <p:cNvPr id="18" name="TextBox 18"/>
            <p:cNvSpPr txBox="1"/>
            <p:nvPr/>
          </p:nvSpPr>
          <p:spPr>
            <a:xfrm>
              <a:off x="0" y="-57150"/>
              <a:ext cx="2620996" cy="765835"/>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446511"/>
            <a:ext cx="3547834" cy="1277108"/>
            <a:chOff x="0" y="0"/>
            <a:chExt cx="1351556" cy="486517"/>
          </a:xfrm>
        </p:grpSpPr>
        <p:sp>
          <p:nvSpPr>
            <p:cNvPr id="20" name="Freeform 20"/>
            <p:cNvSpPr/>
            <p:nvPr/>
          </p:nvSpPr>
          <p:spPr>
            <a:xfrm>
              <a:off x="0" y="0"/>
              <a:ext cx="1351556" cy="486517"/>
            </a:xfrm>
            <a:custGeom>
              <a:avLst/>
              <a:gdLst/>
              <a:ahLst/>
              <a:cxnLst/>
              <a:rect l="l" t="t" r="r" b="b"/>
              <a:pathLst>
                <a:path w="1351556" h="486517">
                  <a:moveTo>
                    <a:pt x="0" y="0"/>
                  </a:moveTo>
                  <a:lnTo>
                    <a:pt x="1351556" y="0"/>
                  </a:lnTo>
                  <a:lnTo>
                    <a:pt x="1351556" y="486517"/>
                  </a:lnTo>
                  <a:lnTo>
                    <a:pt x="0" y="486517"/>
                  </a:lnTo>
                  <a:close/>
                </a:path>
              </a:pathLst>
            </a:custGeom>
            <a:solidFill>
              <a:srgbClr val="70A684">
                <a:alpha val="58824"/>
              </a:srgbClr>
            </a:solidFill>
          </p:spPr>
        </p:sp>
        <p:sp>
          <p:nvSpPr>
            <p:cNvPr id="21" name="TextBox 21"/>
            <p:cNvSpPr txBox="1"/>
            <p:nvPr/>
          </p:nvSpPr>
          <p:spPr>
            <a:xfrm>
              <a:off x="0" y="-38100"/>
              <a:ext cx="1351556" cy="524617"/>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70A684">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70A684">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783" y="189779"/>
            <a:ext cx="7534315" cy="1200073"/>
          </a:xfrm>
          <a:prstGeom prst="rect">
            <a:avLst/>
          </a:prstGeom>
        </p:spPr>
        <p:txBody>
          <a:bodyPr lIns="0" tIns="0" rIns="0" bIns="0" rtlCol="0" anchor="t">
            <a:spAutoFit/>
          </a:bodyPr>
          <a:lstStyle/>
          <a:p>
            <a:pPr algn="ctr">
              <a:lnSpc>
                <a:spcPts val="3154"/>
              </a:lnSpc>
            </a:pPr>
            <a:r>
              <a:rPr lang="en-US" sz="2253">
                <a:solidFill>
                  <a:srgbClr val="384985"/>
                </a:solidFill>
                <a:latin typeface="Archivo Black"/>
                <a:ea typeface="Archivo Black"/>
                <a:cs typeface="Archivo Black"/>
                <a:sym typeface="Archivo Black"/>
              </a:rPr>
              <a:t>YAYLADAĞI KIZ MESLEKİ VE TEKNİK ANADOLU LİSESİ</a:t>
            </a:r>
          </a:p>
          <a:p>
            <a:pPr algn="ctr">
              <a:lnSpc>
                <a:spcPts val="3154"/>
              </a:lnSpc>
            </a:pPr>
            <a:endParaRPr lang="en-US" sz="2253">
              <a:solidFill>
                <a:srgbClr val="384985"/>
              </a:solidFill>
              <a:latin typeface="Archivo Black"/>
              <a:ea typeface="Archivo Black"/>
              <a:cs typeface="Archivo Black"/>
              <a:sym typeface="Archivo Black"/>
            </a:endParaRPr>
          </a:p>
        </p:txBody>
      </p:sp>
      <p:grpSp>
        <p:nvGrpSpPr>
          <p:cNvPr id="29" name="Group 29"/>
          <p:cNvGrpSpPr/>
          <p:nvPr/>
        </p:nvGrpSpPr>
        <p:grpSpPr>
          <a:xfrm>
            <a:off x="4583918" y="1130490"/>
            <a:ext cx="2951180" cy="2111140"/>
            <a:chOff x="0" y="0"/>
            <a:chExt cx="3934907" cy="2814854"/>
          </a:xfrm>
        </p:grpSpPr>
        <p:pic>
          <p:nvPicPr>
            <p:cNvPr id="30" name="Picture 30"/>
            <p:cNvPicPr>
              <a:picLocks noChangeAspect="1"/>
            </p:cNvPicPr>
            <p:nvPr/>
          </p:nvPicPr>
          <p:blipFill>
            <a:blip r:embed="rId3"/>
            <a:srcRect t="2309" b="2309"/>
            <a:stretch>
              <a:fillRect/>
            </a:stretch>
          </p:blipFill>
          <p:spPr>
            <a:xfrm>
              <a:off x="0" y="0"/>
              <a:ext cx="3934907" cy="2814854"/>
            </a:xfrm>
            <a:prstGeom prst="rect">
              <a:avLst/>
            </a:prstGeom>
          </p:spPr>
        </p:pic>
      </p:grpSp>
      <p:sp>
        <p:nvSpPr>
          <p:cNvPr id="31" name="TextBox 31"/>
          <p:cNvSpPr txBox="1"/>
          <p:nvPr/>
        </p:nvSpPr>
        <p:spPr>
          <a:xfrm>
            <a:off x="801459" y="6850827"/>
            <a:ext cx="6670969" cy="1168334"/>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Genç dinamik idareci ve öğretmen kadrosu, samimi eğitim ve öğretim ortamı ile ilçe merkez ve köylerinden gelen öğrencilerine imkanlar dahilinde güzel olanaklar sağlamaya çalışan bir okul olması sebebiyle bu okulu tercih edebilirsiniz.</a:t>
            </a:r>
          </a:p>
          <a:p>
            <a:pPr algn="just">
              <a:lnSpc>
                <a:spcPts val="1893"/>
              </a:lnSpc>
            </a:pPr>
            <a:endParaRPr lang="en-US" sz="1352" spc="20">
              <a:solidFill>
                <a:srgbClr val="000000"/>
              </a:solidFill>
              <a:latin typeface="Telegraf"/>
              <a:ea typeface="Telegraf"/>
              <a:cs typeface="Telegraf"/>
              <a:sym typeface="Telegraf"/>
            </a:endParaRPr>
          </a:p>
          <a:p>
            <a:pPr marL="0" lvl="1" indent="0" algn="just">
              <a:lnSpc>
                <a:spcPts val="1613"/>
              </a:lnSpc>
              <a:spcBef>
                <a:spcPct val="0"/>
              </a:spcBef>
            </a:pPr>
            <a:endParaRPr lang="en-US" sz="1352" spc="20">
              <a:solidFill>
                <a:srgbClr val="000000"/>
              </a:solidFill>
              <a:latin typeface="Telegraf"/>
              <a:ea typeface="Telegraf"/>
              <a:cs typeface="Telegraf"/>
              <a:sym typeface="Telegraf"/>
            </a:endParaRPr>
          </a:p>
        </p:txBody>
      </p:sp>
      <p:sp>
        <p:nvSpPr>
          <p:cNvPr id="32" name="Freeform 32"/>
          <p:cNvSpPr/>
          <p:nvPr/>
        </p:nvSpPr>
        <p:spPr>
          <a:xfrm>
            <a:off x="611197" y="6366149"/>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Freeform 33"/>
          <p:cNvSpPr/>
          <p:nvPr/>
        </p:nvSpPr>
        <p:spPr>
          <a:xfrm rot="-10800000">
            <a:off x="6838169" y="7651950"/>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4" name="TextBox 34"/>
          <p:cNvSpPr txBox="1"/>
          <p:nvPr/>
        </p:nvSpPr>
        <p:spPr>
          <a:xfrm>
            <a:off x="801459" y="3741043"/>
            <a:ext cx="2098417" cy="2652412"/>
          </a:xfrm>
          <a:prstGeom prst="rect">
            <a:avLst/>
          </a:prstGeom>
        </p:spPr>
        <p:txBody>
          <a:bodyPr lIns="0" tIns="0" rIns="0" bIns="0" rtlCol="0" anchor="t">
            <a:spAutoFit/>
          </a:bodyPr>
          <a:lstStyle/>
          <a:p>
            <a:pPr algn="l">
              <a:lnSpc>
                <a:spcPts val="1568"/>
              </a:lnSpc>
            </a:pPr>
            <a:r>
              <a:rPr lang="en-US" sz="1038" b="1" spc="15">
                <a:solidFill>
                  <a:srgbClr val="000000"/>
                </a:solidFill>
                <a:latin typeface="Telegraf Bold"/>
                <a:ea typeface="Telegraf Bold"/>
                <a:cs typeface="Telegraf Bold"/>
                <a:sym typeface="Telegraf Bold"/>
              </a:rPr>
              <a:t>Binanın Durumu: </a:t>
            </a:r>
            <a:r>
              <a:rPr lang="en-US" sz="1038" spc="15">
                <a:solidFill>
                  <a:srgbClr val="000000"/>
                </a:solidFill>
                <a:latin typeface="Telegraf"/>
                <a:ea typeface="Telegraf"/>
                <a:cs typeface="Telegraf"/>
                <a:sym typeface="Telegraf"/>
              </a:rPr>
              <a:t>Kendi binası</a:t>
            </a:r>
          </a:p>
          <a:p>
            <a:pPr algn="l">
              <a:lnSpc>
                <a:spcPts val="1568"/>
              </a:lnSpc>
            </a:pPr>
            <a:r>
              <a:rPr lang="en-US" sz="1038" b="1" spc="15">
                <a:solidFill>
                  <a:srgbClr val="000000"/>
                </a:solidFill>
                <a:latin typeface="Telegraf Bold"/>
                <a:ea typeface="Telegraf Bold"/>
                <a:cs typeface="Telegraf Bold"/>
                <a:sym typeface="Telegraf Bold"/>
              </a:rPr>
              <a:t>Öğrenim Şekli </a:t>
            </a:r>
            <a:r>
              <a:rPr lang="en-US" sz="1038" spc="15">
                <a:solidFill>
                  <a:srgbClr val="000000"/>
                </a:solidFill>
                <a:latin typeface="Telegraf"/>
                <a:ea typeface="Telegraf"/>
                <a:cs typeface="Telegraf"/>
                <a:sym typeface="Telegraf"/>
              </a:rPr>
              <a:t>Taşımalı Eğitim/ Tam Gün</a:t>
            </a:r>
          </a:p>
          <a:p>
            <a:pPr algn="l">
              <a:lnSpc>
                <a:spcPts val="1568"/>
              </a:lnSpc>
            </a:pPr>
            <a:r>
              <a:rPr lang="en-US" sz="1038" b="1" spc="15">
                <a:solidFill>
                  <a:srgbClr val="000000"/>
                </a:solidFill>
                <a:latin typeface="Telegraf Bold"/>
                <a:ea typeface="Telegraf Bold"/>
                <a:cs typeface="Telegraf Bold"/>
                <a:sym typeface="Telegraf Bold"/>
              </a:rPr>
              <a:t>Derslik Sayısı: </a:t>
            </a:r>
            <a:r>
              <a:rPr lang="en-US" sz="1038" spc="15">
                <a:solidFill>
                  <a:srgbClr val="000000"/>
                </a:solidFill>
                <a:latin typeface="Telegraf"/>
                <a:ea typeface="Telegraf"/>
                <a:cs typeface="Telegraf"/>
                <a:sym typeface="Telegraf"/>
              </a:rPr>
              <a:t>10</a:t>
            </a:r>
          </a:p>
          <a:p>
            <a:pPr algn="l">
              <a:lnSpc>
                <a:spcPts val="1568"/>
              </a:lnSpc>
            </a:pPr>
            <a:r>
              <a:rPr lang="en-US" sz="1038" b="1" spc="15">
                <a:solidFill>
                  <a:srgbClr val="000000"/>
                </a:solidFill>
                <a:latin typeface="Telegraf Bold"/>
                <a:ea typeface="Telegraf Bold"/>
                <a:cs typeface="Telegraf Bold"/>
                <a:sym typeface="Telegraf Bold"/>
              </a:rPr>
              <a:t>Öğretmen Sayısı:</a:t>
            </a:r>
            <a:r>
              <a:rPr lang="en-US" sz="1038" spc="15">
                <a:solidFill>
                  <a:srgbClr val="000000"/>
                </a:solidFill>
                <a:latin typeface="Telegraf"/>
                <a:ea typeface="Telegraf"/>
                <a:cs typeface="Telegraf"/>
                <a:sym typeface="Telegraf"/>
              </a:rPr>
              <a:t> 23</a:t>
            </a:r>
          </a:p>
          <a:p>
            <a:pPr algn="l">
              <a:lnSpc>
                <a:spcPts val="1417"/>
              </a:lnSpc>
            </a:pPr>
            <a:r>
              <a:rPr lang="en-US" sz="938" b="1" spc="14">
                <a:solidFill>
                  <a:srgbClr val="000000"/>
                </a:solidFill>
                <a:latin typeface="Telegraf Bold"/>
                <a:ea typeface="Telegraf Bold"/>
                <a:cs typeface="Telegraf Bold"/>
                <a:sym typeface="Telegraf Bold"/>
              </a:rPr>
              <a:t>Psikolojik Danışman Normu: </a:t>
            </a:r>
            <a:r>
              <a:rPr lang="en-US" sz="938" spc="14">
                <a:solidFill>
                  <a:srgbClr val="000000"/>
                </a:solidFill>
                <a:latin typeface="Telegraf"/>
                <a:ea typeface="Telegraf"/>
                <a:cs typeface="Telegraf"/>
                <a:sym typeface="Telegraf"/>
              </a:rPr>
              <a:t>Var</a:t>
            </a:r>
          </a:p>
          <a:p>
            <a:pPr algn="just">
              <a:lnSpc>
                <a:spcPts val="1568"/>
              </a:lnSpc>
            </a:pPr>
            <a:r>
              <a:rPr lang="en-US" sz="1038" b="1" spc="15">
                <a:solidFill>
                  <a:srgbClr val="000000"/>
                </a:solidFill>
                <a:latin typeface="Telegraf Bold"/>
                <a:ea typeface="Telegraf Bold"/>
                <a:cs typeface="Telegraf Bold"/>
                <a:sym typeface="Telegraf Bold"/>
              </a:rPr>
              <a:t>Fiziki İmkanları: </a:t>
            </a:r>
            <a:r>
              <a:rPr lang="en-US" sz="1038" spc="15">
                <a:solidFill>
                  <a:srgbClr val="000000"/>
                </a:solidFill>
                <a:latin typeface="Telegraf"/>
                <a:ea typeface="Telegraf"/>
                <a:cs typeface="Telegraf"/>
                <a:sym typeface="Telegraf"/>
              </a:rPr>
              <a:t>Okul bahçesi, kütüphane, konferans salonu, yemekhane, laboratuvar ve  bilgisayar laboratuvarı bulunmaktadır.</a:t>
            </a:r>
          </a:p>
          <a:p>
            <a:pPr algn="l">
              <a:lnSpc>
                <a:spcPts val="1568"/>
              </a:lnSpc>
            </a:pPr>
            <a:r>
              <a:rPr lang="en-US" sz="1038" b="1" spc="15">
                <a:solidFill>
                  <a:srgbClr val="000000"/>
                </a:solidFill>
                <a:latin typeface="Telegraf Bold"/>
                <a:ea typeface="Telegraf Bold"/>
                <a:cs typeface="Telegraf Bold"/>
                <a:sym typeface="Telegraf Bold"/>
              </a:rPr>
              <a:t>Ulaşım: </a:t>
            </a:r>
            <a:r>
              <a:rPr lang="en-US" sz="1038" spc="15">
                <a:solidFill>
                  <a:srgbClr val="000000"/>
                </a:solidFill>
                <a:latin typeface="Telegraf"/>
                <a:ea typeface="Telegraf"/>
                <a:cs typeface="Telegraf"/>
                <a:sym typeface="Telegraf"/>
              </a:rPr>
              <a:t>Servisle ve yaya olarak ulaşılabilir</a:t>
            </a:r>
          </a:p>
          <a:p>
            <a:pPr marL="0" lvl="1" indent="0" algn="just">
              <a:lnSpc>
                <a:spcPts val="1454"/>
              </a:lnSpc>
              <a:spcBef>
                <a:spcPct val="0"/>
              </a:spcBef>
            </a:pPr>
            <a:endParaRPr lang="en-US" sz="1038" spc="15">
              <a:solidFill>
                <a:srgbClr val="000000"/>
              </a:solidFill>
              <a:latin typeface="Telegraf"/>
              <a:ea typeface="Telegraf"/>
              <a:cs typeface="Telegraf"/>
              <a:sym typeface="Telegraf"/>
            </a:endParaRPr>
          </a:p>
        </p:txBody>
      </p:sp>
      <p:sp>
        <p:nvSpPr>
          <p:cNvPr id="35" name="TextBox 35"/>
          <p:cNvSpPr txBox="1"/>
          <p:nvPr/>
        </p:nvSpPr>
        <p:spPr>
          <a:xfrm>
            <a:off x="777240" y="3378200"/>
            <a:ext cx="2025685" cy="409326"/>
          </a:xfrm>
          <a:prstGeom prst="rect">
            <a:avLst/>
          </a:prstGeom>
        </p:spPr>
        <p:txBody>
          <a:bodyPr lIns="0" tIns="0" rIns="0" bIns="0" rtlCol="0" anchor="t">
            <a:spAutoFit/>
          </a:bodyPr>
          <a:lstStyle/>
          <a:p>
            <a:pPr algn="ctr">
              <a:lnSpc>
                <a:spcPts val="1588"/>
              </a:lnSpc>
            </a:pPr>
            <a:r>
              <a:rPr lang="en-US" sz="1134" b="1">
                <a:solidFill>
                  <a:srgbClr val="FFFFFF"/>
                </a:solidFill>
                <a:latin typeface="Telegraf Bold"/>
                <a:ea typeface="Telegraf Bold"/>
                <a:cs typeface="Telegraf Bold"/>
                <a:sym typeface="Telegraf Bold"/>
              </a:rPr>
              <a:t>OKULUN FİZİKİ KOŞULLARI:</a:t>
            </a:r>
          </a:p>
        </p:txBody>
      </p:sp>
      <p:sp>
        <p:nvSpPr>
          <p:cNvPr id="36" name="TextBox 36"/>
          <p:cNvSpPr txBox="1"/>
          <p:nvPr/>
        </p:nvSpPr>
        <p:spPr>
          <a:xfrm>
            <a:off x="2105825" y="6465005"/>
            <a:ext cx="4080128" cy="268356"/>
          </a:xfrm>
          <a:prstGeom prst="rect">
            <a:avLst/>
          </a:prstGeom>
        </p:spPr>
        <p:txBody>
          <a:bodyPr lIns="0" tIns="0" rIns="0" bIns="0" rtlCol="0" anchor="t">
            <a:spAutoFit/>
          </a:bodyPr>
          <a:lstStyle/>
          <a:p>
            <a:pPr algn="ctr">
              <a:lnSpc>
                <a:spcPts val="2008"/>
              </a:lnSpc>
              <a:spcBef>
                <a:spcPct val="0"/>
              </a:spcBef>
            </a:pPr>
            <a:r>
              <a:rPr lang="en-US" sz="1434" b="1">
                <a:solidFill>
                  <a:srgbClr val="FFFFFF"/>
                </a:solidFill>
                <a:latin typeface="Telegraf Bold"/>
                <a:ea typeface="Telegraf Bold"/>
                <a:cs typeface="Telegraf Bold"/>
                <a:sym typeface="Telegraf Bold"/>
              </a:rPr>
              <a:t>BU OKULU NEDEN TERCİH ETMELİSİNİZ?</a:t>
            </a:r>
          </a:p>
        </p:txBody>
      </p:sp>
      <p:sp>
        <p:nvSpPr>
          <p:cNvPr id="37" name="TextBox 37"/>
          <p:cNvSpPr txBox="1"/>
          <p:nvPr/>
        </p:nvSpPr>
        <p:spPr>
          <a:xfrm>
            <a:off x="2282832" y="8650181"/>
            <a:ext cx="3480624" cy="1000125"/>
          </a:xfrm>
          <a:prstGeom prst="rect">
            <a:avLst/>
          </a:prstGeom>
        </p:spPr>
        <p:txBody>
          <a:bodyPr lIns="0" tIns="0" rIns="0" bIns="0" rtlCol="0" anchor="t">
            <a:spAutoFit/>
          </a:bodyPr>
          <a:lstStyle/>
          <a:p>
            <a:pPr algn="just">
              <a:lnSpc>
                <a:spcPts val="1598"/>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Çamaltı mah. Çamlıca sok. NO : 12 Yayladağı / HATAY</a:t>
            </a:r>
          </a:p>
          <a:p>
            <a:pPr algn="just">
              <a:lnSpc>
                <a:spcPts val="1598"/>
              </a:lnSpc>
            </a:pPr>
            <a:r>
              <a:rPr lang="en-US" sz="957" b="1" spc="14">
                <a:solidFill>
                  <a:srgbClr val="000000"/>
                </a:solidFill>
                <a:latin typeface="Telegraf Bold"/>
                <a:ea typeface="Telegraf Bold"/>
                <a:cs typeface="Telegraf Bold"/>
                <a:sym typeface="Telegraf Bold"/>
              </a:rPr>
              <a:t>İletişim no: </a:t>
            </a:r>
            <a:r>
              <a:rPr lang="en-US" sz="957" spc="14">
                <a:solidFill>
                  <a:srgbClr val="000000"/>
                </a:solidFill>
                <a:latin typeface="Telegraf"/>
                <a:ea typeface="Telegraf"/>
                <a:cs typeface="Telegraf"/>
                <a:sym typeface="Telegraf"/>
              </a:rPr>
              <a:t>0326 471 33 26</a:t>
            </a:r>
          </a:p>
          <a:p>
            <a:pPr algn="just">
              <a:lnSpc>
                <a:spcPts val="1598"/>
              </a:lnSpc>
            </a:pPr>
            <a:r>
              <a:rPr lang="en-US" sz="957" b="1" spc="14">
                <a:solidFill>
                  <a:srgbClr val="000000"/>
                </a:solidFill>
                <a:latin typeface="Telegraf Bold"/>
                <a:ea typeface="Telegraf Bold"/>
                <a:cs typeface="Telegraf Bold"/>
                <a:sym typeface="Telegraf Bold"/>
              </a:rPr>
              <a:t>E-posta: </a:t>
            </a:r>
            <a:r>
              <a:rPr lang="en-US" sz="957" u="sng" spc="14">
                <a:solidFill>
                  <a:srgbClr val="000000"/>
                </a:solidFill>
                <a:latin typeface="Telegraf"/>
                <a:ea typeface="Telegraf"/>
                <a:cs typeface="Telegraf"/>
                <a:sym typeface="Telegraf"/>
                <a:hlinkClick r:id="rId6" tooltip="mailto:154745@meb.k12.tr"/>
              </a:rPr>
              <a:t>154745@meb.k12.tr</a:t>
            </a:r>
            <a:r>
              <a:rPr lang="en-US" sz="957" spc="14">
                <a:solidFill>
                  <a:srgbClr val="000000"/>
                </a:solidFill>
                <a:latin typeface="Telegraf"/>
                <a:ea typeface="Telegraf"/>
                <a:cs typeface="Telegraf"/>
                <a:sym typeface="Telegraf"/>
              </a:rPr>
              <a:t> </a:t>
            </a:r>
          </a:p>
          <a:p>
            <a:pPr marL="0" lvl="1" indent="0" algn="just">
              <a:lnSpc>
                <a:spcPts val="1598"/>
              </a:lnSpc>
            </a:pPr>
            <a:r>
              <a:rPr lang="en-US" sz="957" b="1" spc="14">
                <a:solidFill>
                  <a:srgbClr val="000000"/>
                </a:solidFill>
                <a:latin typeface="Telegraf Bold"/>
                <a:ea typeface="Telegraf Bold"/>
                <a:cs typeface="Telegraf Bold"/>
                <a:sym typeface="Telegraf Bold"/>
              </a:rPr>
              <a:t>WEB Adresi: </a:t>
            </a:r>
            <a:r>
              <a:rPr lang="en-US" sz="957" u="sng" spc="14">
                <a:solidFill>
                  <a:srgbClr val="000000"/>
                </a:solidFill>
                <a:latin typeface="Telegraf"/>
                <a:ea typeface="Telegraf"/>
                <a:cs typeface="Telegraf"/>
                <a:sym typeface="Telegraf"/>
                <a:hlinkClick r:id="rId7" tooltip="mailto:yayladagimtal@meb.k12.tr"/>
              </a:rPr>
              <a:t>yayladagimtal@meb.k12.tr</a:t>
            </a:r>
          </a:p>
        </p:txBody>
      </p:sp>
      <p:sp>
        <p:nvSpPr>
          <p:cNvPr id="38" name="TextBox 38"/>
          <p:cNvSpPr txBox="1"/>
          <p:nvPr/>
        </p:nvSpPr>
        <p:spPr>
          <a:xfrm>
            <a:off x="5473657" y="3379343"/>
            <a:ext cx="2061440" cy="409326"/>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OKULDA YAPILAN ÇALIŞMALAR/ETKİNLİKLER</a:t>
            </a:r>
          </a:p>
        </p:txBody>
      </p:sp>
      <p:sp>
        <p:nvSpPr>
          <p:cNvPr id="39" name="TextBox 39"/>
          <p:cNvSpPr txBox="1"/>
          <p:nvPr/>
        </p:nvSpPr>
        <p:spPr>
          <a:xfrm>
            <a:off x="3097291" y="3379343"/>
            <a:ext cx="2097196" cy="390531"/>
          </a:xfrm>
          <a:prstGeom prst="rect">
            <a:avLst/>
          </a:prstGeom>
        </p:spPr>
        <p:txBody>
          <a:bodyPr lIns="0" tIns="0" rIns="0" bIns="0" rtlCol="0" anchor="t">
            <a:spAutoFit/>
          </a:bodyPr>
          <a:lstStyle/>
          <a:p>
            <a:pPr algn="ctr">
              <a:lnSpc>
                <a:spcPts val="1574"/>
              </a:lnSpc>
              <a:spcBef>
                <a:spcPct val="0"/>
              </a:spcBef>
            </a:pPr>
            <a:r>
              <a:rPr lang="en-US" sz="1124" b="1">
                <a:solidFill>
                  <a:srgbClr val="FFFFFF"/>
                </a:solidFill>
                <a:latin typeface="Telegraf Bold"/>
                <a:ea typeface="Telegraf Bold"/>
                <a:cs typeface="Telegraf Bold"/>
                <a:sym typeface="Telegraf Bold"/>
              </a:rPr>
              <a:t>OKULUN SINAV/ BÖLÜM BİLGİLERİ</a:t>
            </a:r>
          </a:p>
        </p:txBody>
      </p:sp>
      <p:sp>
        <p:nvSpPr>
          <p:cNvPr id="40" name="TextBox 40"/>
          <p:cNvSpPr txBox="1"/>
          <p:nvPr/>
        </p:nvSpPr>
        <p:spPr>
          <a:xfrm>
            <a:off x="5473657" y="3998161"/>
            <a:ext cx="1998771" cy="1818574"/>
          </a:xfrm>
          <a:prstGeom prst="rect">
            <a:avLst/>
          </a:prstGeom>
        </p:spPr>
        <p:txBody>
          <a:bodyPr lIns="0" tIns="0" rIns="0" bIns="0" rtlCol="0" anchor="t">
            <a:spAutoFit/>
          </a:bodyPr>
          <a:lstStyle/>
          <a:p>
            <a:pPr algn="ctr">
              <a:lnSpc>
                <a:spcPts val="1613"/>
              </a:lnSpc>
            </a:pPr>
            <a:r>
              <a:rPr lang="en-US" sz="1152" spc="17">
                <a:solidFill>
                  <a:srgbClr val="000000"/>
                </a:solidFill>
                <a:latin typeface="Telegraf"/>
                <a:ea typeface="Telegraf"/>
                <a:cs typeface="Telegraf"/>
                <a:sym typeface="Telegraf"/>
              </a:rPr>
              <a:t>Erasmus+ K1 Öğrenci - Öğretmen Hareketliliği ile uygulanmış / uygulanmakta olan projeler vardır. Ayrıca, okulda bulunan bölümlerin mesleki eğitimine katkı sunacak etkinlikler yapılmaktadır.</a:t>
            </a:r>
          </a:p>
          <a:p>
            <a:pPr marL="0" lvl="1" indent="0" algn="ctr">
              <a:lnSpc>
                <a:spcPts val="1613"/>
              </a:lnSpc>
              <a:spcBef>
                <a:spcPct val="0"/>
              </a:spcBef>
            </a:pPr>
            <a:endParaRPr lang="en-US" sz="1152" spc="17">
              <a:solidFill>
                <a:srgbClr val="000000"/>
              </a:solidFill>
              <a:latin typeface="Telegraf"/>
              <a:ea typeface="Telegraf"/>
              <a:cs typeface="Telegraf"/>
              <a:sym typeface="Telegraf"/>
            </a:endParaRPr>
          </a:p>
        </p:txBody>
      </p:sp>
      <p:sp>
        <p:nvSpPr>
          <p:cNvPr id="41" name="TextBox 41"/>
          <p:cNvSpPr txBox="1"/>
          <p:nvPr/>
        </p:nvSpPr>
        <p:spPr>
          <a:xfrm>
            <a:off x="3181350" y="3750568"/>
            <a:ext cx="1902472" cy="2280854"/>
          </a:xfrm>
          <a:prstGeom prst="rect">
            <a:avLst/>
          </a:prstGeom>
        </p:spPr>
        <p:txBody>
          <a:bodyPr lIns="0" tIns="0" rIns="0" bIns="0" rtlCol="0" anchor="t">
            <a:spAutoFit/>
          </a:bodyPr>
          <a:lstStyle/>
          <a:p>
            <a:pPr algn="l">
              <a:lnSpc>
                <a:spcPts val="1333"/>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Çocuk Gelişimi ve Eğitimi ve Hasta Yaşlı Hizmetleri</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Yerel</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47.86</a:t>
            </a:r>
          </a:p>
          <a:p>
            <a:pPr algn="l">
              <a:lnSpc>
                <a:spcPts val="1333"/>
              </a:lnSpc>
            </a:pPr>
            <a:endParaRPr lang="en-US" sz="952" spc="14">
              <a:solidFill>
                <a:srgbClr val="000000"/>
              </a:solidFill>
              <a:latin typeface="Telegraf"/>
              <a:ea typeface="Telegraf"/>
              <a:cs typeface="Telegraf"/>
              <a:sym typeface="Telegraf"/>
            </a:endParaRPr>
          </a:p>
          <a:p>
            <a:pPr algn="l">
              <a:lnSpc>
                <a:spcPts val="1333"/>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238</a:t>
            </a:r>
          </a:p>
          <a:p>
            <a:pPr algn="l">
              <a:lnSpc>
                <a:spcPts val="1333"/>
              </a:lnSpc>
            </a:pPr>
            <a:endParaRPr lang="en-US" sz="952" spc="14">
              <a:solidFill>
                <a:srgbClr val="000000"/>
              </a:solidFill>
              <a:latin typeface="Telegraf"/>
              <a:ea typeface="Telegraf"/>
              <a:cs typeface="Telegraf"/>
              <a:sym typeface="Telegraf"/>
            </a:endParaRPr>
          </a:p>
          <a:p>
            <a:pPr marL="0" lvl="1" indent="0" algn="l">
              <a:lnSpc>
                <a:spcPts val="1333"/>
              </a:lnSpc>
              <a:spcBef>
                <a:spcPct val="0"/>
              </a:spcBef>
            </a:pPr>
            <a:endParaRPr lang="en-US" sz="952" spc="14">
              <a:solidFill>
                <a:srgbClr val="000000"/>
              </a:solidFill>
              <a:latin typeface="Telegraf"/>
              <a:ea typeface="Telegraf"/>
              <a:cs typeface="Telegraf"/>
              <a:sym typeface="Telegraf"/>
            </a:endParaRPr>
          </a:p>
        </p:txBody>
      </p:sp>
      <p:sp>
        <p:nvSpPr>
          <p:cNvPr id="42" name="TextBox 42"/>
          <p:cNvSpPr txBox="1"/>
          <p:nvPr/>
        </p:nvSpPr>
        <p:spPr>
          <a:xfrm>
            <a:off x="2282832" y="8445961"/>
            <a:ext cx="3206735"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İletişim:</a:t>
            </a:r>
          </a:p>
        </p:txBody>
      </p:sp>
      <p:sp>
        <p:nvSpPr>
          <p:cNvPr id="43" name="TextBox 43"/>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2068" y="8269533"/>
            <a:ext cx="8827048" cy="1825612"/>
            <a:chOff x="0" y="0"/>
            <a:chExt cx="3362685" cy="695471"/>
          </a:xfrm>
        </p:grpSpPr>
        <p:sp>
          <p:nvSpPr>
            <p:cNvPr id="3" name="Freeform 3"/>
            <p:cNvSpPr/>
            <p:nvPr/>
          </p:nvSpPr>
          <p:spPr>
            <a:xfrm>
              <a:off x="0" y="0"/>
              <a:ext cx="3362685" cy="695471"/>
            </a:xfrm>
            <a:custGeom>
              <a:avLst/>
              <a:gdLst/>
              <a:ahLst/>
              <a:cxnLst/>
              <a:rect l="l" t="t" r="r" b="b"/>
              <a:pathLst>
                <a:path w="3362685" h="695471">
                  <a:moveTo>
                    <a:pt x="0" y="0"/>
                  </a:moveTo>
                  <a:lnTo>
                    <a:pt x="3362685" y="0"/>
                  </a:lnTo>
                  <a:lnTo>
                    <a:pt x="3362685" y="695471"/>
                  </a:lnTo>
                  <a:lnTo>
                    <a:pt x="0" y="695471"/>
                  </a:lnTo>
                  <a:close/>
                </a:path>
              </a:pathLst>
            </a:custGeom>
            <a:solidFill>
              <a:srgbClr val="AA48C6">
                <a:alpha val="80784"/>
              </a:srgbClr>
            </a:solidFill>
          </p:spPr>
        </p:sp>
        <p:sp>
          <p:nvSpPr>
            <p:cNvPr id="4" name="TextBox 4"/>
            <p:cNvSpPr txBox="1"/>
            <p:nvPr/>
          </p:nvSpPr>
          <p:spPr>
            <a:xfrm>
              <a:off x="0" y="-47625"/>
              <a:ext cx="3362685" cy="743096"/>
            </a:xfrm>
            <a:prstGeom prst="rect">
              <a:avLst/>
            </a:prstGeom>
          </p:spPr>
          <p:txBody>
            <a:bodyPr lIns="47790" tIns="47790" rIns="47790" bIns="47790" rtlCol="0" anchor="ctr"/>
            <a:lstStyle/>
            <a:p>
              <a:pPr algn="ctr">
                <a:lnSpc>
                  <a:spcPts val="1680"/>
                </a:lnSpc>
              </a:pPr>
              <a:endParaRPr/>
            </a:p>
          </p:txBody>
        </p:sp>
      </p:grpSp>
      <p:grpSp>
        <p:nvGrpSpPr>
          <p:cNvPr id="5" name="Group 5"/>
          <p:cNvGrpSpPr/>
          <p:nvPr/>
        </p:nvGrpSpPr>
        <p:grpSpPr>
          <a:xfrm>
            <a:off x="-3938791" y="-186060"/>
            <a:ext cx="12927920" cy="1130631"/>
            <a:chOff x="0" y="0"/>
            <a:chExt cx="4924922" cy="430717"/>
          </a:xfrm>
        </p:grpSpPr>
        <p:sp>
          <p:nvSpPr>
            <p:cNvPr id="6" name="Freeform 6"/>
            <p:cNvSpPr/>
            <p:nvPr/>
          </p:nvSpPr>
          <p:spPr>
            <a:xfrm>
              <a:off x="0" y="0"/>
              <a:ext cx="4924922" cy="430717"/>
            </a:xfrm>
            <a:custGeom>
              <a:avLst/>
              <a:gdLst/>
              <a:ahLst/>
              <a:cxnLst/>
              <a:rect l="l" t="t" r="r" b="b"/>
              <a:pathLst>
                <a:path w="4924922" h="430717">
                  <a:moveTo>
                    <a:pt x="0" y="0"/>
                  </a:moveTo>
                  <a:lnTo>
                    <a:pt x="4924922" y="0"/>
                  </a:lnTo>
                  <a:lnTo>
                    <a:pt x="4924922" y="430717"/>
                  </a:lnTo>
                  <a:lnTo>
                    <a:pt x="0" y="430717"/>
                  </a:lnTo>
                  <a:close/>
                </a:path>
              </a:pathLst>
            </a:custGeom>
            <a:solidFill>
              <a:srgbClr val="AA48C6">
                <a:alpha val="80784"/>
              </a:srgbClr>
            </a:solidFill>
          </p:spPr>
        </p:sp>
        <p:sp>
          <p:nvSpPr>
            <p:cNvPr id="7" name="TextBox 7"/>
            <p:cNvSpPr txBox="1"/>
            <p:nvPr/>
          </p:nvSpPr>
          <p:spPr>
            <a:xfrm>
              <a:off x="0" y="-47625"/>
              <a:ext cx="4924922" cy="478342"/>
            </a:xfrm>
            <a:prstGeom prst="rect">
              <a:avLst/>
            </a:prstGeom>
          </p:spPr>
          <p:txBody>
            <a:bodyPr lIns="47790" tIns="47790" rIns="47790" bIns="47790" rtlCol="0" anchor="ctr"/>
            <a:lstStyle/>
            <a:p>
              <a:pPr algn="ctr">
                <a:lnSpc>
                  <a:spcPts val="1680"/>
                </a:lnSpc>
              </a:pPr>
              <a:endParaRPr/>
            </a:p>
          </p:txBody>
        </p:sp>
      </p:grpSp>
      <p:grpSp>
        <p:nvGrpSpPr>
          <p:cNvPr id="8" name="Group 8"/>
          <p:cNvGrpSpPr/>
          <p:nvPr/>
        </p:nvGrpSpPr>
        <p:grpSpPr>
          <a:xfrm>
            <a:off x="4318707" y="379255"/>
            <a:ext cx="4670422" cy="358020"/>
            <a:chOff x="0" y="0"/>
            <a:chExt cx="1779208" cy="136389"/>
          </a:xfrm>
        </p:grpSpPr>
        <p:sp>
          <p:nvSpPr>
            <p:cNvPr id="9" name="Freeform 9"/>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AA48C6">
                <a:alpha val="80784"/>
              </a:srgbClr>
            </a:solidFill>
          </p:spPr>
        </p:sp>
        <p:sp>
          <p:nvSpPr>
            <p:cNvPr id="10" name="TextBox 10"/>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1" name="Group 11"/>
          <p:cNvGrpSpPr/>
          <p:nvPr/>
        </p:nvGrpSpPr>
        <p:grpSpPr>
          <a:xfrm>
            <a:off x="1597774" y="8452463"/>
            <a:ext cx="4576852" cy="264638"/>
            <a:chOff x="0" y="0"/>
            <a:chExt cx="1743563" cy="100815"/>
          </a:xfrm>
        </p:grpSpPr>
        <p:sp>
          <p:nvSpPr>
            <p:cNvPr id="12" name="Freeform 12"/>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AA48C6">
                <a:alpha val="80784"/>
              </a:srgbClr>
            </a:solidFill>
          </p:spPr>
        </p:sp>
        <p:sp>
          <p:nvSpPr>
            <p:cNvPr id="13" name="TextBox 13"/>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14" name="Group 14"/>
          <p:cNvGrpSpPr/>
          <p:nvPr/>
        </p:nvGrpSpPr>
        <p:grpSpPr>
          <a:xfrm>
            <a:off x="3388174" y="9469674"/>
            <a:ext cx="4670422" cy="358020"/>
            <a:chOff x="0" y="0"/>
            <a:chExt cx="1779208" cy="136389"/>
          </a:xfrm>
        </p:grpSpPr>
        <p:sp>
          <p:nvSpPr>
            <p:cNvPr id="15" name="Freeform 15"/>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AA48C6">
                <a:alpha val="80784"/>
              </a:srgbClr>
            </a:solidFill>
          </p:spPr>
        </p:sp>
        <p:sp>
          <p:nvSpPr>
            <p:cNvPr id="16" name="TextBox 16"/>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7" name="Group 17"/>
          <p:cNvGrpSpPr/>
          <p:nvPr/>
        </p:nvGrpSpPr>
        <p:grpSpPr>
          <a:xfrm>
            <a:off x="3348042" y="8393358"/>
            <a:ext cx="1076316" cy="10763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1811" b="-1811"/>
              </a:stretch>
            </a:blipFill>
          </p:spPr>
        </p:sp>
      </p:grpSp>
      <p:grpSp>
        <p:nvGrpSpPr>
          <p:cNvPr id="19" name="Group 19"/>
          <p:cNvGrpSpPr/>
          <p:nvPr/>
        </p:nvGrpSpPr>
        <p:grpSpPr>
          <a:xfrm>
            <a:off x="-2335211" y="9033381"/>
            <a:ext cx="4670422" cy="389985"/>
            <a:chOff x="0" y="0"/>
            <a:chExt cx="1779208" cy="148566"/>
          </a:xfrm>
        </p:grpSpPr>
        <p:sp>
          <p:nvSpPr>
            <p:cNvPr id="20" name="Freeform 20"/>
            <p:cNvSpPr/>
            <p:nvPr/>
          </p:nvSpPr>
          <p:spPr>
            <a:xfrm>
              <a:off x="0" y="0"/>
              <a:ext cx="1779208" cy="148566"/>
            </a:xfrm>
            <a:custGeom>
              <a:avLst/>
              <a:gdLst/>
              <a:ahLst/>
              <a:cxnLst/>
              <a:rect l="l" t="t" r="r" b="b"/>
              <a:pathLst>
                <a:path w="1779208" h="148566">
                  <a:moveTo>
                    <a:pt x="0" y="0"/>
                  </a:moveTo>
                  <a:lnTo>
                    <a:pt x="1779208" y="0"/>
                  </a:lnTo>
                  <a:lnTo>
                    <a:pt x="1779208" y="148566"/>
                  </a:lnTo>
                  <a:lnTo>
                    <a:pt x="0" y="148566"/>
                  </a:lnTo>
                  <a:close/>
                </a:path>
              </a:pathLst>
            </a:custGeom>
            <a:solidFill>
              <a:srgbClr val="AA48C6">
                <a:alpha val="80784"/>
              </a:srgbClr>
            </a:solidFill>
          </p:spPr>
        </p:sp>
        <p:sp>
          <p:nvSpPr>
            <p:cNvPr id="21" name="TextBox 21"/>
            <p:cNvSpPr txBox="1"/>
            <p:nvPr/>
          </p:nvSpPr>
          <p:spPr>
            <a:xfrm>
              <a:off x="0" y="-47625"/>
              <a:ext cx="1779208" cy="196191"/>
            </a:xfrm>
            <a:prstGeom prst="rect">
              <a:avLst/>
            </a:prstGeom>
          </p:spPr>
          <p:txBody>
            <a:bodyPr lIns="47790" tIns="47790" rIns="47790" bIns="47790" rtlCol="0" anchor="ctr"/>
            <a:lstStyle/>
            <a:p>
              <a:pPr algn="ctr">
                <a:lnSpc>
                  <a:spcPts val="1680"/>
                </a:lnSpc>
              </a:pPr>
              <a:endParaRPr/>
            </a:p>
          </p:txBody>
        </p:sp>
      </p:grpSp>
      <p:grpSp>
        <p:nvGrpSpPr>
          <p:cNvPr id="22" name="Group 22"/>
          <p:cNvGrpSpPr/>
          <p:nvPr/>
        </p:nvGrpSpPr>
        <p:grpSpPr>
          <a:xfrm>
            <a:off x="-1282247" y="141670"/>
            <a:ext cx="4670422" cy="475170"/>
            <a:chOff x="0" y="0"/>
            <a:chExt cx="1779208" cy="181017"/>
          </a:xfrm>
        </p:grpSpPr>
        <p:sp>
          <p:nvSpPr>
            <p:cNvPr id="23" name="Freeform 23"/>
            <p:cNvSpPr/>
            <p:nvPr/>
          </p:nvSpPr>
          <p:spPr>
            <a:xfrm>
              <a:off x="0" y="0"/>
              <a:ext cx="1779208" cy="181017"/>
            </a:xfrm>
            <a:custGeom>
              <a:avLst/>
              <a:gdLst/>
              <a:ahLst/>
              <a:cxnLst/>
              <a:rect l="l" t="t" r="r" b="b"/>
              <a:pathLst>
                <a:path w="1779208" h="181017">
                  <a:moveTo>
                    <a:pt x="0" y="0"/>
                  </a:moveTo>
                  <a:lnTo>
                    <a:pt x="1779208" y="0"/>
                  </a:lnTo>
                  <a:lnTo>
                    <a:pt x="1779208" y="181017"/>
                  </a:lnTo>
                  <a:lnTo>
                    <a:pt x="0" y="181017"/>
                  </a:lnTo>
                  <a:close/>
                </a:path>
              </a:pathLst>
            </a:custGeom>
            <a:solidFill>
              <a:srgbClr val="AA48C6">
                <a:alpha val="80784"/>
              </a:srgbClr>
            </a:solidFill>
          </p:spPr>
        </p:sp>
        <p:sp>
          <p:nvSpPr>
            <p:cNvPr id="24" name="TextBox 24"/>
            <p:cNvSpPr txBox="1"/>
            <p:nvPr/>
          </p:nvSpPr>
          <p:spPr>
            <a:xfrm>
              <a:off x="0" y="-47625"/>
              <a:ext cx="1779208" cy="228642"/>
            </a:xfrm>
            <a:prstGeom prst="rect">
              <a:avLst/>
            </a:prstGeom>
          </p:spPr>
          <p:txBody>
            <a:bodyPr lIns="47790" tIns="47790" rIns="47790" bIns="47790" rtlCol="0" anchor="ctr"/>
            <a:lstStyle/>
            <a:p>
              <a:pPr algn="ctr">
                <a:lnSpc>
                  <a:spcPts val="1680"/>
                </a:lnSpc>
              </a:pPr>
              <a:endParaRPr/>
            </a:p>
          </p:txBody>
        </p:sp>
      </p:grpSp>
      <p:grpSp>
        <p:nvGrpSpPr>
          <p:cNvPr id="25" name="Group 25"/>
          <p:cNvGrpSpPr/>
          <p:nvPr/>
        </p:nvGrpSpPr>
        <p:grpSpPr>
          <a:xfrm>
            <a:off x="6263821" y="8859569"/>
            <a:ext cx="3843790" cy="436180"/>
            <a:chOff x="0" y="0"/>
            <a:chExt cx="1464301" cy="166164"/>
          </a:xfrm>
        </p:grpSpPr>
        <p:sp>
          <p:nvSpPr>
            <p:cNvPr id="26" name="Freeform 26"/>
            <p:cNvSpPr/>
            <p:nvPr/>
          </p:nvSpPr>
          <p:spPr>
            <a:xfrm>
              <a:off x="0" y="0"/>
              <a:ext cx="1464301" cy="166164"/>
            </a:xfrm>
            <a:custGeom>
              <a:avLst/>
              <a:gdLst/>
              <a:ahLst/>
              <a:cxnLst/>
              <a:rect l="l" t="t" r="r" b="b"/>
              <a:pathLst>
                <a:path w="1464301" h="166164">
                  <a:moveTo>
                    <a:pt x="0" y="0"/>
                  </a:moveTo>
                  <a:lnTo>
                    <a:pt x="1464301" y="0"/>
                  </a:lnTo>
                  <a:lnTo>
                    <a:pt x="1464301" y="166164"/>
                  </a:lnTo>
                  <a:lnTo>
                    <a:pt x="0" y="166164"/>
                  </a:lnTo>
                  <a:close/>
                </a:path>
              </a:pathLst>
            </a:custGeom>
            <a:solidFill>
              <a:srgbClr val="AA48C6">
                <a:alpha val="80784"/>
              </a:srgbClr>
            </a:solidFill>
          </p:spPr>
        </p:sp>
        <p:sp>
          <p:nvSpPr>
            <p:cNvPr id="27" name="TextBox 27"/>
            <p:cNvSpPr txBox="1"/>
            <p:nvPr/>
          </p:nvSpPr>
          <p:spPr>
            <a:xfrm>
              <a:off x="0" y="-47625"/>
              <a:ext cx="1464301" cy="213789"/>
            </a:xfrm>
            <a:prstGeom prst="rect">
              <a:avLst/>
            </a:prstGeom>
          </p:spPr>
          <p:txBody>
            <a:bodyPr lIns="47790" tIns="47790" rIns="47790" bIns="47790" rtlCol="0" anchor="ctr"/>
            <a:lstStyle/>
            <a:p>
              <a:pPr algn="ctr">
                <a:lnSpc>
                  <a:spcPts val="1680"/>
                </a:lnSpc>
              </a:pPr>
              <a:endParaRPr/>
            </a:p>
          </p:txBody>
        </p:sp>
      </p:grpSp>
      <p:grpSp>
        <p:nvGrpSpPr>
          <p:cNvPr id="28" name="Group 28"/>
          <p:cNvGrpSpPr/>
          <p:nvPr/>
        </p:nvGrpSpPr>
        <p:grpSpPr>
          <a:xfrm>
            <a:off x="7531131" y="9351"/>
            <a:ext cx="4576852" cy="264638"/>
            <a:chOff x="0" y="0"/>
            <a:chExt cx="1743563" cy="100815"/>
          </a:xfrm>
        </p:grpSpPr>
        <p:sp>
          <p:nvSpPr>
            <p:cNvPr id="29" name="Freeform 29"/>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AA48C6">
                <a:alpha val="80784"/>
              </a:srgbClr>
            </a:solidFill>
          </p:spPr>
        </p:sp>
        <p:sp>
          <p:nvSpPr>
            <p:cNvPr id="30" name="TextBox 30"/>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31" name="Group 31"/>
          <p:cNvGrpSpPr/>
          <p:nvPr/>
        </p:nvGrpSpPr>
        <p:grpSpPr>
          <a:xfrm>
            <a:off x="1508365" y="4678809"/>
            <a:ext cx="621703" cy="55116"/>
            <a:chOff x="0" y="0"/>
            <a:chExt cx="812800" cy="72058"/>
          </a:xfrm>
        </p:grpSpPr>
        <p:sp>
          <p:nvSpPr>
            <p:cNvPr id="32" name="Freeform 32"/>
            <p:cNvSpPr/>
            <p:nvPr/>
          </p:nvSpPr>
          <p:spPr>
            <a:xfrm>
              <a:off x="0" y="0"/>
              <a:ext cx="812800" cy="72058"/>
            </a:xfrm>
            <a:custGeom>
              <a:avLst/>
              <a:gdLst/>
              <a:ahLst/>
              <a:cxnLst/>
              <a:rect l="l" t="t" r="r" b="b"/>
              <a:pathLst>
                <a:path w="812800" h="72058">
                  <a:moveTo>
                    <a:pt x="0" y="0"/>
                  </a:moveTo>
                  <a:lnTo>
                    <a:pt x="812800" y="0"/>
                  </a:lnTo>
                  <a:lnTo>
                    <a:pt x="812800" y="72058"/>
                  </a:lnTo>
                  <a:lnTo>
                    <a:pt x="0" y="72058"/>
                  </a:lnTo>
                  <a:close/>
                </a:path>
              </a:pathLst>
            </a:custGeom>
            <a:solidFill>
              <a:srgbClr val="286A4D"/>
            </a:solidFill>
          </p:spPr>
        </p:sp>
        <p:sp>
          <p:nvSpPr>
            <p:cNvPr id="33" name="TextBox 33"/>
            <p:cNvSpPr txBox="1"/>
            <p:nvPr/>
          </p:nvSpPr>
          <p:spPr>
            <a:xfrm>
              <a:off x="0" y="-9525"/>
              <a:ext cx="812800" cy="81583"/>
            </a:xfrm>
            <a:prstGeom prst="rect">
              <a:avLst/>
            </a:prstGeom>
          </p:spPr>
          <p:txBody>
            <a:bodyPr lIns="12269" tIns="12269" rIns="12269" bIns="12269" rtlCol="0" anchor="ctr"/>
            <a:lstStyle/>
            <a:p>
              <a:pPr algn="ctr">
                <a:lnSpc>
                  <a:spcPts val="645"/>
                </a:lnSpc>
              </a:pPr>
              <a:endParaRPr/>
            </a:p>
          </p:txBody>
        </p:sp>
      </p:grpSp>
      <p:sp>
        <p:nvSpPr>
          <p:cNvPr id="34" name="Freeform 34"/>
          <p:cNvSpPr/>
          <p:nvPr/>
        </p:nvSpPr>
        <p:spPr>
          <a:xfrm>
            <a:off x="1273537" y="4513862"/>
            <a:ext cx="5225327" cy="3708046"/>
          </a:xfrm>
          <a:custGeom>
            <a:avLst/>
            <a:gdLst/>
            <a:ahLst/>
            <a:cxnLst/>
            <a:rect l="l" t="t" r="r" b="b"/>
            <a:pathLst>
              <a:path w="5225327" h="3708046">
                <a:moveTo>
                  <a:pt x="0" y="0"/>
                </a:moveTo>
                <a:lnTo>
                  <a:pt x="5225326" y="0"/>
                </a:lnTo>
                <a:lnTo>
                  <a:pt x="5225326" y="3708046"/>
                </a:lnTo>
                <a:lnTo>
                  <a:pt x="0" y="3708046"/>
                </a:lnTo>
                <a:lnTo>
                  <a:pt x="0" y="0"/>
                </a:lnTo>
                <a:close/>
              </a:path>
            </a:pathLst>
          </a:custGeom>
          <a:blipFill>
            <a:blip r:embed="rId3"/>
            <a:stretch>
              <a:fillRect t="-367" r="-1110" b="-4757"/>
            </a:stretch>
          </a:blipFill>
        </p:spPr>
      </p:sp>
      <p:sp>
        <p:nvSpPr>
          <p:cNvPr id="35" name="TextBox 35"/>
          <p:cNvSpPr txBox="1"/>
          <p:nvPr/>
        </p:nvSpPr>
        <p:spPr>
          <a:xfrm>
            <a:off x="1006942" y="9653192"/>
            <a:ext cx="5758516" cy="310905"/>
          </a:xfrm>
          <a:prstGeom prst="rect">
            <a:avLst/>
          </a:prstGeom>
        </p:spPr>
        <p:txBody>
          <a:bodyPr lIns="0" tIns="0" rIns="0" bIns="0" rtlCol="0" anchor="t">
            <a:spAutoFit/>
          </a:bodyPr>
          <a:lstStyle/>
          <a:p>
            <a:pPr algn="ctr">
              <a:lnSpc>
                <a:spcPts val="2523"/>
              </a:lnSpc>
              <a:spcBef>
                <a:spcPct val="0"/>
              </a:spcBef>
            </a:pPr>
            <a:r>
              <a:rPr lang="en-US" sz="1802" b="1">
                <a:solidFill>
                  <a:srgbClr val="FFFFFF"/>
                </a:solidFill>
                <a:latin typeface="Montaser Arabic Bold"/>
                <a:ea typeface="Montaser Arabic Bold"/>
                <a:cs typeface="Montaser Arabic Bold"/>
                <a:sym typeface="Montaser Arabic Bold"/>
              </a:rPr>
              <a:t>DEFNE REHBERLİK VE ARAŞTIRMA MERKEZİ</a:t>
            </a:r>
          </a:p>
        </p:txBody>
      </p:sp>
      <p:sp>
        <p:nvSpPr>
          <p:cNvPr id="36" name="TextBox 36"/>
          <p:cNvSpPr txBox="1"/>
          <p:nvPr/>
        </p:nvSpPr>
        <p:spPr>
          <a:xfrm>
            <a:off x="1630095" y="4825413"/>
            <a:ext cx="1948424" cy="397023"/>
          </a:xfrm>
          <a:prstGeom prst="rect">
            <a:avLst/>
          </a:prstGeom>
        </p:spPr>
        <p:txBody>
          <a:bodyPr lIns="0" tIns="0" rIns="0" bIns="0" rtlCol="0" anchor="t">
            <a:spAutoFit/>
          </a:bodyPr>
          <a:lstStyle/>
          <a:p>
            <a:pPr algn="l">
              <a:lnSpc>
                <a:spcPts val="3018"/>
              </a:lnSpc>
            </a:pPr>
            <a:r>
              <a:rPr lang="en-US" sz="2558">
                <a:solidFill>
                  <a:srgbClr val="1C5735"/>
                </a:solidFill>
                <a:latin typeface="Archivo Black"/>
                <a:ea typeface="Archivo Black"/>
                <a:cs typeface="Archivo Black"/>
                <a:sym typeface="Archivo Black"/>
              </a:rPr>
              <a:t>İletişim</a:t>
            </a:r>
          </a:p>
        </p:txBody>
      </p:sp>
      <p:sp>
        <p:nvSpPr>
          <p:cNvPr id="37" name="TextBox 37"/>
          <p:cNvSpPr txBox="1"/>
          <p:nvPr/>
        </p:nvSpPr>
        <p:spPr>
          <a:xfrm>
            <a:off x="1630095" y="5629556"/>
            <a:ext cx="1425876" cy="250190"/>
          </a:xfrm>
          <a:prstGeom prst="rect">
            <a:avLst/>
          </a:prstGeom>
        </p:spPr>
        <p:txBody>
          <a:bodyPr lIns="0" tIns="0" rIns="0" bIns="0" rtlCol="0" anchor="t">
            <a:spAutoFit/>
          </a:bodyPr>
          <a:lstStyle/>
          <a:p>
            <a:pPr algn="l">
              <a:lnSpc>
                <a:spcPts val="1960"/>
              </a:lnSpc>
            </a:pPr>
            <a:r>
              <a:rPr lang="en-US" sz="1400">
                <a:solidFill>
                  <a:srgbClr val="1C5735"/>
                </a:solidFill>
                <a:latin typeface="Archivo Black"/>
                <a:ea typeface="Archivo Black"/>
                <a:cs typeface="Archivo Black"/>
                <a:sym typeface="Archivo Black"/>
              </a:rPr>
              <a:t>Web Sitesi:</a:t>
            </a:r>
          </a:p>
        </p:txBody>
      </p:sp>
      <p:sp>
        <p:nvSpPr>
          <p:cNvPr id="38" name="TextBox 38"/>
          <p:cNvSpPr txBox="1"/>
          <p:nvPr/>
        </p:nvSpPr>
        <p:spPr>
          <a:xfrm>
            <a:off x="1630095" y="6166902"/>
            <a:ext cx="974212" cy="250190"/>
          </a:xfrm>
          <a:prstGeom prst="rect">
            <a:avLst/>
          </a:prstGeom>
        </p:spPr>
        <p:txBody>
          <a:bodyPr lIns="0" tIns="0" rIns="0" bIns="0" rtlCol="0" anchor="t">
            <a:spAutoFit/>
          </a:bodyPr>
          <a:lstStyle/>
          <a:p>
            <a:pPr algn="l">
              <a:lnSpc>
                <a:spcPts val="1960"/>
              </a:lnSpc>
            </a:pPr>
            <a:r>
              <a:rPr lang="en-US" sz="1400">
                <a:solidFill>
                  <a:srgbClr val="1C5735"/>
                </a:solidFill>
                <a:latin typeface="Archivo Black"/>
                <a:ea typeface="Archivo Black"/>
                <a:cs typeface="Archivo Black"/>
                <a:sym typeface="Archivo Black"/>
              </a:rPr>
              <a:t>E-Posta:</a:t>
            </a:r>
          </a:p>
        </p:txBody>
      </p:sp>
      <p:sp>
        <p:nvSpPr>
          <p:cNvPr id="39" name="TextBox 39"/>
          <p:cNvSpPr txBox="1"/>
          <p:nvPr/>
        </p:nvSpPr>
        <p:spPr>
          <a:xfrm>
            <a:off x="1614601" y="6780502"/>
            <a:ext cx="1441370" cy="250190"/>
          </a:xfrm>
          <a:prstGeom prst="rect">
            <a:avLst/>
          </a:prstGeom>
        </p:spPr>
        <p:txBody>
          <a:bodyPr lIns="0" tIns="0" rIns="0" bIns="0" rtlCol="0" anchor="t">
            <a:spAutoFit/>
          </a:bodyPr>
          <a:lstStyle/>
          <a:p>
            <a:pPr algn="l">
              <a:lnSpc>
                <a:spcPts val="1960"/>
              </a:lnSpc>
            </a:pPr>
            <a:r>
              <a:rPr lang="en-US" sz="1400">
                <a:solidFill>
                  <a:srgbClr val="1C5735"/>
                </a:solidFill>
                <a:latin typeface="Archivo Black"/>
                <a:ea typeface="Archivo Black"/>
                <a:cs typeface="Archivo Black"/>
                <a:sym typeface="Archivo Black"/>
              </a:rPr>
              <a:t>Adres:</a:t>
            </a:r>
          </a:p>
        </p:txBody>
      </p:sp>
      <p:sp>
        <p:nvSpPr>
          <p:cNvPr id="40" name="TextBox 40"/>
          <p:cNvSpPr txBox="1"/>
          <p:nvPr/>
        </p:nvSpPr>
        <p:spPr>
          <a:xfrm>
            <a:off x="1630095" y="5242199"/>
            <a:ext cx="2548476" cy="206382"/>
          </a:xfrm>
          <a:prstGeom prst="rect">
            <a:avLst/>
          </a:prstGeom>
        </p:spPr>
        <p:txBody>
          <a:bodyPr lIns="0" tIns="0" rIns="0" bIns="0" rtlCol="0" anchor="t">
            <a:spAutoFit/>
          </a:bodyPr>
          <a:lstStyle/>
          <a:p>
            <a:pPr algn="l">
              <a:lnSpc>
                <a:spcPts val="1521"/>
              </a:lnSpc>
              <a:spcBef>
                <a:spcPct val="0"/>
              </a:spcBef>
            </a:pPr>
            <a:r>
              <a:rPr lang="en-US" sz="1247">
                <a:solidFill>
                  <a:srgbClr val="1C5735"/>
                </a:solidFill>
                <a:latin typeface="Archivo Black"/>
                <a:ea typeface="Archivo Black"/>
                <a:cs typeface="Archivo Black"/>
                <a:sym typeface="Archivo Black"/>
              </a:rPr>
              <a:t>Bizi Takip Edin /Bize Ulaşın</a:t>
            </a:r>
          </a:p>
        </p:txBody>
      </p:sp>
      <p:sp>
        <p:nvSpPr>
          <p:cNvPr id="41" name="TextBox 41"/>
          <p:cNvSpPr txBox="1"/>
          <p:nvPr/>
        </p:nvSpPr>
        <p:spPr>
          <a:xfrm>
            <a:off x="2904333" y="6762502"/>
            <a:ext cx="3270293" cy="638175"/>
          </a:xfrm>
          <a:prstGeom prst="rect">
            <a:avLst/>
          </a:prstGeom>
        </p:spPr>
        <p:txBody>
          <a:bodyPr lIns="0" tIns="0" rIns="0" bIns="0" rtlCol="0" anchor="t">
            <a:spAutoFit/>
          </a:bodyPr>
          <a:lstStyle/>
          <a:p>
            <a:pPr algn="l">
              <a:lnSpc>
                <a:spcPts val="1663"/>
              </a:lnSpc>
              <a:spcBef>
                <a:spcPct val="0"/>
              </a:spcBef>
            </a:pPr>
            <a:r>
              <a:rPr lang="en-US" sz="1386" spc="-27">
                <a:solidFill>
                  <a:srgbClr val="A0003A"/>
                </a:solidFill>
                <a:latin typeface="Archivo Black"/>
                <a:ea typeface="Archivo Black"/>
                <a:cs typeface="Archivo Black"/>
                <a:sym typeface="Archivo Black"/>
              </a:rPr>
              <a:t>Tavla, Eski Tavla Belediyesi Binası, Hazal Hüseyinoğlu Caddesi No 1, 31820 Defne/Hatay</a:t>
            </a:r>
          </a:p>
        </p:txBody>
      </p:sp>
      <p:sp>
        <p:nvSpPr>
          <p:cNvPr id="42" name="TextBox 42"/>
          <p:cNvSpPr txBox="1"/>
          <p:nvPr/>
        </p:nvSpPr>
        <p:spPr>
          <a:xfrm>
            <a:off x="1630095" y="7562602"/>
            <a:ext cx="1777134" cy="250190"/>
          </a:xfrm>
          <a:prstGeom prst="rect">
            <a:avLst/>
          </a:prstGeom>
        </p:spPr>
        <p:txBody>
          <a:bodyPr lIns="0" tIns="0" rIns="0" bIns="0" rtlCol="0" anchor="t">
            <a:spAutoFit/>
          </a:bodyPr>
          <a:lstStyle/>
          <a:p>
            <a:pPr algn="l">
              <a:lnSpc>
                <a:spcPts val="1960"/>
              </a:lnSpc>
            </a:pPr>
            <a:r>
              <a:rPr lang="en-US" sz="1400">
                <a:solidFill>
                  <a:srgbClr val="1C5735"/>
                </a:solidFill>
                <a:latin typeface="Archivo Black"/>
                <a:ea typeface="Archivo Black"/>
                <a:cs typeface="Archivo Black"/>
                <a:sym typeface="Archivo Black"/>
              </a:rPr>
              <a:t>İnstagram:</a:t>
            </a:r>
          </a:p>
        </p:txBody>
      </p:sp>
      <p:sp>
        <p:nvSpPr>
          <p:cNvPr id="43" name="TextBox 43"/>
          <p:cNvSpPr txBox="1"/>
          <p:nvPr/>
        </p:nvSpPr>
        <p:spPr>
          <a:xfrm>
            <a:off x="2904333" y="7610227"/>
            <a:ext cx="1108949" cy="219075"/>
          </a:xfrm>
          <a:prstGeom prst="rect">
            <a:avLst/>
          </a:prstGeom>
        </p:spPr>
        <p:txBody>
          <a:bodyPr lIns="0" tIns="0" rIns="0" bIns="0" rtlCol="0" anchor="t">
            <a:spAutoFit/>
          </a:bodyPr>
          <a:lstStyle/>
          <a:p>
            <a:pPr algn="l">
              <a:lnSpc>
                <a:spcPts val="1663"/>
              </a:lnSpc>
              <a:spcBef>
                <a:spcPct val="0"/>
              </a:spcBef>
            </a:pPr>
            <a:r>
              <a:rPr lang="en-US" sz="1386" spc="-27">
                <a:solidFill>
                  <a:srgbClr val="A0003A"/>
                </a:solidFill>
                <a:latin typeface="Archivo Black"/>
                <a:ea typeface="Archivo Black"/>
                <a:cs typeface="Archivo Black"/>
                <a:sym typeface="Archivo Black"/>
              </a:rPr>
              <a:t>defne_ram</a:t>
            </a:r>
          </a:p>
        </p:txBody>
      </p:sp>
      <p:sp>
        <p:nvSpPr>
          <p:cNvPr id="44" name="TextBox 44"/>
          <p:cNvSpPr txBox="1"/>
          <p:nvPr/>
        </p:nvSpPr>
        <p:spPr>
          <a:xfrm>
            <a:off x="2604307" y="6198017"/>
            <a:ext cx="2484633" cy="219075"/>
          </a:xfrm>
          <a:prstGeom prst="rect">
            <a:avLst/>
          </a:prstGeom>
        </p:spPr>
        <p:txBody>
          <a:bodyPr lIns="0" tIns="0" rIns="0" bIns="0" rtlCol="0" anchor="t">
            <a:spAutoFit/>
          </a:bodyPr>
          <a:lstStyle/>
          <a:p>
            <a:pPr algn="ctr">
              <a:lnSpc>
                <a:spcPts val="1663"/>
              </a:lnSpc>
              <a:spcBef>
                <a:spcPct val="0"/>
              </a:spcBef>
            </a:pPr>
            <a:r>
              <a:rPr lang="en-US" sz="1386" spc="-27">
                <a:solidFill>
                  <a:srgbClr val="A0003A"/>
                </a:solidFill>
                <a:latin typeface="Archivo Black"/>
                <a:ea typeface="Archivo Black"/>
                <a:cs typeface="Archivo Black"/>
                <a:sym typeface="Archivo Black"/>
              </a:rPr>
              <a:t> 768502@meb.k12.tr </a:t>
            </a:r>
          </a:p>
        </p:txBody>
      </p:sp>
      <p:sp>
        <p:nvSpPr>
          <p:cNvPr id="45" name="TextBox 45"/>
          <p:cNvSpPr txBox="1"/>
          <p:nvPr/>
        </p:nvSpPr>
        <p:spPr>
          <a:xfrm>
            <a:off x="2904333" y="5590358"/>
            <a:ext cx="3584293" cy="241012"/>
          </a:xfrm>
          <a:prstGeom prst="rect">
            <a:avLst/>
          </a:prstGeom>
        </p:spPr>
        <p:txBody>
          <a:bodyPr lIns="0" tIns="0" rIns="0" bIns="0" rtlCol="0" anchor="t">
            <a:spAutoFit/>
          </a:bodyPr>
          <a:lstStyle/>
          <a:p>
            <a:pPr algn="l">
              <a:lnSpc>
                <a:spcPts val="1940"/>
              </a:lnSpc>
            </a:pPr>
            <a:r>
              <a:rPr lang="en-US" sz="1386" u="sng">
                <a:solidFill>
                  <a:srgbClr val="A0003A"/>
                </a:solidFill>
                <a:latin typeface="Archivo Black"/>
                <a:ea typeface="Archivo Black"/>
                <a:cs typeface="Archivo Black"/>
                <a:sym typeface="Archivo Black"/>
                <a:hlinkClick r:id="rId4" tooltip="https://defneram.meb.k12.tr"/>
              </a:rPr>
              <a:t>https://defneram.meb.k12.tr</a:t>
            </a:r>
          </a:p>
        </p:txBody>
      </p:sp>
      <p:pic>
        <p:nvPicPr>
          <p:cNvPr id="46" name="Picture 46"/>
          <p:cNvPicPr>
            <a:picLocks noChangeAspect="1"/>
          </p:cNvPicPr>
          <p:nvPr/>
        </p:nvPicPr>
        <p:blipFill>
          <a:blip r:embed="rId5"/>
          <a:stretch>
            <a:fillRect/>
          </a:stretch>
        </p:blipFill>
        <p:spPr>
          <a:xfrm>
            <a:off x="1564646" y="1161820"/>
            <a:ext cx="4643106" cy="3567518"/>
          </a:xfrm>
          <a:prstGeom prst="rect">
            <a:avLst/>
          </a:prstGeom>
        </p:spPr>
      </p:pic>
      <p:sp>
        <p:nvSpPr>
          <p:cNvPr id="47" name="TextBox 47"/>
          <p:cNvSpPr txBox="1"/>
          <p:nvPr/>
        </p:nvSpPr>
        <p:spPr>
          <a:xfrm>
            <a:off x="503471" y="1037815"/>
            <a:ext cx="6765458" cy="365695"/>
          </a:xfrm>
          <a:prstGeom prst="rect">
            <a:avLst/>
          </a:prstGeom>
        </p:spPr>
        <p:txBody>
          <a:bodyPr lIns="0" tIns="0" rIns="0" bIns="0" rtlCol="0" anchor="t">
            <a:spAutoFit/>
          </a:bodyPr>
          <a:lstStyle/>
          <a:p>
            <a:pPr algn="ctr">
              <a:lnSpc>
                <a:spcPts val="2943"/>
              </a:lnSpc>
              <a:spcBef>
                <a:spcPct val="0"/>
              </a:spcBef>
            </a:pPr>
            <a:r>
              <a:rPr lang="en-US" sz="2102">
                <a:solidFill>
                  <a:srgbClr val="286A4D"/>
                </a:solidFill>
                <a:latin typeface="Archivo Black"/>
                <a:ea typeface="Archivo Black"/>
                <a:cs typeface="Archivo Black"/>
                <a:sym typeface="Archivo Black"/>
              </a:rPr>
              <a:t>DEFNE REHBERLİK VE ARAŞTIRMA MERKEZİ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9782" y="1150485"/>
            <a:ext cx="9588911" cy="6913133"/>
          </a:xfrm>
          <a:custGeom>
            <a:avLst/>
            <a:gdLst/>
            <a:ahLst/>
            <a:cxnLst/>
            <a:rect l="l" t="t" r="r" b="b"/>
            <a:pathLst>
              <a:path w="9588911" h="6913133">
                <a:moveTo>
                  <a:pt x="0" y="0"/>
                </a:moveTo>
                <a:lnTo>
                  <a:pt x="9588911" y="0"/>
                </a:lnTo>
                <a:lnTo>
                  <a:pt x="9588911" y="6913133"/>
                </a:lnTo>
                <a:lnTo>
                  <a:pt x="0" y="6913133"/>
                </a:lnTo>
                <a:lnTo>
                  <a:pt x="0" y="0"/>
                </a:lnTo>
                <a:close/>
              </a:path>
            </a:pathLst>
          </a:custGeom>
          <a:blipFill>
            <a:blip r:embed="rId2">
              <a:alphaModFix amt="20999"/>
            </a:blip>
            <a:stretch>
              <a:fillRect l="-16221" t="-17836" r="-16221" b="-4786"/>
            </a:stretch>
          </a:blipFill>
        </p:spPr>
      </p:sp>
      <p:sp>
        <p:nvSpPr>
          <p:cNvPr id="3" name="TextBox 3"/>
          <p:cNvSpPr txBox="1"/>
          <p:nvPr/>
        </p:nvSpPr>
        <p:spPr>
          <a:xfrm>
            <a:off x="-92580" y="1966597"/>
            <a:ext cx="7957559" cy="5639432"/>
          </a:xfrm>
          <a:prstGeom prst="rect">
            <a:avLst/>
          </a:prstGeom>
        </p:spPr>
        <p:txBody>
          <a:bodyPr lIns="0" tIns="0" rIns="0" bIns="0" rtlCol="0" anchor="t">
            <a:spAutoFit/>
          </a:bodyPr>
          <a:lstStyle/>
          <a:p>
            <a:pPr algn="ctr">
              <a:lnSpc>
                <a:spcPts val="11811"/>
              </a:lnSpc>
            </a:pPr>
            <a:r>
              <a:rPr lang="en-US" sz="5597" dirty="0">
                <a:solidFill>
                  <a:srgbClr val="384985">
                    <a:alpha val="82745"/>
                  </a:srgbClr>
                </a:solidFill>
                <a:latin typeface="Abril Fatface"/>
                <a:ea typeface="Abril Fatface"/>
                <a:cs typeface="Abril Fatface"/>
                <a:sym typeface="Abril Fatface"/>
              </a:rPr>
              <a:t>DEFNE </a:t>
            </a:r>
          </a:p>
          <a:p>
            <a:pPr algn="ctr">
              <a:lnSpc>
                <a:spcPts val="9180"/>
              </a:lnSpc>
            </a:pPr>
            <a:r>
              <a:rPr lang="tr-TR" sz="5597" spc="-27" dirty="0">
                <a:solidFill>
                  <a:srgbClr val="384985">
                    <a:alpha val="82745"/>
                  </a:srgbClr>
                </a:solidFill>
                <a:latin typeface="Abril Fatface"/>
                <a:ea typeface="Abril Fatface"/>
                <a:cs typeface="Abril Fatface"/>
                <a:sym typeface="Abril Fatface"/>
              </a:rPr>
              <a:t>İ</a:t>
            </a:r>
            <a:r>
              <a:rPr lang="en-US" sz="5597" spc="-27" dirty="0">
                <a:solidFill>
                  <a:srgbClr val="384985">
                    <a:alpha val="82745"/>
                  </a:srgbClr>
                </a:solidFill>
                <a:latin typeface="Abril Fatface"/>
                <a:ea typeface="Abril Fatface"/>
                <a:cs typeface="Abril Fatface"/>
                <a:sym typeface="Abril Fatface"/>
              </a:rPr>
              <a:t>LÇES</a:t>
            </a:r>
            <a:r>
              <a:rPr lang="tr-TR" sz="5597" spc="-27" dirty="0">
                <a:solidFill>
                  <a:srgbClr val="384985">
                    <a:alpha val="82745"/>
                  </a:srgbClr>
                </a:solidFill>
                <a:latin typeface="Abril Fatface"/>
                <a:ea typeface="Abril Fatface"/>
                <a:cs typeface="Abril Fatface"/>
                <a:sym typeface="Abril Fatface"/>
              </a:rPr>
              <a:t>İ</a:t>
            </a:r>
            <a:r>
              <a:rPr lang="en-US" sz="5597" spc="-27" dirty="0">
                <a:solidFill>
                  <a:srgbClr val="384985">
                    <a:alpha val="82745"/>
                  </a:srgbClr>
                </a:solidFill>
                <a:latin typeface="Abril Fatface"/>
                <a:ea typeface="Abril Fatface"/>
                <a:cs typeface="Abril Fatface"/>
                <a:sym typeface="Abril Fatface"/>
              </a:rPr>
              <a:t>NDE BULUNAN L</a:t>
            </a:r>
            <a:r>
              <a:rPr lang="tr-TR" sz="5597" spc="-27" dirty="0">
                <a:solidFill>
                  <a:srgbClr val="384985">
                    <a:alpha val="82745"/>
                  </a:srgbClr>
                </a:solidFill>
                <a:latin typeface="Abril Fatface"/>
                <a:ea typeface="Abril Fatface"/>
                <a:cs typeface="Abril Fatface"/>
                <a:sym typeface="Abril Fatface"/>
              </a:rPr>
              <a:t>İ</a:t>
            </a:r>
            <a:r>
              <a:rPr lang="en-US" sz="5597" spc="-27" dirty="0">
                <a:solidFill>
                  <a:srgbClr val="384985">
                    <a:alpha val="82745"/>
                  </a:srgbClr>
                </a:solidFill>
                <a:latin typeface="Abril Fatface"/>
                <a:ea typeface="Abril Fatface"/>
                <a:cs typeface="Abril Fatface"/>
                <a:sym typeface="Abril Fatface"/>
              </a:rPr>
              <a:t>SELER</a:t>
            </a:r>
          </a:p>
          <a:p>
            <a:pPr algn="ctr">
              <a:lnSpc>
                <a:spcPts val="16685"/>
              </a:lnSpc>
            </a:pPr>
            <a:endParaRPr lang="en-US" sz="5597" spc="-27" dirty="0">
              <a:solidFill>
                <a:srgbClr val="384985">
                  <a:alpha val="82745"/>
                </a:srgbClr>
              </a:solidFill>
              <a:latin typeface="Abril Fatface"/>
              <a:ea typeface="Abril Fatface"/>
              <a:cs typeface="Abril Fatface"/>
              <a:sym typeface="Abril Fatface"/>
            </a:endParaRPr>
          </a:p>
        </p:txBody>
      </p:sp>
      <p:grpSp>
        <p:nvGrpSpPr>
          <p:cNvPr id="4" name="Group 4"/>
          <p:cNvGrpSpPr/>
          <p:nvPr/>
        </p:nvGrpSpPr>
        <p:grpSpPr>
          <a:xfrm>
            <a:off x="-962068" y="8269533"/>
            <a:ext cx="8827048" cy="1825612"/>
            <a:chOff x="0" y="0"/>
            <a:chExt cx="3362685" cy="695471"/>
          </a:xfrm>
        </p:grpSpPr>
        <p:sp>
          <p:nvSpPr>
            <p:cNvPr id="5" name="Freeform 5"/>
            <p:cNvSpPr/>
            <p:nvPr/>
          </p:nvSpPr>
          <p:spPr>
            <a:xfrm>
              <a:off x="0" y="0"/>
              <a:ext cx="3362685" cy="695471"/>
            </a:xfrm>
            <a:custGeom>
              <a:avLst/>
              <a:gdLst/>
              <a:ahLst/>
              <a:cxnLst/>
              <a:rect l="l" t="t" r="r" b="b"/>
              <a:pathLst>
                <a:path w="3362685" h="695471">
                  <a:moveTo>
                    <a:pt x="0" y="0"/>
                  </a:moveTo>
                  <a:lnTo>
                    <a:pt x="3362685" y="0"/>
                  </a:lnTo>
                  <a:lnTo>
                    <a:pt x="3362685" y="695471"/>
                  </a:lnTo>
                  <a:lnTo>
                    <a:pt x="0" y="695471"/>
                  </a:lnTo>
                  <a:close/>
                </a:path>
              </a:pathLst>
            </a:custGeom>
            <a:solidFill>
              <a:srgbClr val="678CC1">
                <a:alpha val="80784"/>
              </a:srgbClr>
            </a:solidFill>
          </p:spPr>
        </p:sp>
        <p:sp>
          <p:nvSpPr>
            <p:cNvPr id="6" name="TextBox 6"/>
            <p:cNvSpPr txBox="1"/>
            <p:nvPr/>
          </p:nvSpPr>
          <p:spPr>
            <a:xfrm>
              <a:off x="0" y="-47625"/>
              <a:ext cx="3362685" cy="743096"/>
            </a:xfrm>
            <a:prstGeom prst="rect">
              <a:avLst/>
            </a:prstGeom>
          </p:spPr>
          <p:txBody>
            <a:bodyPr lIns="47790" tIns="47790" rIns="47790" bIns="47790" rtlCol="0" anchor="ctr"/>
            <a:lstStyle/>
            <a:p>
              <a:pPr algn="ctr">
                <a:lnSpc>
                  <a:spcPts val="1680"/>
                </a:lnSpc>
              </a:pPr>
              <a:endParaRPr/>
            </a:p>
          </p:txBody>
        </p:sp>
      </p:grpSp>
      <p:grpSp>
        <p:nvGrpSpPr>
          <p:cNvPr id="7" name="Group 7"/>
          <p:cNvGrpSpPr/>
          <p:nvPr/>
        </p:nvGrpSpPr>
        <p:grpSpPr>
          <a:xfrm>
            <a:off x="-3938791" y="-186060"/>
            <a:ext cx="12927920" cy="1130631"/>
            <a:chOff x="0" y="0"/>
            <a:chExt cx="4924922" cy="430717"/>
          </a:xfrm>
        </p:grpSpPr>
        <p:sp>
          <p:nvSpPr>
            <p:cNvPr id="8" name="Freeform 8"/>
            <p:cNvSpPr/>
            <p:nvPr/>
          </p:nvSpPr>
          <p:spPr>
            <a:xfrm>
              <a:off x="0" y="0"/>
              <a:ext cx="4924922" cy="430717"/>
            </a:xfrm>
            <a:custGeom>
              <a:avLst/>
              <a:gdLst/>
              <a:ahLst/>
              <a:cxnLst/>
              <a:rect l="l" t="t" r="r" b="b"/>
              <a:pathLst>
                <a:path w="4924922" h="430717">
                  <a:moveTo>
                    <a:pt x="0" y="0"/>
                  </a:moveTo>
                  <a:lnTo>
                    <a:pt x="4924922" y="0"/>
                  </a:lnTo>
                  <a:lnTo>
                    <a:pt x="4924922" y="430717"/>
                  </a:lnTo>
                  <a:lnTo>
                    <a:pt x="0" y="430717"/>
                  </a:lnTo>
                  <a:close/>
                </a:path>
              </a:pathLst>
            </a:custGeom>
            <a:solidFill>
              <a:srgbClr val="678CC1">
                <a:alpha val="80784"/>
              </a:srgbClr>
            </a:solidFill>
          </p:spPr>
        </p:sp>
        <p:sp>
          <p:nvSpPr>
            <p:cNvPr id="9" name="TextBox 9"/>
            <p:cNvSpPr txBox="1"/>
            <p:nvPr/>
          </p:nvSpPr>
          <p:spPr>
            <a:xfrm>
              <a:off x="0" y="-47625"/>
              <a:ext cx="4924922" cy="478342"/>
            </a:xfrm>
            <a:prstGeom prst="rect">
              <a:avLst/>
            </a:prstGeom>
          </p:spPr>
          <p:txBody>
            <a:bodyPr lIns="47790" tIns="47790" rIns="47790" bIns="47790" rtlCol="0" anchor="ctr"/>
            <a:lstStyle/>
            <a:p>
              <a:pPr algn="ctr">
                <a:lnSpc>
                  <a:spcPts val="1680"/>
                </a:lnSpc>
              </a:pPr>
              <a:endParaRPr/>
            </a:p>
          </p:txBody>
        </p:sp>
      </p:grpSp>
      <p:grpSp>
        <p:nvGrpSpPr>
          <p:cNvPr id="10" name="Group 10"/>
          <p:cNvGrpSpPr/>
          <p:nvPr/>
        </p:nvGrpSpPr>
        <p:grpSpPr>
          <a:xfrm>
            <a:off x="4318707" y="379255"/>
            <a:ext cx="4670422" cy="358020"/>
            <a:chOff x="0" y="0"/>
            <a:chExt cx="1779208" cy="136389"/>
          </a:xfrm>
        </p:grpSpPr>
        <p:sp>
          <p:nvSpPr>
            <p:cNvPr id="11" name="Freeform 11"/>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678CC1">
                <a:alpha val="80784"/>
              </a:srgbClr>
            </a:solidFill>
          </p:spPr>
        </p:sp>
        <p:sp>
          <p:nvSpPr>
            <p:cNvPr id="12" name="TextBox 12"/>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3" name="Group 13"/>
          <p:cNvGrpSpPr/>
          <p:nvPr/>
        </p:nvGrpSpPr>
        <p:grpSpPr>
          <a:xfrm>
            <a:off x="1597774" y="8452463"/>
            <a:ext cx="4576852" cy="264638"/>
            <a:chOff x="0" y="0"/>
            <a:chExt cx="1743563" cy="100815"/>
          </a:xfrm>
        </p:grpSpPr>
        <p:sp>
          <p:nvSpPr>
            <p:cNvPr id="14" name="Freeform 14"/>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678CC1">
                <a:alpha val="80784"/>
              </a:srgbClr>
            </a:solidFill>
          </p:spPr>
        </p:sp>
        <p:sp>
          <p:nvSpPr>
            <p:cNvPr id="15" name="TextBox 15"/>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grpSp>
        <p:nvGrpSpPr>
          <p:cNvPr id="16" name="Group 16"/>
          <p:cNvGrpSpPr/>
          <p:nvPr/>
        </p:nvGrpSpPr>
        <p:grpSpPr>
          <a:xfrm>
            <a:off x="3388174" y="9469674"/>
            <a:ext cx="4670422" cy="358020"/>
            <a:chOff x="0" y="0"/>
            <a:chExt cx="1779208" cy="136389"/>
          </a:xfrm>
        </p:grpSpPr>
        <p:sp>
          <p:nvSpPr>
            <p:cNvPr id="17" name="Freeform 17"/>
            <p:cNvSpPr/>
            <p:nvPr/>
          </p:nvSpPr>
          <p:spPr>
            <a:xfrm>
              <a:off x="0" y="0"/>
              <a:ext cx="1779208" cy="136389"/>
            </a:xfrm>
            <a:custGeom>
              <a:avLst/>
              <a:gdLst/>
              <a:ahLst/>
              <a:cxnLst/>
              <a:rect l="l" t="t" r="r" b="b"/>
              <a:pathLst>
                <a:path w="1779208" h="136389">
                  <a:moveTo>
                    <a:pt x="0" y="0"/>
                  </a:moveTo>
                  <a:lnTo>
                    <a:pt x="1779208" y="0"/>
                  </a:lnTo>
                  <a:lnTo>
                    <a:pt x="1779208" y="136389"/>
                  </a:lnTo>
                  <a:lnTo>
                    <a:pt x="0" y="136389"/>
                  </a:lnTo>
                  <a:close/>
                </a:path>
              </a:pathLst>
            </a:custGeom>
            <a:solidFill>
              <a:srgbClr val="678CC1">
                <a:alpha val="80784"/>
              </a:srgbClr>
            </a:solidFill>
          </p:spPr>
        </p:sp>
        <p:sp>
          <p:nvSpPr>
            <p:cNvPr id="18" name="TextBox 18"/>
            <p:cNvSpPr txBox="1"/>
            <p:nvPr/>
          </p:nvSpPr>
          <p:spPr>
            <a:xfrm>
              <a:off x="0" y="-47625"/>
              <a:ext cx="1779208" cy="184014"/>
            </a:xfrm>
            <a:prstGeom prst="rect">
              <a:avLst/>
            </a:prstGeom>
          </p:spPr>
          <p:txBody>
            <a:bodyPr lIns="47790" tIns="47790" rIns="47790" bIns="47790" rtlCol="0" anchor="ctr"/>
            <a:lstStyle/>
            <a:p>
              <a:pPr algn="ctr">
                <a:lnSpc>
                  <a:spcPts val="1680"/>
                </a:lnSpc>
              </a:pPr>
              <a:endParaRPr/>
            </a:p>
          </p:txBody>
        </p:sp>
      </p:grpSp>
      <p:grpSp>
        <p:nvGrpSpPr>
          <p:cNvPr id="19" name="Group 19"/>
          <p:cNvGrpSpPr/>
          <p:nvPr/>
        </p:nvGrpSpPr>
        <p:grpSpPr>
          <a:xfrm>
            <a:off x="-2335211" y="9033381"/>
            <a:ext cx="4670422" cy="389985"/>
            <a:chOff x="0" y="0"/>
            <a:chExt cx="1779208" cy="148566"/>
          </a:xfrm>
        </p:grpSpPr>
        <p:sp>
          <p:nvSpPr>
            <p:cNvPr id="20" name="Freeform 20"/>
            <p:cNvSpPr/>
            <p:nvPr/>
          </p:nvSpPr>
          <p:spPr>
            <a:xfrm>
              <a:off x="0" y="0"/>
              <a:ext cx="1779208" cy="148566"/>
            </a:xfrm>
            <a:custGeom>
              <a:avLst/>
              <a:gdLst/>
              <a:ahLst/>
              <a:cxnLst/>
              <a:rect l="l" t="t" r="r" b="b"/>
              <a:pathLst>
                <a:path w="1779208" h="148566">
                  <a:moveTo>
                    <a:pt x="0" y="0"/>
                  </a:moveTo>
                  <a:lnTo>
                    <a:pt x="1779208" y="0"/>
                  </a:lnTo>
                  <a:lnTo>
                    <a:pt x="1779208" y="148566"/>
                  </a:lnTo>
                  <a:lnTo>
                    <a:pt x="0" y="148566"/>
                  </a:lnTo>
                  <a:close/>
                </a:path>
              </a:pathLst>
            </a:custGeom>
            <a:solidFill>
              <a:srgbClr val="678CC1">
                <a:alpha val="80784"/>
              </a:srgbClr>
            </a:solidFill>
          </p:spPr>
        </p:sp>
        <p:sp>
          <p:nvSpPr>
            <p:cNvPr id="21" name="TextBox 21"/>
            <p:cNvSpPr txBox="1"/>
            <p:nvPr/>
          </p:nvSpPr>
          <p:spPr>
            <a:xfrm>
              <a:off x="0" y="-47625"/>
              <a:ext cx="1779208" cy="196191"/>
            </a:xfrm>
            <a:prstGeom prst="rect">
              <a:avLst/>
            </a:prstGeom>
          </p:spPr>
          <p:txBody>
            <a:bodyPr lIns="47790" tIns="47790" rIns="47790" bIns="47790" rtlCol="0" anchor="ctr"/>
            <a:lstStyle/>
            <a:p>
              <a:pPr algn="ctr">
                <a:lnSpc>
                  <a:spcPts val="1680"/>
                </a:lnSpc>
              </a:pPr>
              <a:endParaRPr/>
            </a:p>
          </p:txBody>
        </p:sp>
      </p:grpSp>
      <p:grpSp>
        <p:nvGrpSpPr>
          <p:cNvPr id="22" name="Group 22"/>
          <p:cNvGrpSpPr/>
          <p:nvPr/>
        </p:nvGrpSpPr>
        <p:grpSpPr>
          <a:xfrm>
            <a:off x="-1282247" y="141670"/>
            <a:ext cx="4670422" cy="475170"/>
            <a:chOff x="0" y="0"/>
            <a:chExt cx="1779208" cy="181017"/>
          </a:xfrm>
        </p:grpSpPr>
        <p:sp>
          <p:nvSpPr>
            <p:cNvPr id="23" name="Freeform 23"/>
            <p:cNvSpPr/>
            <p:nvPr/>
          </p:nvSpPr>
          <p:spPr>
            <a:xfrm>
              <a:off x="0" y="0"/>
              <a:ext cx="1779208" cy="181017"/>
            </a:xfrm>
            <a:custGeom>
              <a:avLst/>
              <a:gdLst/>
              <a:ahLst/>
              <a:cxnLst/>
              <a:rect l="l" t="t" r="r" b="b"/>
              <a:pathLst>
                <a:path w="1779208" h="181017">
                  <a:moveTo>
                    <a:pt x="0" y="0"/>
                  </a:moveTo>
                  <a:lnTo>
                    <a:pt x="1779208" y="0"/>
                  </a:lnTo>
                  <a:lnTo>
                    <a:pt x="1779208" y="181017"/>
                  </a:lnTo>
                  <a:lnTo>
                    <a:pt x="0" y="181017"/>
                  </a:lnTo>
                  <a:close/>
                </a:path>
              </a:pathLst>
            </a:custGeom>
            <a:solidFill>
              <a:srgbClr val="678CC1">
                <a:alpha val="80784"/>
              </a:srgbClr>
            </a:solidFill>
          </p:spPr>
        </p:sp>
        <p:sp>
          <p:nvSpPr>
            <p:cNvPr id="24" name="TextBox 24"/>
            <p:cNvSpPr txBox="1"/>
            <p:nvPr/>
          </p:nvSpPr>
          <p:spPr>
            <a:xfrm>
              <a:off x="0" y="-47625"/>
              <a:ext cx="1779208" cy="228642"/>
            </a:xfrm>
            <a:prstGeom prst="rect">
              <a:avLst/>
            </a:prstGeom>
          </p:spPr>
          <p:txBody>
            <a:bodyPr lIns="47790" tIns="47790" rIns="47790" bIns="47790" rtlCol="0" anchor="ctr"/>
            <a:lstStyle/>
            <a:p>
              <a:pPr algn="ctr">
                <a:lnSpc>
                  <a:spcPts val="1680"/>
                </a:lnSpc>
              </a:pPr>
              <a:endParaRPr/>
            </a:p>
          </p:txBody>
        </p:sp>
      </p:grpSp>
      <p:grpSp>
        <p:nvGrpSpPr>
          <p:cNvPr id="25" name="Group 25"/>
          <p:cNvGrpSpPr/>
          <p:nvPr/>
        </p:nvGrpSpPr>
        <p:grpSpPr>
          <a:xfrm>
            <a:off x="6263821" y="8859569"/>
            <a:ext cx="3843790" cy="436180"/>
            <a:chOff x="0" y="0"/>
            <a:chExt cx="1464301" cy="166164"/>
          </a:xfrm>
        </p:grpSpPr>
        <p:sp>
          <p:nvSpPr>
            <p:cNvPr id="26" name="Freeform 26"/>
            <p:cNvSpPr/>
            <p:nvPr/>
          </p:nvSpPr>
          <p:spPr>
            <a:xfrm>
              <a:off x="0" y="0"/>
              <a:ext cx="1464301" cy="166164"/>
            </a:xfrm>
            <a:custGeom>
              <a:avLst/>
              <a:gdLst/>
              <a:ahLst/>
              <a:cxnLst/>
              <a:rect l="l" t="t" r="r" b="b"/>
              <a:pathLst>
                <a:path w="1464301" h="166164">
                  <a:moveTo>
                    <a:pt x="0" y="0"/>
                  </a:moveTo>
                  <a:lnTo>
                    <a:pt x="1464301" y="0"/>
                  </a:lnTo>
                  <a:lnTo>
                    <a:pt x="1464301" y="166164"/>
                  </a:lnTo>
                  <a:lnTo>
                    <a:pt x="0" y="166164"/>
                  </a:lnTo>
                  <a:close/>
                </a:path>
              </a:pathLst>
            </a:custGeom>
            <a:solidFill>
              <a:srgbClr val="678CC1">
                <a:alpha val="80784"/>
              </a:srgbClr>
            </a:solidFill>
          </p:spPr>
        </p:sp>
        <p:sp>
          <p:nvSpPr>
            <p:cNvPr id="27" name="TextBox 27"/>
            <p:cNvSpPr txBox="1"/>
            <p:nvPr/>
          </p:nvSpPr>
          <p:spPr>
            <a:xfrm>
              <a:off x="0" y="-47625"/>
              <a:ext cx="1464301" cy="213789"/>
            </a:xfrm>
            <a:prstGeom prst="rect">
              <a:avLst/>
            </a:prstGeom>
          </p:spPr>
          <p:txBody>
            <a:bodyPr lIns="47790" tIns="47790" rIns="47790" bIns="47790" rtlCol="0" anchor="ctr"/>
            <a:lstStyle/>
            <a:p>
              <a:pPr algn="ctr">
                <a:lnSpc>
                  <a:spcPts val="1680"/>
                </a:lnSpc>
              </a:pPr>
              <a:endParaRPr/>
            </a:p>
          </p:txBody>
        </p:sp>
      </p:grpSp>
      <p:grpSp>
        <p:nvGrpSpPr>
          <p:cNvPr id="28" name="Group 28"/>
          <p:cNvGrpSpPr/>
          <p:nvPr/>
        </p:nvGrpSpPr>
        <p:grpSpPr>
          <a:xfrm>
            <a:off x="7531131" y="9351"/>
            <a:ext cx="4576852" cy="264638"/>
            <a:chOff x="0" y="0"/>
            <a:chExt cx="1743563" cy="100815"/>
          </a:xfrm>
        </p:grpSpPr>
        <p:sp>
          <p:nvSpPr>
            <p:cNvPr id="29" name="Freeform 29"/>
            <p:cNvSpPr/>
            <p:nvPr/>
          </p:nvSpPr>
          <p:spPr>
            <a:xfrm>
              <a:off x="0" y="0"/>
              <a:ext cx="1743563" cy="100815"/>
            </a:xfrm>
            <a:custGeom>
              <a:avLst/>
              <a:gdLst/>
              <a:ahLst/>
              <a:cxnLst/>
              <a:rect l="l" t="t" r="r" b="b"/>
              <a:pathLst>
                <a:path w="1743563" h="100815">
                  <a:moveTo>
                    <a:pt x="0" y="0"/>
                  </a:moveTo>
                  <a:lnTo>
                    <a:pt x="1743563" y="0"/>
                  </a:lnTo>
                  <a:lnTo>
                    <a:pt x="1743563" y="100815"/>
                  </a:lnTo>
                  <a:lnTo>
                    <a:pt x="0" y="100815"/>
                  </a:lnTo>
                  <a:close/>
                </a:path>
              </a:pathLst>
            </a:custGeom>
            <a:solidFill>
              <a:srgbClr val="678CC1">
                <a:alpha val="80784"/>
              </a:srgbClr>
            </a:solidFill>
          </p:spPr>
        </p:sp>
        <p:sp>
          <p:nvSpPr>
            <p:cNvPr id="30" name="TextBox 30"/>
            <p:cNvSpPr txBox="1"/>
            <p:nvPr/>
          </p:nvSpPr>
          <p:spPr>
            <a:xfrm>
              <a:off x="0" y="-47625"/>
              <a:ext cx="1743563" cy="148440"/>
            </a:xfrm>
            <a:prstGeom prst="rect">
              <a:avLst/>
            </a:prstGeom>
          </p:spPr>
          <p:txBody>
            <a:bodyPr lIns="47790" tIns="47790" rIns="47790" bIns="47790" rtlCol="0" anchor="ctr"/>
            <a:lstStyle/>
            <a:p>
              <a:pPr algn="ctr">
                <a:lnSpc>
                  <a:spcPts val="1680"/>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99877" y="1150256"/>
            <a:ext cx="2328240" cy="1919924"/>
            <a:chOff x="0" y="0"/>
            <a:chExt cx="3104320" cy="2559898"/>
          </a:xfrm>
        </p:grpSpPr>
        <p:pic>
          <p:nvPicPr>
            <p:cNvPr id="3" name="Picture 3"/>
            <p:cNvPicPr>
              <a:picLocks noChangeAspect="1"/>
            </p:cNvPicPr>
            <p:nvPr/>
          </p:nvPicPr>
          <p:blipFill>
            <a:blip r:embed="rId2"/>
            <a:srcRect l="22714" r="22714"/>
            <a:stretch>
              <a:fillRect/>
            </a:stretch>
          </p:blipFill>
          <p:spPr>
            <a:xfrm>
              <a:off x="0" y="0"/>
              <a:ext cx="3104320" cy="2559898"/>
            </a:xfrm>
            <a:prstGeom prst="rect">
              <a:avLst/>
            </a:prstGeom>
          </p:spPr>
        </p:pic>
      </p:grpSp>
      <p:grpSp>
        <p:nvGrpSpPr>
          <p:cNvPr id="4" name="Group 4"/>
          <p:cNvGrpSpPr/>
          <p:nvPr/>
        </p:nvGrpSpPr>
        <p:grpSpPr>
          <a:xfrm>
            <a:off x="1319150"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546225"/>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60671"/>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592313" y="7090117"/>
            <a:ext cx="6880115" cy="1349880"/>
            <a:chOff x="0" y="0"/>
            <a:chExt cx="2620996" cy="514240"/>
          </a:xfrm>
        </p:grpSpPr>
        <p:sp>
          <p:nvSpPr>
            <p:cNvPr id="17" name="Freeform 17"/>
            <p:cNvSpPr/>
            <p:nvPr/>
          </p:nvSpPr>
          <p:spPr>
            <a:xfrm>
              <a:off x="0" y="0"/>
              <a:ext cx="2620996" cy="514240"/>
            </a:xfrm>
            <a:custGeom>
              <a:avLst/>
              <a:gdLst/>
              <a:ahLst/>
              <a:cxnLst/>
              <a:rect l="l" t="t" r="r" b="b"/>
              <a:pathLst>
                <a:path w="2620996" h="514240">
                  <a:moveTo>
                    <a:pt x="0" y="0"/>
                  </a:moveTo>
                  <a:lnTo>
                    <a:pt x="2620996" y="0"/>
                  </a:lnTo>
                  <a:lnTo>
                    <a:pt x="2620996" y="514240"/>
                  </a:lnTo>
                  <a:lnTo>
                    <a:pt x="0" y="514240"/>
                  </a:lnTo>
                  <a:close/>
                </a:path>
              </a:pathLst>
            </a:custGeom>
            <a:solidFill>
              <a:srgbClr val="70A684">
                <a:alpha val="58824"/>
              </a:srgbClr>
            </a:solidFill>
          </p:spPr>
        </p:sp>
        <p:sp>
          <p:nvSpPr>
            <p:cNvPr id="18" name="TextBox 18"/>
            <p:cNvSpPr txBox="1"/>
            <p:nvPr/>
          </p:nvSpPr>
          <p:spPr>
            <a:xfrm>
              <a:off x="0" y="-57150"/>
              <a:ext cx="2620996" cy="571390"/>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1824384" y="8548098"/>
            <a:ext cx="4123631" cy="1219867"/>
            <a:chOff x="0" y="0"/>
            <a:chExt cx="1570907" cy="464711"/>
          </a:xfrm>
        </p:grpSpPr>
        <p:sp>
          <p:nvSpPr>
            <p:cNvPr id="20" name="Freeform 20"/>
            <p:cNvSpPr/>
            <p:nvPr/>
          </p:nvSpPr>
          <p:spPr>
            <a:xfrm>
              <a:off x="0" y="0"/>
              <a:ext cx="1570907" cy="464711"/>
            </a:xfrm>
            <a:custGeom>
              <a:avLst/>
              <a:gdLst/>
              <a:ahLst/>
              <a:cxnLst/>
              <a:rect l="l" t="t" r="r" b="b"/>
              <a:pathLst>
                <a:path w="1570907" h="464711">
                  <a:moveTo>
                    <a:pt x="0" y="0"/>
                  </a:moveTo>
                  <a:lnTo>
                    <a:pt x="1570907" y="0"/>
                  </a:lnTo>
                  <a:lnTo>
                    <a:pt x="1570907" y="464711"/>
                  </a:lnTo>
                  <a:lnTo>
                    <a:pt x="0" y="464711"/>
                  </a:lnTo>
                  <a:close/>
                </a:path>
              </a:pathLst>
            </a:custGeom>
            <a:solidFill>
              <a:srgbClr val="678CC1">
                <a:alpha val="58824"/>
              </a:srgbClr>
            </a:solidFill>
          </p:spPr>
        </p:sp>
        <p:sp>
          <p:nvSpPr>
            <p:cNvPr id="21" name="TextBox 21"/>
            <p:cNvSpPr txBox="1"/>
            <p:nvPr/>
          </p:nvSpPr>
          <p:spPr>
            <a:xfrm>
              <a:off x="0" y="-38100"/>
              <a:ext cx="1570907" cy="502811"/>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Freeform 28"/>
          <p:cNvSpPr/>
          <p:nvPr/>
        </p:nvSpPr>
        <p:spPr>
          <a:xfrm>
            <a:off x="523114" y="6986274"/>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TextBox 29"/>
          <p:cNvSpPr txBox="1"/>
          <p:nvPr/>
        </p:nvSpPr>
        <p:spPr>
          <a:xfrm>
            <a:off x="747003" y="7491512"/>
            <a:ext cx="6570736" cy="626232"/>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2025-2026 Eğitim öğretim yılında okulun kendi binasında hizmet vermesi planlanmaktadır. Yeni ve donanımlı bir okul olduğundan tercih edebilirsiniz.</a:t>
            </a:r>
          </a:p>
          <a:p>
            <a:pPr marL="0" lvl="1" indent="0" algn="just">
              <a:lnSpc>
                <a:spcPts val="1053"/>
              </a:lnSpc>
              <a:spcBef>
                <a:spcPct val="0"/>
              </a:spcBef>
            </a:pPr>
            <a:endParaRPr lang="en-US" sz="1352" spc="20">
              <a:solidFill>
                <a:srgbClr val="000000"/>
              </a:solidFill>
              <a:latin typeface="Telegraf"/>
              <a:ea typeface="Telegraf"/>
              <a:cs typeface="Telegraf"/>
              <a:sym typeface="Telegraf"/>
            </a:endParaRPr>
          </a:p>
        </p:txBody>
      </p:sp>
      <p:sp>
        <p:nvSpPr>
          <p:cNvPr id="30" name="Freeform 30"/>
          <p:cNvSpPr/>
          <p:nvPr/>
        </p:nvSpPr>
        <p:spPr>
          <a:xfrm rot="-10800000">
            <a:off x="6838169" y="7828440"/>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1" name="Group 31"/>
          <p:cNvGrpSpPr/>
          <p:nvPr/>
        </p:nvGrpSpPr>
        <p:grpSpPr>
          <a:xfrm>
            <a:off x="5365640" y="1150256"/>
            <a:ext cx="2106788" cy="1919924"/>
            <a:chOff x="0" y="0"/>
            <a:chExt cx="873703" cy="796208"/>
          </a:xfrm>
        </p:grpSpPr>
        <p:sp>
          <p:nvSpPr>
            <p:cNvPr id="32" name="Freeform 32"/>
            <p:cNvSpPr/>
            <p:nvPr/>
          </p:nvSpPr>
          <p:spPr>
            <a:xfrm>
              <a:off x="0" y="0"/>
              <a:ext cx="873703" cy="796208"/>
            </a:xfrm>
            <a:custGeom>
              <a:avLst/>
              <a:gdLst/>
              <a:ahLst/>
              <a:cxnLst/>
              <a:rect l="l" t="t" r="r" b="b"/>
              <a:pathLst>
                <a:path w="873703" h="796208">
                  <a:moveTo>
                    <a:pt x="0" y="0"/>
                  </a:moveTo>
                  <a:lnTo>
                    <a:pt x="873703" y="0"/>
                  </a:lnTo>
                  <a:lnTo>
                    <a:pt x="873703" y="796208"/>
                  </a:lnTo>
                  <a:lnTo>
                    <a:pt x="0" y="796208"/>
                  </a:lnTo>
                  <a:close/>
                </a:path>
              </a:pathLst>
            </a:custGeom>
            <a:blipFill>
              <a:blip r:embed="rId5"/>
              <a:stretch>
                <a:fillRect l="-10753" r="-10753"/>
              </a:stretch>
            </a:blipFill>
          </p:spPr>
        </p:sp>
      </p:grpSp>
      <p:grpSp>
        <p:nvGrpSpPr>
          <p:cNvPr id="33" name="Group 33"/>
          <p:cNvGrpSpPr/>
          <p:nvPr/>
        </p:nvGrpSpPr>
        <p:grpSpPr>
          <a:xfrm>
            <a:off x="692105" y="1150256"/>
            <a:ext cx="2130613" cy="1919924"/>
            <a:chOff x="0" y="0"/>
            <a:chExt cx="883583" cy="796208"/>
          </a:xfrm>
        </p:grpSpPr>
        <p:sp>
          <p:nvSpPr>
            <p:cNvPr id="34" name="Freeform 34"/>
            <p:cNvSpPr/>
            <p:nvPr/>
          </p:nvSpPr>
          <p:spPr>
            <a:xfrm>
              <a:off x="0" y="0"/>
              <a:ext cx="883583" cy="796208"/>
            </a:xfrm>
            <a:custGeom>
              <a:avLst/>
              <a:gdLst/>
              <a:ahLst/>
              <a:cxnLst/>
              <a:rect l="l" t="t" r="r" b="b"/>
              <a:pathLst>
                <a:path w="883583" h="796208">
                  <a:moveTo>
                    <a:pt x="0" y="0"/>
                  </a:moveTo>
                  <a:lnTo>
                    <a:pt x="883583" y="0"/>
                  </a:lnTo>
                  <a:lnTo>
                    <a:pt x="883583" y="796208"/>
                  </a:lnTo>
                  <a:lnTo>
                    <a:pt x="0" y="796208"/>
                  </a:lnTo>
                  <a:close/>
                </a:path>
              </a:pathLst>
            </a:custGeom>
            <a:blipFill>
              <a:blip r:embed="rId6"/>
              <a:stretch>
                <a:fillRect l="-50123" r="-50123"/>
              </a:stretch>
            </a:blipFill>
          </p:spPr>
        </p:sp>
      </p:grpSp>
      <p:sp>
        <p:nvSpPr>
          <p:cNvPr id="35" name="TextBox 35"/>
          <p:cNvSpPr txBox="1"/>
          <p:nvPr/>
        </p:nvSpPr>
        <p:spPr>
          <a:xfrm>
            <a:off x="865632" y="207799"/>
            <a:ext cx="6041137" cy="798768"/>
          </a:xfrm>
          <a:prstGeom prst="rect">
            <a:avLst/>
          </a:prstGeom>
        </p:spPr>
        <p:txBody>
          <a:bodyPr lIns="0" tIns="0" rIns="0" bIns="0" rtlCol="0" anchor="t">
            <a:spAutoFit/>
          </a:bodyPr>
          <a:lstStyle/>
          <a:p>
            <a:pPr algn="ctr">
              <a:lnSpc>
                <a:spcPts val="3223"/>
              </a:lnSpc>
            </a:pPr>
            <a:r>
              <a:rPr lang="en-US" sz="2302">
                <a:solidFill>
                  <a:srgbClr val="072B61"/>
                </a:solidFill>
                <a:latin typeface="Archivo Black"/>
                <a:ea typeface="Archivo Black"/>
                <a:cs typeface="Archivo Black"/>
                <a:sym typeface="Archivo Black"/>
              </a:rPr>
              <a:t>TÜRKIYE IŞ BANKASI DEFNE ANADOLU LISESI</a:t>
            </a:r>
          </a:p>
        </p:txBody>
      </p:sp>
      <p:sp>
        <p:nvSpPr>
          <p:cNvPr id="36" name="TextBox 36"/>
          <p:cNvSpPr txBox="1"/>
          <p:nvPr/>
        </p:nvSpPr>
        <p:spPr>
          <a:xfrm>
            <a:off x="797033" y="3732235"/>
            <a:ext cx="2025685" cy="2721483"/>
          </a:xfrm>
          <a:prstGeom prst="rect">
            <a:avLst/>
          </a:prstGeom>
        </p:spPr>
        <p:txBody>
          <a:bodyPr lIns="0" tIns="0" rIns="0" bIns="0" rtlCol="0" anchor="t">
            <a:spAutoFit/>
          </a:bodyPr>
          <a:lstStyle/>
          <a:p>
            <a:pPr algn="just">
              <a:lnSpc>
                <a:spcPts val="1476"/>
              </a:lnSpc>
            </a:pPr>
            <a:r>
              <a:rPr lang="en-US" sz="900" b="1" spc="13">
                <a:solidFill>
                  <a:srgbClr val="000000"/>
                </a:solidFill>
                <a:latin typeface="Telegraf Bold"/>
                <a:ea typeface="Telegraf Bold"/>
                <a:cs typeface="Telegraf Bold"/>
                <a:sym typeface="Telegraf Bold"/>
              </a:rPr>
              <a:t>Binanın Durumu:</a:t>
            </a:r>
            <a:r>
              <a:rPr lang="en-US" sz="900" spc="13">
                <a:solidFill>
                  <a:srgbClr val="000000"/>
                </a:solidFill>
                <a:latin typeface="Telegraf"/>
                <a:ea typeface="Telegraf"/>
                <a:cs typeface="Telegraf"/>
                <a:sym typeface="Telegraf"/>
              </a:rPr>
              <a:t> Nimet Fahri Öksüz MTAL Binasında/ 2025-2026 eğitim öğretim yılında kendi binasına geçmesi planlanmakta.</a:t>
            </a:r>
          </a:p>
          <a:p>
            <a:pPr algn="just">
              <a:lnSpc>
                <a:spcPts val="1476"/>
              </a:lnSpc>
            </a:pPr>
            <a:r>
              <a:rPr lang="en-US" sz="900" b="1" spc="13">
                <a:solidFill>
                  <a:srgbClr val="000000"/>
                </a:solidFill>
                <a:latin typeface="Telegraf Bold"/>
                <a:ea typeface="Telegraf Bold"/>
                <a:cs typeface="Telegraf Bold"/>
                <a:sym typeface="Telegraf Bold"/>
              </a:rPr>
              <a:t>Öğrenim Şekli:</a:t>
            </a:r>
            <a:r>
              <a:rPr lang="en-US" sz="900" spc="13">
                <a:solidFill>
                  <a:srgbClr val="000000"/>
                </a:solidFill>
                <a:latin typeface="Telegraf"/>
                <a:ea typeface="Telegraf"/>
                <a:cs typeface="Telegraf"/>
                <a:sym typeface="Telegraf"/>
              </a:rPr>
              <a:t> İkili</a:t>
            </a:r>
          </a:p>
          <a:p>
            <a:pPr algn="just">
              <a:lnSpc>
                <a:spcPts val="1476"/>
              </a:lnSpc>
            </a:pPr>
            <a:r>
              <a:rPr lang="en-US" sz="900" b="1" spc="13">
                <a:solidFill>
                  <a:srgbClr val="000000"/>
                </a:solidFill>
                <a:latin typeface="Telegraf Bold"/>
                <a:ea typeface="Telegraf Bold"/>
                <a:cs typeface="Telegraf Bold"/>
                <a:sym typeface="Telegraf Bold"/>
              </a:rPr>
              <a:t>Derslik Sayısı: </a:t>
            </a:r>
            <a:r>
              <a:rPr lang="en-US" sz="900" spc="13">
                <a:solidFill>
                  <a:srgbClr val="000000"/>
                </a:solidFill>
                <a:latin typeface="Telegraf"/>
                <a:ea typeface="Telegraf"/>
                <a:cs typeface="Telegraf"/>
                <a:sym typeface="Telegraf"/>
              </a:rPr>
              <a:t>22</a:t>
            </a:r>
          </a:p>
          <a:p>
            <a:pPr algn="just">
              <a:lnSpc>
                <a:spcPts val="1476"/>
              </a:lnSpc>
            </a:pPr>
            <a:r>
              <a:rPr lang="en-US" sz="900" b="1" spc="13">
                <a:solidFill>
                  <a:srgbClr val="000000"/>
                </a:solidFill>
                <a:latin typeface="Telegraf Bold"/>
                <a:ea typeface="Telegraf Bold"/>
                <a:cs typeface="Telegraf Bold"/>
                <a:sym typeface="Telegraf Bold"/>
              </a:rPr>
              <a:t>Öğretmen Sayısı</a:t>
            </a:r>
            <a:r>
              <a:rPr lang="en-US" sz="900" spc="13">
                <a:solidFill>
                  <a:srgbClr val="000000"/>
                </a:solidFill>
                <a:latin typeface="Telegraf"/>
                <a:ea typeface="Telegraf"/>
                <a:cs typeface="Telegraf"/>
                <a:sym typeface="Telegraf"/>
              </a:rPr>
              <a:t>: 48</a:t>
            </a:r>
          </a:p>
          <a:p>
            <a:pPr algn="just">
              <a:lnSpc>
                <a:spcPts val="1476"/>
              </a:lnSpc>
            </a:pPr>
            <a:r>
              <a:rPr lang="en-US" sz="900" b="1" spc="13">
                <a:solidFill>
                  <a:srgbClr val="000000"/>
                </a:solidFill>
                <a:latin typeface="Telegraf Bold"/>
                <a:ea typeface="Telegraf Bold"/>
                <a:cs typeface="Telegraf Bold"/>
                <a:sym typeface="Telegraf Bold"/>
              </a:rPr>
              <a:t>Psikolojik Danışman Normu:</a:t>
            </a:r>
            <a:r>
              <a:rPr lang="en-US" sz="900" spc="13">
                <a:solidFill>
                  <a:srgbClr val="000000"/>
                </a:solidFill>
                <a:latin typeface="Telegraf"/>
                <a:ea typeface="Telegraf"/>
                <a:cs typeface="Telegraf"/>
                <a:sym typeface="Telegraf"/>
              </a:rPr>
              <a:t> Var</a:t>
            </a:r>
          </a:p>
          <a:p>
            <a:pPr algn="just">
              <a:lnSpc>
                <a:spcPts val="1476"/>
              </a:lnSpc>
            </a:pPr>
            <a:r>
              <a:rPr lang="en-US" sz="900" b="1" spc="13">
                <a:solidFill>
                  <a:srgbClr val="000000"/>
                </a:solidFill>
                <a:latin typeface="Telegraf Bold"/>
                <a:ea typeface="Telegraf Bold"/>
                <a:cs typeface="Telegraf Bold"/>
                <a:sym typeface="Telegraf Bold"/>
              </a:rPr>
              <a:t>Fiziki İmkanları:</a:t>
            </a:r>
            <a:r>
              <a:rPr lang="en-US" sz="900" spc="13">
                <a:solidFill>
                  <a:srgbClr val="000000"/>
                </a:solidFill>
                <a:latin typeface="Telegraf"/>
                <a:ea typeface="Telegraf"/>
                <a:cs typeface="Telegraf"/>
                <a:sym typeface="Telegraf"/>
              </a:rPr>
              <a:t> Okul bahçesi, kütüphane, yemekhane konferans salonu, laboratuvar ve bilgisayar laboratuvarı, spor salonu  bulunmaktadır.</a:t>
            </a:r>
          </a:p>
          <a:p>
            <a:pPr algn="just">
              <a:lnSpc>
                <a:spcPts val="1476"/>
              </a:lnSpc>
            </a:pPr>
            <a:r>
              <a:rPr lang="en-US" sz="900" b="1" spc="13">
                <a:solidFill>
                  <a:srgbClr val="000000"/>
                </a:solidFill>
                <a:latin typeface="Telegraf Bold"/>
                <a:ea typeface="Telegraf Bold"/>
                <a:cs typeface="Telegraf Bold"/>
                <a:sym typeface="Telegraf Bold"/>
              </a:rPr>
              <a:t>Ulaşım:</a:t>
            </a:r>
            <a:r>
              <a:rPr lang="en-US" sz="900" spc="13">
                <a:solidFill>
                  <a:srgbClr val="000000"/>
                </a:solidFill>
                <a:latin typeface="Telegraf"/>
                <a:ea typeface="Telegraf"/>
                <a:cs typeface="Telegraf"/>
                <a:sym typeface="Telegraf"/>
              </a:rPr>
              <a:t> Servis ile sağlanmaktadır.</a:t>
            </a:r>
          </a:p>
          <a:p>
            <a:pPr marL="0" lvl="1" indent="0" algn="just">
              <a:lnSpc>
                <a:spcPts val="1476"/>
              </a:lnSpc>
            </a:pPr>
            <a:endParaRPr lang="en-US" sz="900" spc="13">
              <a:solidFill>
                <a:srgbClr val="000000"/>
              </a:solidFill>
              <a:latin typeface="Telegraf"/>
              <a:ea typeface="Telegraf"/>
              <a:cs typeface="Telegraf"/>
              <a:sym typeface="Telegraf"/>
            </a:endParaRPr>
          </a:p>
        </p:txBody>
      </p:sp>
      <p:sp>
        <p:nvSpPr>
          <p:cNvPr id="37" name="TextBox 37"/>
          <p:cNvSpPr txBox="1"/>
          <p:nvPr/>
        </p:nvSpPr>
        <p:spPr>
          <a:xfrm>
            <a:off x="826679" y="3377520"/>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8" name="TextBox 38"/>
          <p:cNvSpPr txBox="1"/>
          <p:nvPr/>
        </p:nvSpPr>
        <p:spPr>
          <a:xfrm>
            <a:off x="1970330" y="7146082"/>
            <a:ext cx="3831740" cy="242321"/>
          </a:xfrm>
          <a:prstGeom prst="rect">
            <a:avLst/>
          </a:prstGeom>
        </p:spPr>
        <p:txBody>
          <a:bodyPr lIns="0" tIns="0" rIns="0" bIns="0" rtlCol="0" anchor="t">
            <a:spAutoFit/>
          </a:bodyPr>
          <a:lstStyle/>
          <a:p>
            <a:pPr algn="just">
              <a:lnSpc>
                <a:spcPts val="1868"/>
              </a:lnSpc>
              <a:spcBef>
                <a:spcPct val="0"/>
              </a:spcBef>
            </a:pPr>
            <a:r>
              <a:rPr lang="en-US" sz="13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
        <p:nvSpPr>
          <p:cNvPr id="40" name="TextBox 40"/>
          <p:cNvSpPr txBox="1"/>
          <p:nvPr/>
        </p:nvSpPr>
        <p:spPr>
          <a:xfrm>
            <a:off x="1970330" y="8737562"/>
            <a:ext cx="3895770" cy="1147256"/>
          </a:xfrm>
          <a:prstGeom prst="rect">
            <a:avLst/>
          </a:prstGeom>
        </p:spPr>
        <p:txBody>
          <a:bodyPr lIns="0" tIns="0" rIns="0" bIns="0" rtlCol="0" anchor="t">
            <a:spAutoFit/>
          </a:bodyPr>
          <a:lstStyle/>
          <a:p>
            <a:pPr algn="just">
              <a:lnSpc>
                <a:spcPts val="1340"/>
              </a:lnSpc>
            </a:pPr>
            <a:r>
              <a:rPr lang="en-US" sz="957" b="1" spc="14">
                <a:solidFill>
                  <a:srgbClr val="000000"/>
                </a:solidFill>
                <a:latin typeface="Telegraf Bold"/>
                <a:ea typeface="Telegraf Bold"/>
                <a:cs typeface="Telegraf Bold"/>
                <a:sym typeface="Telegraf Bold"/>
              </a:rPr>
              <a:t>Adres:</a:t>
            </a:r>
            <a:r>
              <a:rPr lang="en-US" sz="957" spc="14">
                <a:solidFill>
                  <a:srgbClr val="000000"/>
                </a:solidFill>
                <a:latin typeface="Telegraf"/>
                <a:ea typeface="Telegraf"/>
                <a:cs typeface="Telegraf"/>
                <a:sym typeface="Telegraf"/>
              </a:rPr>
              <a:t>Nimet-Fahri Öksüz Turizm Mesleki ve Teknik Anadolu Lisesi Sümerler Mahallesi Harbiye Bulvarı No 24 İç Kapı No 1 DEFNE/HATAY</a:t>
            </a:r>
          </a:p>
          <a:p>
            <a:pPr algn="just">
              <a:lnSpc>
                <a:spcPts val="1340"/>
              </a:lnSpc>
            </a:pPr>
            <a:r>
              <a:rPr lang="en-US" sz="957" b="1" spc="14">
                <a:solidFill>
                  <a:srgbClr val="000000"/>
                </a:solidFill>
                <a:latin typeface="Telegraf Bold"/>
                <a:ea typeface="Telegraf Bold"/>
                <a:cs typeface="Telegraf Bold"/>
                <a:sym typeface="Telegraf Bold"/>
              </a:rPr>
              <a:t>İletişim no:</a:t>
            </a:r>
            <a:r>
              <a:rPr lang="en-US" sz="957" spc="14">
                <a:solidFill>
                  <a:srgbClr val="000000"/>
                </a:solidFill>
                <a:latin typeface="Telegraf"/>
                <a:ea typeface="Telegraf"/>
                <a:cs typeface="Telegraf"/>
                <a:sym typeface="Telegraf"/>
              </a:rPr>
              <a:t> 0 326 502 3545</a:t>
            </a:r>
          </a:p>
          <a:p>
            <a:pPr algn="just">
              <a:lnSpc>
                <a:spcPts val="1340"/>
              </a:lnSpc>
            </a:pPr>
            <a:r>
              <a:rPr lang="en-US" sz="957" b="1" spc="14">
                <a:solidFill>
                  <a:srgbClr val="000000"/>
                </a:solidFill>
                <a:latin typeface="Telegraf Bold"/>
                <a:ea typeface="Telegraf Bold"/>
                <a:cs typeface="Telegraf Bold"/>
                <a:sym typeface="Telegraf Bold"/>
              </a:rPr>
              <a:t>E-posta: </a:t>
            </a:r>
            <a:r>
              <a:rPr lang="en-US" sz="957" u="sng" spc="14">
                <a:solidFill>
                  <a:srgbClr val="000000"/>
                </a:solidFill>
                <a:latin typeface="Telegraf"/>
                <a:ea typeface="Telegraf"/>
                <a:cs typeface="Telegraf"/>
                <a:sym typeface="Telegraf"/>
                <a:hlinkClick r:id="rId7" tooltip="mailto:763404@meb.k12.tr"/>
              </a:rPr>
              <a:t>763404@meb.k12.tr</a:t>
            </a:r>
          </a:p>
          <a:p>
            <a:pPr algn="just">
              <a:lnSpc>
                <a:spcPts val="1340"/>
              </a:lnSpc>
            </a:pPr>
            <a:r>
              <a:rPr lang="en-US" sz="957" b="1" spc="14">
                <a:solidFill>
                  <a:srgbClr val="000000"/>
                </a:solidFill>
                <a:latin typeface="Telegraf Bold"/>
                <a:ea typeface="Telegraf Bold"/>
                <a:cs typeface="Telegraf Bold"/>
                <a:sym typeface="Telegraf Bold"/>
              </a:rPr>
              <a:t>Web Adresi: </a:t>
            </a:r>
            <a:r>
              <a:rPr lang="en-US" sz="957" u="sng" spc="14">
                <a:solidFill>
                  <a:srgbClr val="000000"/>
                </a:solidFill>
                <a:latin typeface="Telegraf"/>
                <a:ea typeface="Telegraf"/>
                <a:cs typeface="Telegraf"/>
                <a:sym typeface="Telegraf"/>
                <a:hlinkClick r:id="rId8" tooltip="https://defneanadolulisesi.meb.k12.tr/"/>
              </a:rPr>
              <a:t>https://defneanadolulisesi.meb.k12.tr/</a:t>
            </a:r>
            <a:r>
              <a:rPr lang="en-US" sz="957" spc="14">
                <a:solidFill>
                  <a:srgbClr val="000000"/>
                </a:solidFill>
                <a:latin typeface="Telegraf"/>
                <a:ea typeface="Telegraf"/>
                <a:cs typeface="Telegraf"/>
                <a:sym typeface="Telegraf"/>
              </a:rPr>
              <a:t> </a:t>
            </a:r>
          </a:p>
          <a:p>
            <a:pPr marL="0" lvl="1" indent="0" algn="just">
              <a:lnSpc>
                <a:spcPts val="1340"/>
              </a:lnSpc>
              <a:spcBef>
                <a:spcPct val="0"/>
              </a:spcBef>
            </a:pPr>
            <a:endParaRPr lang="en-US" sz="957" spc="14">
              <a:solidFill>
                <a:srgbClr val="000000"/>
              </a:solidFill>
              <a:latin typeface="Telegraf"/>
              <a:ea typeface="Telegraf"/>
              <a:cs typeface="Telegraf"/>
              <a:sym typeface="Telegraf"/>
            </a:endParaRPr>
          </a:p>
        </p:txBody>
      </p:sp>
      <p:sp>
        <p:nvSpPr>
          <p:cNvPr id="41" name="TextBox 41"/>
          <p:cNvSpPr txBox="1"/>
          <p:nvPr/>
        </p:nvSpPr>
        <p:spPr>
          <a:xfrm>
            <a:off x="5413265" y="3364378"/>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2" name="TextBox 42"/>
          <p:cNvSpPr txBox="1"/>
          <p:nvPr/>
        </p:nvSpPr>
        <p:spPr>
          <a:xfrm>
            <a:off x="3071440" y="3377520"/>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OKULUN SINAV/ BÖLÜM BİLGİLERİ</a:t>
            </a:r>
          </a:p>
        </p:txBody>
      </p:sp>
      <p:sp>
        <p:nvSpPr>
          <p:cNvPr id="43" name="TextBox 43"/>
          <p:cNvSpPr txBox="1"/>
          <p:nvPr/>
        </p:nvSpPr>
        <p:spPr>
          <a:xfrm>
            <a:off x="5466220" y="3939235"/>
            <a:ext cx="1998771" cy="1978865"/>
          </a:xfrm>
          <a:prstGeom prst="rect">
            <a:avLst/>
          </a:prstGeom>
        </p:spPr>
        <p:txBody>
          <a:bodyPr lIns="0" tIns="0" rIns="0" bIns="0" rtlCol="0" anchor="t">
            <a:spAutoFit/>
          </a:bodyPr>
          <a:lstStyle/>
          <a:p>
            <a:pPr algn="ctr">
              <a:lnSpc>
                <a:spcPts val="2631"/>
              </a:lnSpc>
            </a:pPr>
            <a:r>
              <a:rPr lang="en-US" sz="1052" spc="15">
                <a:solidFill>
                  <a:srgbClr val="000000"/>
                </a:solidFill>
                <a:latin typeface="Telegraf"/>
                <a:ea typeface="Telegraf"/>
                <a:cs typeface="Telegraf"/>
                <a:sym typeface="Telegraf"/>
              </a:rPr>
              <a:t>E Twinning " Grün: Gemeinsam Recyeln, Newe Welt Gestalten" Almanca dersinde geridönüşüm konusunda proje çalışması yapıldı, tamamlandı.</a:t>
            </a:r>
          </a:p>
          <a:p>
            <a:pPr marL="0" lvl="1" indent="0" algn="ctr">
              <a:lnSpc>
                <a:spcPts val="2631"/>
              </a:lnSpc>
            </a:pPr>
            <a:endParaRPr lang="en-US" sz="1052" spc="15">
              <a:solidFill>
                <a:srgbClr val="000000"/>
              </a:solidFill>
              <a:latin typeface="Telegraf"/>
              <a:ea typeface="Telegraf"/>
              <a:cs typeface="Telegraf"/>
              <a:sym typeface="Telegraf"/>
            </a:endParaRPr>
          </a:p>
        </p:txBody>
      </p:sp>
      <p:sp>
        <p:nvSpPr>
          <p:cNvPr id="44" name="TextBox 44"/>
          <p:cNvSpPr txBox="1"/>
          <p:nvPr/>
        </p:nvSpPr>
        <p:spPr>
          <a:xfrm>
            <a:off x="3177417" y="3837010"/>
            <a:ext cx="2016772" cy="2437985"/>
          </a:xfrm>
          <a:prstGeom prst="rect">
            <a:avLst/>
          </a:prstGeom>
        </p:spPr>
        <p:txBody>
          <a:bodyPr lIns="0" tIns="0" rIns="0" bIns="0" rtlCol="0" anchor="t">
            <a:spAutoFit/>
          </a:bodyPr>
          <a:lstStyle/>
          <a:p>
            <a:pPr algn="l">
              <a:lnSpc>
                <a:spcPts val="1562"/>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ve Almanca</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Sayısal, Eşit Ağırlık, Yabancı Dil</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Yerleştirmeye Esas Puan Türü:</a:t>
            </a:r>
            <a:r>
              <a:rPr lang="en-US" sz="952" spc="14">
                <a:solidFill>
                  <a:srgbClr val="000000"/>
                </a:solidFill>
                <a:latin typeface="Telegraf"/>
                <a:ea typeface="Telegraf"/>
                <a:cs typeface="Telegraf"/>
                <a:sym typeface="Telegraf"/>
              </a:rPr>
              <a:t> Yerel Yerleştirme</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Yerleşen Son Öğrencinin Puanı</a:t>
            </a:r>
            <a:r>
              <a:rPr lang="en-US" sz="952" spc="14">
                <a:solidFill>
                  <a:srgbClr val="000000"/>
                </a:solidFill>
                <a:latin typeface="Telegraf"/>
                <a:ea typeface="Telegraf"/>
                <a:cs typeface="Telegraf"/>
                <a:sym typeface="Telegraf"/>
              </a:rPr>
              <a:t>: 75.41</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204</a:t>
            </a:r>
          </a:p>
          <a:p>
            <a:pPr marL="0" lvl="1" indent="0" algn="l">
              <a:lnSpc>
                <a:spcPts val="1193"/>
              </a:lnSpc>
              <a:spcBef>
                <a:spcPct val="0"/>
              </a:spcBef>
            </a:pPr>
            <a:endParaRPr lang="en-US" sz="952" spc="14">
              <a:solidFill>
                <a:srgbClr val="000000"/>
              </a:solidFill>
              <a:latin typeface="Telegraf"/>
              <a:ea typeface="Telegraf"/>
              <a:cs typeface="Telegraf"/>
              <a:sym typeface="Telegraf"/>
            </a:endParaRPr>
          </a:p>
        </p:txBody>
      </p:sp>
      <p:sp>
        <p:nvSpPr>
          <p:cNvPr id="45" name="TextBox 45"/>
          <p:cNvSpPr txBox="1"/>
          <p:nvPr/>
        </p:nvSpPr>
        <p:spPr>
          <a:xfrm>
            <a:off x="2282832" y="8528262"/>
            <a:ext cx="3206735" cy="209301"/>
          </a:xfrm>
          <a:prstGeom prst="rect">
            <a:avLst/>
          </a:prstGeom>
        </p:spPr>
        <p:txBody>
          <a:bodyPr lIns="0" tIns="0" rIns="0" bIns="0" rtlCol="0" anchor="t">
            <a:spAutoFit/>
          </a:bodyPr>
          <a:lstStyle/>
          <a:p>
            <a:pPr algn="ctr">
              <a:lnSpc>
                <a:spcPts val="1588"/>
              </a:lnSpc>
              <a:spcBef>
                <a:spcPct val="0"/>
              </a:spcBef>
            </a:pPr>
            <a:r>
              <a:rPr lang="en-US" sz="1134" b="1">
                <a:solidFill>
                  <a:srgbClr val="FFFFFF"/>
                </a:solidFill>
                <a:latin typeface="Telegraf Bold"/>
                <a:ea typeface="Telegraf Bold"/>
                <a:cs typeface="Telegraf Bold"/>
                <a:sym typeface="Telegraf Bold"/>
              </a:rPr>
              <a:t>İletişim: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9257" y="1160909"/>
            <a:ext cx="3983215" cy="2071196"/>
            <a:chOff x="0" y="0"/>
            <a:chExt cx="5310954" cy="2761594"/>
          </a:xfrm>
        </p:grpSpPr>
        <p:pic>
          <p:nvPicPr>
            <p:cNvPr id="3" name="Picture 3"/>
            <p:cNvPicPr>
              <a:picLocks noChangeAspect="1"/>
            </p:cNvPicPr>
            <p:nvPr/>
          </p:nvPicPr>
          <p:blipFill>
            <a:blip r:embed="rId2"/>
            <a:srcRect t="10977" b="10977"/>
            <a:stretch>
              <a:fillRect/>
            </a:stretch>
          </p:blipFill>
          <p:spPr>
            <a:xfrm>
              <a:off x="0" y="0"/>
              <a:ext cx="5310954" cy="2761594"/>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61193" y="-1501676"/>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61193" y="1046991"/>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592313" y="6626413"/>
            <a:ext cx="6880115" cy="1458888"/>
            <a:chOff x="0" y="0"/>
            <a:chExt cx="2620996" cy="555767"/>
          </a:xfrm>
        </p:grpSpPr>
        <p:sp>
          <p:nvSpPr>
            <p:cNvPr id="17" name="Freeform 17"/>
            <p:cNvSpPr/>
            <p:nvPr/>
          </p:nvSpPr>
          <p:spPr>
            <a:xfrm>
              <a:off x="0" y="0"/>
              <a:ext cx="2620996" cy="555767"/>
            </a:xfrm>
            <a:custGeom>
              <a:avLst/>
              <a:gdLst/>
              <a:ahLst/>
              <a:cxnLst/>
              <a:rect l="l" t="t" r="r" b="b"/>
              <a:pathLst>
                <a:path w="2620996" h="555767">
                  <a:moveTo>
                    <a:pt x="0" y="0"/>
                  </a:moveTo>
                  <a:lnTo>
                    <a:pt x="2620996" y="0"/>
                  </a:lnTo>
                  <a:lnTo>
                    <a:pt x="2620996" y="555767"/>
                  </a:lnTo>
                  <a:lnTo>
                    <a:pt x="0" y="555767"/>
                  </a:lnTo>
                  <a:close/>
                </a:path>
              </a:pathLst>
            </a:custGeom>
            <a:solidFill>
              <a:srgbClr val="70A684">
                <a:alpha val="58824"/>
              </a:srgbClr>
            </a:solidFill>
          </p:spPr>
        </p:sp>
        <p:sp>
          <p:nvSpPr>
            <p:cNvPr id="18" name="TextBox 18"/>
            <p:cNvSpPr txBox="1"/>
            <p:nvPr/>
          </p:nvSpPr>
          <p:spPr>
            <a:xfrm>
              <a:off x="0" y="-57150"/>
              <a:ext cx="2620996" cy="612917"/>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1946648" y="8371050"/>
            <a:ext cx="3879104" cy="1393904"/>
            <a:chOff x="0" y="0"/>
            <a:chExt cx="1477754" cy="531011"/>
          </a:xfrm>
        </p:grpSpPr>
        <p:sp>
          <p:nvSpPr>
            <p:cNvPr id="20" name="Freeform 20"/>
            <p:cNvSpPr/>
            <p:nvPr/>
          </p:nvSpPr>
          <p:spPr>
            <a:xfrm>
              <a:off x="0" y="0"/>
              <a:ext cx="1477754" cy="531011"/>
            </a:xfrm>
            <a:custGeom>
              <a:avLst/>
              <a:gdLst/>
              <a:ahLst/>
              <a:cxnLst/>
              <a:rect l="l" t="t" r="r" b="b"/>
              <a:pathLst>
                <a:path w="1477754" h="531011">
                  <a:moveTo>
                    <a:pt x="0" y="0"/>
                  </a:moveTo>
                  <a:lnTo>
                    <a:pt x="1477754" y="0"/>
                  </a:lnTo>
                  <a:lnTo>
                    <a:pt x="1477754" y="531011"/>
                  </a:lnTo>
                  <a:lnTo>
                    <a:pt x="0" y="531011"/>
                  </a:lnTo>
                  <a:close/>
                </a:path>
              </a:pathLst>
            </a:custGeom>
            <a:solidFill>
              <a:srgbClr val="678CC1">
                <a:alpha val="58824"/>
              </a:srgbClr>
            </a:solidFill>
          </p:spPr>
        </p:sp>
        <p:sp>
          <p:nvSpPr>
            <p:cNvPr id="21" name="TextBox 21"/>
            <p:cNvSpPr txBox="1"/>
            <p:nvPr/>
          </p:nvSpPr>
          <p:spPr>
            <a:xfrm>
              <a:off x="0" y="-38100"/>
              <a:ext cx="1477754" cy="569111"/>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grpSp>
        <p:nvGrpSpPr>
          <p:cNvPr id="28" name="Group 28"/>
          <p:cNvGrpSpPr/>
          <p:nvPr/>
        </p:nvGrpSpPr>
        <p:grpSpPr>
          <a:xfrm>
            <a:off x="4816486" y="1160909"/>
            <a:ext cx="2732881" cy="2071196"/>
            <a:chOff x="0" y="0"/>
            <a:chExt cx="3643842" cy="2761594"/>
          </a:xfrm>
        </p:grpSpPr>
        <p:pic>
          <p:nvPicPr>
            <p:cNvPr id="29" name="Picture 29"/>
            <p:cNvPicPr>
              <a:picLocks noChangeAspect="1"/>
            </p:cNvPicPr>
            <p:nvPr/>
          </p:nvPicPr>
          <p:blipFill>
            <a:blip r:embed="rId3"/>
            <a:srcRect l="6045" r="6045"/>
            <a:stretch>
              <a:fillRect/>
            </a:stretch>
          </p:blipFill>
          <p:spPr>
            <a:xfrm>
              <a:off x="0" y="0"/>
              <a:ext cx="3643842" cy="2761594"/>
            </a:xfrm>
            <a:prstGeom prst="rect">
              <a:avLst/>
            </a:prstGeom>
          </p:spPr>
        </p:pic>
      </p:grpSp>
      <p:sp>
        <p:nvSpPr>
          <p:cNvPr id="30" name="TextBox 30"/>
          <p:cNvSpPr txBox="1"/>
          <p:nvPr/>
        </p:nvSpPr>
        <p:spPr>
          <a:xfrm>
            <a:off x="777240" y="7043529"/>
            <a:ext cx="6570736" cy="837147"/>
          </a:xfrm>
          <a:prstGeom prst="rect">
            <a:avLst/>
          </a:prstGeom>
        </p:spPr>
        <p:txBody>
          <a:bodyPr lIns="0" tIns="0" rIns="0" bIns="0" rtlCol="0" anchor="t">
            <a:spAutoFit/>
          </a:bodyPr>
          <a:lstStyle/>
          <a:p>
            <a:pPr algn="just">
              <a:lnSpc>
                <a:spcPts val="1893"/>
              </a:lnSpc>
            </a:pPr>
            <a:r>
              <a:rPr lang="en-US" sz="1352" spc="20">
                <a:solidFill>
                  <a:srgbClr val="000000"/>
                </a:solidFill>
                <a:latin typeface="Telegraf"/>
                <a:ea typeface="Telegraf"/>
                <a:cs typeface="Telegraf"/>
                <a:sym typeface="Telegraf"/>
              </a:rPr>
              <a:t>Ulaşımının kolay olması, çok programlı olması sebebi ile bölüm çeşitliliğinin fazla olması , öğretmen kadrosunun genç ve dinamik olması, donanımın yeterli olması nedeniyle bu okulu tercih edebilirsiniz.</a:t>
            </a:r>
          </a:p>
          <a:p>
            <a:pPr marL="0" lvl="1" indent="0" algn="just">
              <a:lnSpc>
                <a:spcPts val="913"/>
              </a:lnSpc>
              <a:spcBef>
                <a:spcPct val="0"/>
              </a:spcBef>
            </a:pPr>
            <a:endParaRPr lang="en-US" sz="1352" spc="20">
              <a:solidFill>
                <a:srgbClr val="000000"/>
              </a:solidFill>
              <a:latin typeface="Telegraf"/>
              <a:ea typeface="Telegraf"/>
              <a:cs typeface="Telegraf"/>
              <a:sym typeface="Telegraf"/>
            </a:endParaRPr>
          </a:p>
        </p:txBody>
      </p:sp>
      <p:sp>
        <p:nvSpPr>
          <p:cNvPr id="31" name="Freeform 31"/>
          <p:cNvSpPr/>
          <p:nvPr/>
        </p:nvSpPr>
        <p:spPr>
          <a:xfrm>
            <a:off x="592313" y="6569263"/>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10800000">
            <a:off x="6838169" y="7455549"/>
            <a:ext cx="727745" cy="734422"/>
          </a:xfrm>
          <a:custGeom>
            <a:avLst/>
            <a:gdLst/>
            <a:ahLst/>
            <a:cxnLst/>
            <a:rect l="l" t="t" r="r" b="b"/>
            <a:pathLst>
              <a:path w="727745" h="734422">
                <a:moveTo>
                  <a:pt x="0" y="0"/>
                </a:moveTo>
                <a:lnTo>
                  <a:pt x="727746" y="0"/>
                </a:lnTo>
                <a:lnTo>
                  <a:pt x="727746" y="734422"/>
                </a:lnTo>
                <a:lnTo>
                  <a:pt x="0" y="734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TextBox 33"/>
          <p:cNvSpPr txBox="1"/>
          <p:nvPr/>
        </p:nvSpPr>
        <p:spPr>
          <a:xfrm>
            <a:off x="201481" y="473671"/>
            <a:ext cx="7409024" cy="559513"/>
          </a:xfrm>
          <a:prstGeom prst="rect">
            <a:avLst/>
          </a:prstGeom>
        </p:spPr>
        <p:txBody>
          <a:bodyPr lIns="0" tIns="0" rIns="0" bIns="0" rtlCol="0" anchor="t">
            <a:spAutoFit/>
          </a:bodyPr>
          <a:lstStyle/>
          <a:p>
            <a:pPr algn="ctr">
              <a:lnSpc>
                <a:spcPts val="3073"/>
              </a:lnSpc>
            </a:pPr>
            <a:r>
              <a:rPr lang="en-US" sz="2195">
                <a:solidFill>
                  <a:srgbClr val="072B61"/>
                </a:solidFill>
                <a:latin typeface="Archivo Black"/>
                <a:ea typeface="Archivo Black"/>
                <a:cs typeface="Archivo Black"/>
                <a:sym typeface="Archivo Black"/>
              </a:rPr>
              <a:t>İPEK YOLU ÇOK PROGRAMLI ANADOLU LİSESİ</a:t>
            </a:r>
          </a:p>
          <a:p>
            <a:pPr algn="ctr">
              <a:lnSpc>
                <a:spcPts val="1398"/>
              </a:lnSpc>
            </a:pPr>
            <a:endParaRPr lang="en-US" sz="2195">
              <a:solidFill>
                <a:srgbClr val="072B61"/>
              </a:solidFill>
              <a:latin typeface="Archivo Black"/>
              <a:ea typeface="Archivo Black"/>
              <a:cs typeface="Archivo Black"/>
              <a:sym typeface="Archivo Black"/>
            </a:endParaRPr>
          </a:p>
        </p:txBody>
      </p:sp>
      <p:sp>
        <p:nvSpPr>
          <p:cNvPr id="34" name="TextBox 34"/>
          <p:cNvSpPr txBox="1"/>
          <p:nvPr/>
        </p:nvSpPr>
        <p:spPr>
          <a:xfrm>
            <a:off x="755697" y="3553669"/>
            <a:ext cx="2115718" cy="3020406"/>
          </a:xfrm>
          <a:prstGeom prst="rect">
            <a:avLst/>
          </a:prstGeom>
        </p:spPr>
        <p:txBody>
          <a:bodyPr lIns="0" tIns="0" rIns="0" bIns="0" rtlCol="0" anchor="t">
            <a:spAutoFit/>
          </a:bodyPr>
          <a:lstStyle/>
          <a:p>
            <a:pPr algn="just">
              <a:lnSpc>
                <a:spcPts val="1639"/>
              </a:lnSpc>
            </a:pPr>
            <a:r>
              <a:rPr lang="en-US" sz="999" b="1" spc="14">
                <a:solidFill>
                  <a:srgbClr val="000000"/>
                </a:solidFill>
                <a:latin typeface="Telegraf Bold"/>
                <a:ea typeface="Telegraf Bold"/>
                <a:cs typeface="Telegraf Bold"/>
                <a:sym typeface="Telegraf Bold"/>
              </a:rPr>
              <a:t>Binanın Durumu: </a:t>
            </a:r>
            <a:r>
              <a:rPr lang="en-US" sz="999" spc="14">
                <a:solidFill>
                  <a:srgbClr val="000000"/>
                </a:solidFill>
                <a:latin typeface="Telegraf"/>
                <a:ea typeface="Telegraf"/>
                <a:cs typeface="Telegraf"/>
                <a:sym typeface="Telegraf"/>
              </a:rPr>
              <a:t>Şehit Serkan Talan MTAL binasında geçici olarak öğrenim vermektedir.</a:t>
            </a:r>
          </a:p>
          <a:p>
            <a:pPr algn="just">
              <a:lnSpc>
                <a:spcPts val="1639"/>
              </a:lnSpc>
            </a:pPr>
            <a:r>
              <a:rPr lang="en-US" sz="999" b="1" spc="14">
                <a:solidFill>
                  <a:srgbClr val="000000"/>
                </a:solidFill>
                <a:latin typeface="Telegraf Bold"/>
                <a:ea typeface="Telegraf Bold"/>
                <a:cs typeface="Telegraf Bold"/>
                <a:sym typeface="Telegraf Bold"/>
              </a:rPr>
              <a:t>Öğrenim Şekli: </a:t>
            </a:r>
            <a:r>
              <a:rPr lang="en-US" sz="999" spc="14">
                <a:solidFill>
                  <a:srgbClr val="000000"/>
                </a:solidFill>
                <a:latin typeface="Telegraf"/>
                <a:ea typeface="Telegraf"/>
                <a:cs typeface="Telegraf"/>
                <a:sym typeface="Telegraf"/>
              </a:rPr>
              <a:t>İkili </a:t>
            </a:r>
          </a:p>
          <a:p>
            <a:pPr algn="just">
              <a:lnSpc>
                <a:spcPts val="1639"/>
              </a:lnSpc>
            </a:pPr>
            <a:r>
              <a:rPr lang="en-US" sz="999" b="1" spc="14">
                <a:solidFill>
                  <a:srgbClr val="000000"/>
                </a:solidFill>
                <a:latin typeface="Telegraf Bold"/>
                <a:ea typeface="Telegraf Bold"/>
                <a:cs typeface="Telegraf Bold"/>
                <a:sym typeface="Telegraf Bold"/>
              </a:rPr>
              <a:t>Derslik Sayısı: </a:t>
            </a:r>
            <a:r>
              <a:rPr lang="en-US" sz="999" spc="14">
                <a:solidFill>
                  <a:srgbClr val="000000"/>
                </a:solidFill>
                <a:latin typeface="Telegraf"/>
                <a:ea typeface="Telegraf"/>
                <a:cs typeface="Telegraf"/>
                <a:sym typeface="Telegraf"/>
              </a:rPr>
              <a:t>32</a:t>
            </a:r>
          </a:p>
          <a:p>
            <a:pPr algn="just">
              <a:lnSpc>
                <a:spcPts val="1639"/>
              </a:lnSpc>
            </a:pPr>
            <a:r>
              <a:rPr lang="en-US" sz="999" b="1" spc="14">
                <a:solidFill>
                  <a:srgbClr val="000000"/>
                </a:solidFill>
                <a:latin typeface="Telegraf Bold"/>
                <a:ea typeface="Telegraf Bold"/>
                <a:cs typeface="Telegraf Bold"/>
                <a:sym typeface="Telegraf Bold"/>
              </a:rPr>
              <a:t>Öğretmen Sayısı: </a:t>
            </a:r>
            <a:r>
              <a:rPr lang="en-US" sz="999" spc="14">
                <a:solidFill>
                  <a:srgbClr val="000000"/>
                </a:solidFill>
                <a:latin typeface="Telegraf"/>
                <a:ea typeface="Telegraf"/>
                <a:cs typeface="Telegraf"/>
                <a:sym typeface="Telegraf"/>
              </a:rPr>
              <a:t>Var</a:t>
            </a:r>
          </a:p>
          <a:p>
            <a:pPr algn="just">
              <a:lnSpc>
                <a:spcPts val="1639"/>
              </a:lnSpc>
            </a:pPr>
            <a:r>
              <a:rPr lang="en-US" sz="999" b="1" spc="14">
                <a:solidFill>
                  <a:srgbClr val="000000"/>
                </a:solidFill>
                <a:latin typeface="Telegraf Bold"/>
                <a:ea typeface="Telegraf Bold"/>
                <a:cs typeface="Telegraf Bold"/>
                <a:sym typeface="Telegraf Bold"/>
              </a:rPr>
              <a:t>Fiziki İmkanları: </a:t>
            </a:r>
            <a:r>
              <a:rPr lang="en-US" sz="999" spc="14">
                <a:solidFill>
                  <a:srgbClr val="000000"/>
                </a:solidFill>
                <a:latin typeface="Telegraf"/>
                <a:ea typeface="Telegraf"/>
                <a:cs typeface="Telegraf"/>
                <a:sym typeface="Telegraf"/>
              </a:rPr>
              <a:t>Okul bahçesi, kütüphane, konferans salonu, yemekhane, bilgisayar laboratuvarı, Güzellik Hizmetleri, Çocuk Gelişimi  laboratuvarları mevcuttur.</a:t>
            </a:r>
          </a:p>
          <a:p>
            <a:pPr algn="just">
              <a:lnSpc>
                <a:spcPts val="1639"/>
              </a:lnSpc>
            </a:pPr>
            <a:r>
              <a:rPr lang="en-US" sz="999" b="1" spc="14">
                <a:solidFill>
                  <a:srgbClr val="000000"/>
                </a:solidFill>
                <a:latin typeface="Telegraf Bold"/>
                <a:ea typeface="Telegraf Bold"/>
                <a:cs typeface="Telegraf Bold"/>
                <a:sym typeface="Telegraf Bold"/>
              </a:rPr>
              <a:t>Ulaşım: </a:t>
            </a:r>
            <a:r>
              <a:rPr lang="en-US" sz="999" spc="14">
                <a:solidFill>
                  <a:srgbClr val="000000"/>
                </a:solidFill>
                <a:latin typeface="Telegraf"/>
                <a:ea typeface="Telegraf"/>
                <a:cs typeface="Telegraf"/>
                <a:sym typeface="Telegraf"/>
              </a:rPr>
              <a:t>Servis ve dolmuşlarla ulaşım sağlanmaktadır.</a:t>
            </a:r>
          </a:p>
          <a:p>
            <a:pPr marL="0" lvl="1" indent="0" algn="just">
              <a:lnSpc>
                <a:spcPts val="1656"/>
              </a:lnSpc>
            </a:pPr>
            <a:endParaRPr lang="en-US" sz="999" spc="14">
              <a:solidFill>
                <a:srgbClr val="000000"/>
              </a:solidFill>
              <a:latin typeface="Telegraf"/>
              <a:ea typeface="Telegraf"/>
              <a:cs typeface="Telegraf"/>
              <a:sym typeface="Telegraf"/>
            </a:endParaRPr>
          </a:p>
        </p:txBody>
      </p:sp>
      <p:sp>
        <p:nvSpPr>
          <p:cNvPr id="35" name="TextBox 35"/>
          <p:cNvSpPr txBox="1"/>
          <p:nvPr/>
        </p:nvSpPr>
        <p:spPr>
          <a:xfrm>
            <a:off x="826679" y="3377520"/>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6" name="TextBox 36"/>
          <p:cNvSpPr txBox="1"/>
          <p:nvPr/>
        </p:nvSpPr>
        <p:spPr>
          <a:xfrm>
            <a:off x="2080559" y="6667859"/>
            <a:ext cx="3831740"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BU OKULU NEDEN TERCİH ETMELİSİNİZ?</a:t>
            </a:r>
          </a:p>
        </p:txBody>
      </p:sp>
      <p:sp>
        <p:nvSpPr>
          <p:cNvPr id="37" name="TextBox 37"/>
          <p:cNvSpPr txBox="1"/>
          <p:nvPr/>
        </p:nvSpPr>
        <p:spPr>
          <a:xfrm>
            <a:off x="2080559" y="8561514"/>
            <a:ext cx="3511983" cy="1372616"/>
          </a:xfrm>
          <a:prstGeom prst="rect">
            <a:avLst/>
          </a:prstGeom>
        </p:spPr>
        <p:txBody>
          <a:bodyPr lIns="0" tIns="0" rIns="0" bIns="0" rtlCol="0" anchor="t">
            <a:spAutoFit/>
          </a:bodyPr>
          <a:lstStyle/>
          <a:p>
            <a:pPr algn="just">
              <a:lnSpc>
                <a:spcPts val="1836"/>
              </a:lnSpc>
            </a:pPr>
            <a:r>
              <a:rPr lang="en-US" sz="1099" b="1" spc="16">
                <a:solidFill>
                  <a:srgbClr val="000000"/>
                </a:solidFill>
                <a:latin typeface="Telegraf Bold"/>
                <a:ea typeface="Telegraf Bold"/>
                <a:cs typeface="Telegraf Bold"/>
                <a:sym typeface="Telegraf Bold"/>
              </a:rPr>
              <a:t>Adres:</a:t>
            </a:r>
            <a:r>
              <a:rPr lang="en-US" sz="1099" spc="16">
                <a:solidFill>
                  <a:srgbClr val="000000"/>
                </a:solidFill>
                <a:latin typeface="Telegraf"/>
                <a:ea typeface="Telegraf"/>
                <a:cs typeface="Telegraf"/>
                <a:sym typeface="Telegraf"/>
              </a:rPr>
              <a:t> Meydancık Mahallesi 3801. Sokak No1/1 Defne / Hatay</a:t>
            </a:r>
          </a:p>
          <a:p>
            <a:pPr algn="just">
              <a:lnSpc>
                <a:spcPts val="1836"/>
              </a:lnSpc>
            </a:pPr>
            <a:r>
              <a:rPr lang="en-US" sz="1099" b="1" spc="16">
                <a:solidFill>
                  <a:srgbClr val="000000"/>
                </a:solidFill>
                <a:latin typeface="Telegraf Bold"/>
                <a:ea typeface="Telegraf Bold"/>
                <a:cs typeface="Telegraf Bold"/>
                <a:sym typeface="Telegraf Bold"/>
              </a:rPr>
              <a:t>İletişim no: </a:t>
            </a:r>
            <a:r>
              <a:rPr lang="en-US" sz="1099" spc="16">
                <a:solidFill>
                  <a:srgbClr val="000000"/>
                </a:solidFill>
                <a:latin typeface="Telegraf"/>
                <a:ea typeface="Telegraf"/>
                <a:cs typeface="Telegraf"/>
                <a:sym typeface="Telegraf"/>
              </a:rPr>
              <a:t>05064938910</a:t>
            </a:r>
          </a:p>
          <a:p>
            <a:pPr algn="just">
              <a:lnSpc>
                <a:spcPts val="1836"/>
              </a:lnSpc>
            </a:pPr>
            <a:r>
              <a:rPr lang="en-US" sz="1099" b="1" spc="16">
                <a:solidFill>
                  <a:srgbClr val="000000"/>
                </a:solidFill>
                <a:latin typeface="Telegraf Bold"/>
                <a:ea typeface="Telegraf Bold"/>
                <a:cs typeface="Telegraf Bold"/>
                <a:sym typeface="Telegraf Bold"/>
              </a:rPr>
              <a:t>E-posta: </a:t>
            </a:r>
            <a:r>
              <a:rPr lang="en-US" sz="1099" spc="16">
                <a:solidFill>
                  <a:srgbClr val="000000"/>
                </a:solidFill>
                <a:latin typeface="Telegraf"/>
                <a:ea typeface="Telegraf"/>
                <a:cs typeface="Telegraf"/>
                <a:sym typeface="Telegraf"/>
              </a:rPr>
              <a:t>766247@meb.k12.tr</a:t>
            </a:r>
          </a:p>
          <a:p>
            <a:pPr algn="just">
              <a:lnSpc>
                <a:spcPts val="1836"/>
              </a:lnSpc>
            </a:pPr>
            <a:r>
              <a:rPr lang="en-US" sz="1099" b="1" spc="16">
                <a:solidFill>
                  <a:srgbClr val="000000"/>
                </a:solidFill>
                <a:latin typeface="Telegraf Bold"/>
                <a:ea typeface="Telegraf Bold"/>
                <a:cs typeface="Telegraf Bold"/>
                <a:sym typeface="Telegraf Bold"/>
              </a:rPr>
              <a:t>WEB Adresi:</a:t>
            </a:r>
            <a:r>
              <a:rPr lang="en-US" sz="1099" u="sng" spc="16">
                <a:solidFill>
                  <a:srgbClr val="000000"/>
                </a:solidFill>
                <a:latin typeface="Telegraf"/>
                <a:ea typeface="Telegraf"/>
                <a:cs typeface="Telegraf"/>
                <a:sym typeface="Telegraf"/>
                <a:hlinkClick r:id="rId6" tooltip="https://ipekyolucpl.meb.k12.tr/"/>
              </a:rPr>
              <a:t>https://ipekyolucpl.meb.k12.tr/</a:t>
            </a:r>
          </a:p>
          <a:p>
            <a:pPr marL="0" lvl="1" indent="0" algn="just">
              <a:lnSpc>
                <a:spcPts val="1836"/>
              </a:lnSpc>
            </a:pPr>
            <a:endParaRPr lang="en-US" sz="1099" u="sng" spc="16">
              <a:solidFill>
                <a:srgbClr val="000000"/>
              </a:solidFill>
              <a:latin typeface="Telegraf"/>
              <a:ea typeface="Telegraf"/>
              <a:cs typeface="Telegraf"/>
              <a:sym typeface="Telegraf"/>
              <a:hlinkClick r:id="rId6" tooltip="https://ipekyolucpl.meb.k12.tr/"/>
            </a:endParaRPr>
          </a:p>
        </p:txBody>
      </p:sp>
      <p:sp>
        <p:nvSpPr>
          <p:cNvPr id="38" name="TextBox 38"/>
          <p:cNvSpPr txBox="1"/>
          <p:nvPr/>
        </p:nvSpPr>
        <p:spPr>
          <a:xfrm>
            <a:off x="5389280" y="3377520"/>
            <a:ext cx="2152650"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39" name="TextBox 39"/>
          <p:cNvSpPr txBox="1"/>
          <p:nvPr/>
        </p:nvSpPr>
        <p:spPr>
          <a:xfrm>
            <a:off x="3071440" y="3377520"/>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OKULUN SINAV/ BÖLÜM BİLGİLERİ</a:t>
            </a:r>
          </a:p>
        </p:txBody>
      </p:sp>
      <p:sp>
        <p:nvSpPr>
          <p:cNvPr id="40" name="TextBox 40"/>
          <p:cNvSpPr txBox="1"/>
          <p:nvPr/>
        </p:nvSpPr>
        <p:spPr>
          <a:xfrm>
            <a:off x="5365296" y="3779860"/>
            <a:ext cx="2107132" cy="2453640"/>
          </a:xfrm>
          <a:prstGeom prst="rect">
            <a:avLst/>
          </a:prstGeom>
        </p:spPr>
        <p:txBody>
          <a:bodyPr lIns="0" tIns="0" rIns="0" bIns="0" rtlCol="0" anchor="t">
            <a:spAutoFit/>
          </a:bodyPr>
          <a:lstStyle/>
          <a:p>
            <a:pPr marL="194310" lvl="1" indent="-97155" algn="just">
              <a:lnSpc>
                <a:spcPts val="1260"/>
              </a:lnSpc>
              <a:buFont typeface="Arial"/>
              <a:buChar char="•"/>
            </a:pPr>
            <a:r>
              <a:rPr lang="en-US" sz="900" spc="13">
                <a:solidFill>
                  <a:srgbClr val="000000"/>
                </a:solidFill>
                <a:latin typeface="Telegraf"/>
                <a:ea typeface="Telegraf"/>
                <a:cs typeface="Telegraf"/>
                <a:sym typeface="Telegraf"/>
              </a:rPr>
              <a:t>Gazi Üniversitesi ortaklığı ile dil bölümü öğrencilerimizin dil yeterliliğini artırıcı eğitimler düzenlenmektedir.</a:t>
            </a:r>
          </a:p>
          <a:p>
            <a:pPr algn="just">
              <a:lnSpc>
                <a:spcPts val="1260"/>
              </a:lnSpc>
            </a:pPr>
            <a:endParaRPr lang="en-US" sz="900" spc="13">
              <a:solidFill>
                <a:srgbClr val="000000"/>
              </a:solidFill>
              <a:latin typeface="Telegraf"/>
              <a:ea typeface="Telegraf"/>
              <a:cs typeface="Telegraf"/>
              <a:sym typeface="Telegraf"/>
            </a:endParaRPr>
          </a:p>
          <a:p>
            <a:pPr marL="194310" lvl="1" indent="-97155" algn="just">
              <a:lnSpc>
                <a:spcPts val="1260"/>
              </a:lnSpc>
              <a:buFont typeface="Arial"/>
              <a:buChar char="•"/>
            </a:pPr>
            <a:r>
              <a:rPr lang="en-US" sz="900" spc="13">
                <a:solidFill>
                  <a:srgbClr val="000000"/>
                </a:solidFill>
                <a:latin typeface="Telegraf"/>
                <a:ea typeface="Telegraf"/>
                <a:cs typeface="Telegraf"/>
                <a:sym typeface="Telegraf"/>
              </a:rPr>
              <a:t>Bilimsel, kültürel ve sportif yarışmalara katılım sağlanmaktadır. </a:t>
            </a:r>
          </a:p>
          <a:p>
            <a:pPr algn="just">
              <a:lnSpc>
                <a:spcPts val="1260"/>
              </a:lnSpc>
            </a:pPr>
            <a:endParaRPr lang="en-US" sz="900" spc="13">
              <a:solidFill>
                <a:srgbClr val="000000"/>
              </a:solidFill>
              <a:latin typeface="Telegraf"/>
              <a:ea typeface="Telegraf"/>
              <a:cs typeface="Telegraf"/>
              <a:sym typeface="Telegraf"/>
            </a:endParaRPr>
          </a:p>
          <a:p>
            <a:pPr marL="194310" lvl="1" indent="-97155" algn="just">
              <a:lnSpc>
                <a:spcPts val="1260"/>
              </a:lnSpc>
              <a:buFont typeface="Arial"/>
              <a:buChar char="•"/>
            </a:pPr>
            <a:r>
              <a:rPr lang="en-US" sz="900" spc="13">
                <a:solidFill>
                  <a:srgbClr val="000000"/>
                </a:solidFill>
                <a:latin typeface="Telegraf"/>
                <a:ea typeface="Telegraf"/>
                <a:cs typeface="Telegraf"/>
                <a:sym typeface="Telegraf"/>
              </a:rPr>
              <a:t>Okul içi bilgi yarışmaları yapılmaktadır. </a:t>
            </a:r>
          </a:p>
          <a:p>
            <a:pPr algn="just">
              <a:lnSpc>
                <a:spcPts val="1260"/>
              </a:lnSpc>
            </a:pPr>
            <a:endParaRPr lang="en-US" sz="900" spc="13">
              <a:solidFill>
                <a:srgbClr val="000000"/>
              </a:solidFill>
              <a:latin typeface="Telegraf"/>
              <a:ea typeface="Telegraf"/>
              <a:cs typeface="Telegraf"/>
              <a:sym typeface="Telegraf"/>
            </a:endParaRPr>
          </a:p>
          <a:p>
            <a:pPr marL="194310" lvl="1" indent="-97155" algn="just">
              <a:lnSpc>
                <a:spcPts val="1260"/>
              </a:lnSpc>
              <a:spcBef>
                <a:spcPct val="0"/>
              </a:spcBef>
              <a:buFont typeface="Arial"/>
              <a:buChar char="•"/>
            </a:pPr>
            <a:r>
              <a:rPr lang="en-US" sz="900" spc="13">
                <a:solidFill>
                  <a:srgbClr val="000000"/>
                </a:solidFill>
                <a:latin typeface="Telegraf"/>
                <a:ea typeface="Telegraf"/>
                <a:cs typeface="Telegraf"/>
                <a:sym typeface="Telegraf"/>
              </a:rPr>
              <a:t>Derslerle ilgili etkinlikler yapılmakta ve sergiler düzenlenmektedir.</a:t>
            </a:r>
          </a:p>
          <a:p>
            <a:pPr algn="just">
              <a:lnSpc>
                <a:spcPts val="1260"/>
              </a:lnSpc>
              <a:spcBef>
                <a:spcPct val="0"/>
              </a:spcBef>
            </a:pPr>
            <a:endParaRPr lang="en-US" sz="900" spc="13">
              <a:solidFill>
                <a:srgbClr val="000000"/>
              </a:solidFill>
              <a:latin typeface="Telegraf"/>
              <a:ea typeface="Telegraf"/>
              <a:cs typeface="Telegraf"/>
              <a:sym typeface="Telegraf"/>
            </a:endParaRPr>
          </a:p>
        </p:txBody>
      </p:sp>
      <p:sp>
        <p:nvSpPr>
          <p:cNvPr id="41" name="TextBox 41"/>
          <p:cNvSpPr txBox="1"/>
          <p:nvPr/>
        </p:nvSpPr>
        <p:spPr>
          <a:xfrm>
            <a:off x="3146731" y="3750282"/>
            <a:ext cx="1997722" cy="2528125"/>
          </a:xfrm>
          <a:prstGeom prst="rect">
            <a:avLst/>
          </a:prstGeom>
        </p:spPr>
        <p:txBody>
          <a:bodyPr lIns="0" tIns="0" rIns="0" bIns="0" rtlCol="0" anchor="t">
            <a:spAutoFit/>
          </a:bodyPr>
          <a:lstStyle/>
          <a:p>
            <a:pPr algn="l">
              <a:lnSpc>
                <a:spcPts val="1371"/>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Almanca</a:t>
            </a:r>
          </a:p>
          <a:p>
            <a:pPr algn="just">
              <a:lnSpc>
                <a:spcPts val="1371"/>
              </a:lnSpc>
            </a:pPr>
            <a:endParaRPr lang="en-US" sz="952" spc="14">
              <a:solidFill>
                <a:srgbClr val="000000"/>
              </a:solidFill>
              <a:latin typeface="Telegraf"/>
              <a:ea typeface="Telegraf"/>
              <a:cs typeface="Telegraf"/>
              <a:sym typeface="Telegraf"/>
            </a:endParaRPr>
          </a:p>
          <a:p>
            <a:pPr algn="just">
              <a:lnSpc>
                <a:spcPts val="1371"/>
              </a:lnSpc>
            </a:pPr>
            <a:r>
              <a:rPr lang="en-US" sz="952" b="1" spc="14">
                <a:solidFill>
                  <a:srgbClr val="000000"/>
                </a:solidFill>
                <a:latin typeface="Telegraf Bold"/>
                <a:ea typeface="Telegraf Bold"/>
                <a:cs typeface="Telegraf Bold"/>
                <a:sym typeface="Telegraf Bold"/>
              </a:rPr>
              <a:t>Bölümler:</a:t>
            </a:r>
            <a:r>
              <a:rPr lang="en-US" sz="952" spc="14">
                <a:solidFill>
                  <a:srgbClr val="000000"/>
                </a:solidFill>
                <a:latin typeface="Telegraf"/>
                <a:ea typeface="Telegraf"/>
                <a:cs typeface="Telegraf"/>
                <a:sym typeface="Telegraf"/>
              </a:rPr>
              <a:t> Çocuk Gelişimi, Güzellik Hizmetleri</a:t>
            </a:r>
          </a:p>
          <a:p>
            <a:pPr algn="l">
              <a:lnSpc>
                <a:spcPts val="1371"/>
              </a:lnSpc>
            </a:pPr>
            <a:endParaRPr lang="en-US" sz="952" spc="14">
              <a:solidFill>
                <a:srgbClr val="000000"/>
              </a:solidFill>
              <a:latin typeface="Telegraf"/>
              <a:ea typeface="Telegraf"/>
              <a:cs typeface="Telegraf"/>
              <a:sym typeface="Telegraf"/>
            </a:endParaRPr>
          </a:p>
          <a:p>
            <a:pPr algn="l">
              <a:lnSpc>
                <a:spcPts val="1371"/>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Yerel</a:t>
            </a:r>
          </a:p>
          <a:p>
            <a:pPr algn="l">
              <a:lnSpc>
                <a:spcPts val="1371"/>
              </a:lnSpc>
            </a:pPr>
            <a:endParaRPr lang="en-US" sz="952" spc="14">
              <a:solidFill>
                <a:srgbClr val="000000"/>
              </a:solidFill>
              <a:latin typeface="Telegraf"/>
              <a:ea typeface="Telegraf"/>
              <a:cs typeface="Telegraf"/>
              <a:sym typeface="Telegraf"/>
            </a:endParaRPr>
          </a:p>
          <a:p>
            <a:pPr algn="l">
              <a:lnSpc>
                <a:spcPts val="1227"/>
              </a:lnSpc>
            </a:pPr>
            <a:r>
              <a:rPr lang="en-US" sz="852" b="1" spc="12">
                <a:solidFill>
                  <a:srgbClr val="000000"/>
                </a:solidFill>
                <a:latin typeface="Telegraf Bold"/>
                <a:ea typeface="Telegraf Bold"/>
                <a:cs typeface="Telegraf Bold"/>
                <a:sym typeface="Telegraf Bold"/>
              </a:rPr>
              <a:t>Yerleşen Son Öğrencinin Puanı: </a:t>
            </a:r>
            <a:r>
              <a:rPr lang="en-US" sz="852" spc="12">
                <a:solidFill>
                  <a:srgbClr val="000000"/>
                </a:solidFill>
                <a:latin typeface="Telegraf"/>
                <a:ea typeface="Telegraf"/>
                <a:cs typeface="Telegraf"/>
                <a:sym typeface="Telegraf"/>
              </a:rPr>
              <a:t>53.27</a:t>
            </a:r>
          </a:p>
          <a:p>
            <a:pPr algn="l">
              <a:lnSpc>
                <a:spcPts val="1371"/>
              </a:lnSpc>
            </a:pPr>
            <a:endParaRPr lang="en-US" sz="852" spc="12">
              <a:solidFill>
                <a:srgbClr val="000000"/>
              </a:solidFill>
              <a:latin typeface="Telegraf"/>
              <a:ea typeface="Telegraf"/>
              <a:cs typeface="Telegraf"/>
              <a:sym typeface="Telegraf"/>
            </a:endParaRPr>
          </a:p>
          <a:p>
            <a:pPr algn="just">
              <a:lnSpc>
                <a:spcPts val="1371"/>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Anadolu Lisesi :306 Öğrenci, Meslek lisesi öğrencisi: 170 öğrenci</a:t>
            </a:r>
          </a:p>
          <a:p>
            <a:pPr marL="0" lvl="1" indent="0" algn="l">
              <a:lnSpc>
                <a:spcPts val="1227"/>
              </a:lnSpc>
            </a:pPr>
            <a:endParaRPr lang="en-US" sz="952" spc="14">
              <a:solidFill>
                <a:srgbClr val="000000"/>
              </a:solidFill>
              <a:latin typeface="Telegraf"/>
              <a:ea typeface="Telegraf"/>
              <a:cs typeface="Telegraf"/>
              <a:sym typeface="Telegraf"/>
            </a:endParaRPr>
          </a:p>
        </p:txBody>
      </p:sp>
      <p:sp>
        <p:nvSpPr>
          <p:cNvPr id="42" name="TextBox 42"/>
          <p:cNvSpPr txBox="1"/>
          <p:nvPr/>
        </p:nvSpPr>
        <p:spPr>
          <a:xfrm>
            <a:off x="2282832" y="8352000"/>
            <a:ext cx="320673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İletişim:</a:t>
            </a:r>
          </a:p>
        </p:txBody>
      </p:sp>
      <p:sp>
        <p:nvSpPr>
          <p:cNvPr id="43" name="TextBox 43"/>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96994" y="1106698"/>
            <a:ext cx="4468921" cy="2153982"/>
            <a:chOff x="0" y="0"/>
            <a:chExt cx="5958561" cy="2871976"/>
          </a:xfrm>
        </p:grpSpPr>
        <p:pic>
          <p:nvPicPr>
            <p:cNvPr id="3" name="Picture 3"/>
            <p:cNvPicPr>
              <a:picLocks noChangeAspect="1"/>
            </p:cNvPicPr>
            <p:nvPr/>
          </p:nvPicPr>
          <p:blipFill>
            <a:blip r:embed="rId2"/>
            <a:srcRect t="7085" b="7085"/>
            <a:stretch>
              <a:fillRect/>
            </a:stretch>
          </p:blipFill>
          <p:spPr>
            <a:xfrm>
              <a:off x="0" y="0"/>
              <a:ext cx="5958561" cy="2871976"/>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422400"/>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60671"/>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73377" cy="2991608"/>
            <a:chOff x="0" y="0"/>
            <a:chExt cx="866049" cy="1139660"/>
          </a:xfrm>
        </p:grpSpPr>
        <p:sp>
          <p:nvSpPr>
            <p:cNvPr id="14" name="Freeform 14"/>
            <p:cNvSpPr/>
            <p:nvPr/>
          </p:nvSpPr>
          <p:spPr>
            <a:xfrm>
              <a:off x="0" y="0"/>
              <a:ext cx="866048" cy="1139660"/>
            </a:xfrm>
            <a:custGeom>
              <a:avLst/>
              <a:gdLst/>
              <a:ahLst/>
              <a:cxnLst/>
              <a:rect l="l" t="t" r="r" b="b"/>
              <a:pathLst>
                <a:path w="866048" h="1139660">
                  <a:moveTo>
                    <a:pt x="0" y="0"/>
                  </a:moveTo>
                  <a:lnTo>
                    <a:pt x="866048" y="0"/>
                  </a:lnTo>
                  <a:lnTo>
                    <a:pt x="866048" y="1139660"/>
                  </a:lnTo>
                  <a:lnTo>
                    <a:pt x="0" y="1139660"/>
                  </a:lnTo>
                  <a:close/>
                </a:path>
              </a:pathLst>
            </a:custGeom>
            <a:solidFill>
              <a:srgbClr val="678CC1">
                <a:alpha val="58824"/>
              </a:srgbClr>
            </a:solidFill>
          </p:spPr>
        </p:sp>
        <p:sp>
          <p:nvSpPr>
            <p:cNvPr id="15" name="TextBox 15"/>
            <p:cNvSpPr txBox="1"/>
            <p:nvPr/>
          </p:nvSpPr>
          <p:spPr>
            <a:xfrm>
              <a:off x="0" y="-38100"/>
              <a:ext cx="866049"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1349880"/>
            <a:chOff x="0" y="0"/>
            <a:chExt cx="2620996" cy="514240"/>
          </a:xfrm>
        </p:grpSpPr>
        <p:sp>
          <p:nvSpPr>
            <p:cNvPr id="17" name="Freeform 17"/>
            <p:cNvSpPr/>
            <p:nvPr/>
          </p:nvSpPr>
          <p:spPr>
            <a:xfrm>
              <a:off x="0" y="0"/>
              <a:ext cx="2620996" cy="514240"/>
            </a:xfrm>
            <a:custGeom>
              <a:avLst/>
              <a:gdLst/>
              <a:ahLst/>
              <a:cxnLst/>
              <a:rect l="l" t="t" r="r" b="b"/>
              <a:pathLst>
                <a:path w="2620996" h="514240">
                  <a:moveTo>
                    <a:pt x="0" y="0"/>
                  </a:moveTo>
                  <a:lnTo>
                    <a:pt x="2620996" y="0"/>
                  </a:lnTo>
                  <a:lnTo>
                    <a:pt x="2620996" y="514240"/>
                  </a:lnTo>
                  <a:lnTo>
                    <a:pt x="0" y="514240"/>
                  </a:lnTo>
                  <a:close/>
                </a:path>
              </a:pathLst>
            </a:custGeom>
            <a:solidFill>
              <a:srgbClr val="70A684">
                <a:alpha val="58824"/>
              </a:srgbClr>
            </a:solidFill>
          </p:spPr>
        </p:sp>
        <p:sp>
          <p:nvSpPr>
            <p:cNvPr id="18" name="TextBox 18"/>
            <p:cNvSpPr txBox="1"/>
            <p:nvPr/>
          </p:nvSpPr>
          <p:spPr>
            <a:xfrm>
              <a:off x="0" y="-57150"/>
              <a:ext cx="2620996" cy="571390"/>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211768"/>
            <a:ext cx="3586447" cy="1511851"/>
            <a:chOff x="0" y="0"/>
            <a:chExt cx="1366266" cy="575943"/>
          </a:xfrm>
        </p:grpSpPr>
        <p:sp>
          <p:nvSpPr>
            <p:cNvPr id="20" name="Freeform 20"/>
            <p:cNvSpPr/>
            <p:nvPr/>
          </p:nvSpPr>
          <p:spPr>
            <a:xfrm>
              <a:off x="0" y="0"/>
              <a:ext cx="1366266" cy="575943"/>
            </a:xfrm>
            <a:custGeom>
              <a:avLst/>
              <a:gdLst/>
              <a:ahLst/>
              <a:cxnLst/>
              <a:rect l="l" t="t" r="r" b="b"/>
              <a:pathLst>
                <a:path w="1366266" h="575943">
                  <a:moveTo>
                    <a:pt x="0" y="0"/>
                  </a:moveTo>
                  <a:lnTo>
                    <a:pt x="1366266" y="0"/>
                  </a:lnTo>
                  <a:lnTo>
                    <a:pt x="1366266" y="575943"/>
                  </a:lnTo>
                  <a:lnTo>
                    <a:pt x="0" y="575943"/>
                  </a:lnTo>
                  <a:close/>
                </a:path>
              </a:pathLst>
            </a:custGeom>
            <a:solidFill>
              <a:srgbClr val="678CC1">
                <a:alpha val="58824"/>
              </a:srgbClr>
            </a:solidFill>
          </p:spPr>
        </p:sp>
        <p:sp>
          <p:nvSpPr>
            <p:cNvPr id="21" name="TextBox 21"/>
            <p:cNvSpPr txBox="1"/>
            <p:nvPr/>
          </p:nvSpPr>
          <p:spPr>
            <a:xfrm>
              <a:off x="0" y="-38100"/>
              <a:ext cx="1366266" cy="614043"/>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377089" y="427690"/>
            <a:ext cx="7018222" cy="1074274"/>
          </a:xfrm>
          <a:prstGeom prst="rect">
            <a:avLst/>
          </a:prstGeom>
        </p:spPr>
        <p:txBody>
          <a:bodyPr lIns="0" tIns="0" rIns="0" bIns="0" rtlCol="0" anchor="t">
            <a:spAutoFit/>
          </a:bodyPr>
          <a:lstStyle/>
          <a:p>
            <a:pPr algn="ctr">
              <a:lnSpc>
                <a:spcPts val="3652"/>
              </a:lnSpc>
            </a:pPr>
            <a:r>
              <a:rPr lang="en-US" sz="2608">
                <a:solidFill>
                  <a:srgbClr val="072B61"/>
                </a:solidFill>
                <a:latin typeface="Archivo Black"/>
                <a:ea typeface="Archivo Black"/>
                <a:cs typeface="Archivo Black"/>
                <a:sym typeface="Archivo Black"/>
              </a:rPr>
              <a:t>NECMİ ASFUROĞLU ANADOLU LİSESİ</a:t>
            </a:r>
          </a:p>
          <a:p>
            <a:pPr algn="ctr">
              <a:lnSpc>
                <a:spcPts val="4973"/>
              </a:lnSpc>
            </a:pPr>
            <a:endParaRPr lang="en-US" sz="2608">
              <a:solidFill>
                <a:srgbClr val="072B61"/>
              </a:solidFill>
              <a:latin typeface="Archivo Black"/>
              <a:ea typeface="Archivo Black"/>
              <a:cs typeface="Archivo Black"/>
              <a:sym typeface="Archivo Black"/>
            </a:endParaRPr>
          </a:p>
        </p:txBody>
      </p:sp>
      <p:sp>
        <p:nvSpPr>
          <p:cNvPr id="29" name="TextBox 29"/>
          <p:cNvSpPr txBox="1"/>
          <p:nvPr/>
        </p:nvSpPr>
        <p:spPr>
          <a:xfrm>
            <a:off x="909144" y="6883577"/>
            <a:ext cx="6350278" cy="727644"/>
          </a:xfrm>
          <a:prstGeom prst="rect">
            <a:avLst/>
          </a:prstGeom>
        </p:spPr>
        <p:txBody>
          <a:bodyPr lIns="0" tIns="0" rIns="0" bIns="0" rtlCol="0" anchor="t">
            <a:spAutoFit/>
          </a:bodyPr>
          <a:lstStyle/>
          <a:p>
            <a:pPr marL="0" lvl="1" indent="0" algn="just">
              <a:lnSpc>
                <a:spcPts val="1893"/>
              </a:lnSpc>
              <a:spcBef>
                <a:spcPct val="0"/>
              </a:spcBef>
            </a:pPr>
            <a:r>
              <a:rPr lang="en-US" sz="1352" spc="20">
                <a:solidFill>
                  <a:srgbClr val="000000"/>
                </a:solidFill>
                <a:latin typeface="Telegraf"/>
                <a:ea typeface="Telegraf"/>
                <a:cs typeface="Telegraf"/>
                <a:sym typeface="Telegraf"/>
              </a:rPr>
              <a:t>Merkezi bir okul olması, fiziki yeterliliğe sahip olması, ulaşım sorunu yaşanmaması, öğrencilerin akademik olarak başarılı olmasından dolayı bu okulu tercih edebilirsiniz.</a:t>
            </a:r>
          </a:p>
        </p:txBody>
      </p:sp>
      <p:sp>
        <p:nvSpPr>
          <p:cNvPr id="30" name="Freeform 30"/>
          <p:cNvSpPr/>
          <p:nvPr/>
        </p:nvSpPr>
        <p:spPr>
          <a:xfrm>
            <a:off x="611197" y="6402356"/>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31"/>
          <p:cNvSpPr/>
          <p:nvPr/>
        </p:nvSpPr>
        <p:spPr>
          <a:xfrm rot="-10800000">
            <a:off x="6895549" y="7173188"/>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2" name="Group 32"/>
          <p:cNvGrpSpPr/>
          <p:nvPr/>
        </p:nvGrpSpPr>
        <p:grpSpPr>
          <a:xfrm>
            <a:off x="699257" y="1106698"/>
            <a:ext cx="2273377" cy="2163507"/>
            <a:chOff x="0" y="0"/>
            <a:chExt cx="3031170" cy="2884676"/>
          </a:xfrm>
        </p:grpSpPr>
        <p:pic>
          <p:nvPicPr>
            <p:cNvPr id="33" name="Picture 33"/>
            <p:cNvPicPr>
              <a:picLocks noChangeAspect="1"/>
            </p:cNvPicPr>
            <p:nvPr/>
          </p:nvPicPr>
          <p:blipFill>
            <a:blip r:embed="rId5"/>
            <a:srcRect l="10441" r="10441"/>
            <a:stretch>
              <a:fillRect/>
            </a:stretch>
          </p:blipFill>
          <p:spPr>
            <a:xfrm>
              <a:off x="0" y="0"/>
              <a:ext cx="3031170" cy="2884676"/>
            </a:xfrm>
            <a:prstGeom prst="rect">
              <a:avLst/>
            </a:prstGeom>
          </p:spPr>
        </p:pic>
      </p:grpSp>
      <p:sp>
        <p:nvSpPr>
          <p:cNvPr id="34" name="TextBox 34"/>
          <p:cNvSpPr txBox="1"/>
          <p:nvPr/>
        </p:nvSpPr>
        <p:spPr>
          <a:xfrm>
            <a:off x="779054" y="3615115"/>
            <a:ext cx="2098865" cy="2890520"/>
          </a:xfrm>
          <a:prstGeom prst="rect">
            <a:avLst/>
          </a:prstGeom>
        </p:spPr>
        <p:txBody>
          <a:bodyPr lIns="0" tIns="0" rIns="0" bIns="0" rtlCol="0" anchor="t">
            <a:spAutoFit/>
          </a:bodyPr>
          <a:lstStyle/>
          <a:p>
            <a:pPr algn="just">
              <a:lnSpc>
                <a:spcPts val="1829"/>
              </a:lnSpc>
            </a:pPr>
            <a:r>
              <a:rPr lang="en-US" sz="999" b="1" spc="14">
                <a:solidFill>
                  <a:srgbClr val="000000"/>
                </a:solidFill>
                <a:latin typeface="Telegraf Bold"/>
                <a:ea typeface="Telegraf Bold"/>
                <a:cs typeface="Telegraf Bold"/>
                <a:sym typeface="Telegraf Bold"/>
              </a:rPr>
              <a:t>Binanın Durumu: </a:t>
            </a:r>
            <a:r>
              <a:rPr lang="en-US" sz="999" spc="14">
                <a:solidFill>
                  <a:srgbClr val="000000"/>
                </a:solidFill>
                <a:latin typeface="Telegraf"/>
                <a:ea typeface="Telegraf"/>
                <a:cs typeface="Telegraf"/>
                <a:sym typeface="Telegraf"/>
              </a:rPr>
              <a:t>Kendi Binasında</a:t>
            </a:r>
          </a:p>
          <a:p>
            <a:pPr algn="just">
              <a:lnSpc>
                <a:spcPts val="1829"/>
              </a:lnSpc>
            </a:pPr>
            <a:r>
              <a:rPr lang="en-US" sz="999" b="1" spc="14">
                <a:solidFill>
                  <a:srgbClr val="000000"/>
                </a:solidFill>
                <a:latin typeface="Telegraf Bold"/>
                <a:ea typeface="Telegraf Bold"/>
                <a:cs typeface="Telegraf Bold"/>
                <a:sym typeface="Telegraf Bold"/>
              </a:rPr>
              <a:t>Öğrenim Şekli: </a:t>
            </a:r>
            <a:r>
              <a:rPr lang="en-US" sz="999" spc="14">
                <a:solidFill>
                  <a:srgbClr val="000000"/>
                </a:solidFill>
                <a:latin typeface="Telegraf"/>
                <a:ea typeface="Telegraf"/>
                <a:cs typeface="Telegraf"/>
                <a:sym typeface="Telegraf"/>
              </a:rPr>
              <a:t>Tam Gün</a:t>
            </a:r>
          </a:p>
          <a:p>
            <a:pPr algn="just">
              <a:lnSpc>
                <a:spcPts val="1829"/>
              </a:lnSpc>
            </a:pPr>
            <a:r>
              <a:rPr lang="en-US" sz="999" b="1" spc="14">
                <a:solidFill>
                  <a:srgbClr val="000000"/>
                </a:solidFill>
                <a:latin typeface="Telegraf Bold"/>
                <a:ea typeface="Telegraf Bold"/>
                <a:cs typeface="Telegraf Bold"/>
                <a:sym typeface="Telegraf Bold"/>
              </a:rPr>
              <a:t>Derslik Sayısı:</a:t>
            </a:r>
            <a:r>
              <a:rPr lang="en-US" sz="999" spc="14">
                <a:solidFill>
                  <a:srgbClr val="000000"/>
                </a:solidFill>
                <a:latin typeface="Telegraf"/>
                <a:ea typeface="Telegraf"/>
                <a:cs typeface="Telegraf"/>
                <a:sym typeface="Telegraf"/>
              </a:rPr>
              <a:t> 32</a:t>
            </a:r>
          </a:p>
          <a:p>
            <a:pPr algn="just">
              <a:lnSpc>
                <a:spcPts val="1829"/>
              </a:lnSpc>
            </a:pPr>
            <a:r>
              <a:rPr lang="en-US" sz="999" b="1" spc="14">
                <a:solidFill>
                  <a:srgbClr val="000000"/>
                </a:solidFill>
                <a:latin typeface="Telegraf Bold"/>
                <a:ea typeface="Telegraf Bold"/>
                <a:cs typeface="Telegraf Bold"/>
                <a:sym typeface="Telegraf Bold"/>
              </a:rPr>
              <a:t>Öğretmen Sayısı: </a:t>
            </a:r>
            <a:r>
              <a:rPr lang="en-US" sz="999" spc="14">
                <a:solidFill>
                  <a:srgbClr val="000000"/>
                </a:solidFill>
                <a:latin typeface="Telegraf"/>
                <a:ea typeface="Telegraf"/>
                <a:cs typeface="Telegraf"/>
                <a:sym typeface="Telegraf"/>
              </a:rPr>
              <a:t>68</a:t>
            </a:r>
          </a:p>
          <a:p>
            <a:pPr algn="just">
              <a:lnSpc>
                <a:spcPts val="1829"/>
              </a:lnSpc>
            </a:pPr>
            <a:r>
              <a:rPr lang="en-US" sz="999" b="1" spc="14">
                <a:solidFill>
                  <a:srgbClr val="000000"/>
                </a:solidFill>
                <a:latin typeface="Telegraf Bold"/>
                <a:ea typeface="Telegraf Bold"/>
                <a:cs typeface="Telegraf Bold"/>
                <a:sym typeface="Telegraf Bold"/>
              </a:rPr>
              <a:t>Psikolojik Danışman Normu:</a:t>
            </a:r>
            <a:r>
              <a:rPr lang="en-US" sz="999" spc="14">
                <a:solidFill>
                  <a:srgbClr val="000000"/>
                </a:solidFill>
                <a:latin typeface="Telegraf"/>
                <a:ea typeface="Telegraf"/>
                <a:cs typeface="Telegraf"/>
                <a:sym typeface="Telegraf"/>
              </a:rPr>
              <a:t> Var</a:t>
            </a:r>
          </a:p>
          <a:p>
            <a:pPr algn="just">
              <a:lnSpc>
                <a:spcPts val="1829"/>
              </a:lnSpc>
            </a:pPr>
            <a:r>
              <a:rPr lang="en-US" sz="999" b="1" spc="14">
                <a:solidFill>
                  <a:srgbClr val="000000"/>
                </a:solidFill>
                <a:latin typeface="Telegraf Bold"/>
                <a:ea typeface="Telegraf Bold"/>
                <a:cs typeface="Telegraf Bold"/>
                <a:sym typeface="Telegraf Bold"/>
              </a:rPr>
              <a:t>Fiziki İmkanları: </a:t>
            </a:r>
            <a:r>
              <a:rPr lang="en-US" sz="999" spc="14">
                <a:solidFill>
                  <a:srgbClr val="000000"/>
                </a:solidFill>
                <a:latin typeface="Telegraf"/>
                <a:ea typeface="Telegraf"/>
                <a:cs typeface="Telegraf"/>
                <a:sym typeface="Telegraf"/>
              </a:rPr>
              <a:t>Okul bahçesi, Z-kütüphane, konferans salonu, laboratuvar, spor salonu, bilgisayar laboratuvarı</a:t>
            </a:r>
          </a:p>
          <a:p>
            <a:pPr algn="just">
              <a:lnSpc>
                <a:spcPts val="1829"/>
              </a:lnSpc>
            </a:pPr>
            <a:r>
              <a:rPr lang="en-US" sz="999" b="1" spc="14">
                <a:solidFill>
                  <a:srgbClr val="000000"/>
                </a:solidFill>
                <a:latin typeface="Telegraf Bold"/>
                <a:ea typeface="Telegraf Bold"/>
                <a:cs typeface="Telegraf Bold"/>
                <a:sym typeface="Telegraf Bold"/>
              </a:rPr>
              <a:t>Ulaşım: </a:t>
            </a:r>
            <a:r>
              <a:rPr lang="en-US" sz="999" spc="14">
                <a:solidFill>
                  <a:srgbClr val="000000"/>
                </a:solidFill>
                <a:latin typeface="Telegraf"/>
                <a:ea typeface="Telegraf"/>
                <a:cs typeface="Telegraf"/>
                <a:sym typeface="Telegraf"/>
              </a:rPr>
              <a:t>Otobüsler ve servis ile ulaşım sağlanabilmektedir.</a:t>
            </a:r>
          </a:p>
          <a:p>
            <a:pPr algn="just">
              <a:lnSpc>
                <a:spcPts val="1399"/>
              </a:lnSpc>
            </a:pPr>
            <a:endParaRPr lang="en-US" sz="999" spc="14">
              <a:solidFill>
                <a:srgbClr val="000000"/>
              </a:solidFill>
              <a:latin typeface="Telegraf"/>
              <a:ea typeface="Telegraf"/>
              <a:cs typeface="Telegraf"/>
              <a:sym typeface="Telegraf"/>
            </a:endParaRPr>
          </a:p>
          <a:p>
            <a:pPr marL="0" lvl="1" indent="0" algn="just">
              <a:lnSpc>
                <a:spcPts val="1399"/>
              </a:lnSpc>
              <a:spcBef>
                <a:spcPct val="0"/>
              </a:spcBef>
            </a:pPr>
            <a:endParaRPr lang="en-US" sz="999" spc="14">
              <a:solidFill>
                <a:srgbClr val="000000"/>
              </a:solidFill>
              <a:latin typeface="Telegraf"/>
              <a:ea typeface="Telegraf"/>
              <a:cs typeface="Telegraf"/>
              <a:sym typeface="Telegraf"/>
            </a:endParaRPr>
          </a:p>
        </p:txBody>
      </p:sp>
      <p:sp>
        <p:nvSpPr>
          <p:cNvPr id="35" name="TextBox 35"/>
          <p:cNvSpPr txBox="1"/>
          <p:nvPr/>
        </p:nvSpPr>
        <p:spPr>
          <a:xfrm>
            <a:off x="826679" y="3377520"/>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6" name="TextBox 36"/>
          <p:cNvSpPr txBox="1"/>
          <p:nvPr/>
        </p:nvSpPr>
        <p:spPr>
          <a:xfrm>
            <a:off x="1970330" y="6517432"/>
            <a:ext cx="3831740" cy="242321"/>
          </a:xfrm>
          <a:prstGeom prst="rect">
            <a:avLst/>
          </a:prstGeom>
        </p:spPr>
        <p:txBody>
          <a:bodyPr lIns="0" tIns="0" rIns="0" bIns="0" rtlCol="0" anchor="t">
            <a:spAutoFit/>
          </a:bodyPr>
          <a:lstStyle/>
          <a:p>
            <a:pPr algn="ctr">
              <a:lnSpc>
                <a:spcPts val="1868"/>
              </a:lnSpc>
              <a:spcBef>
                <a:spcPct val="0"/>
              </a:spcBef>
            </a:pPr>
            <a:r>
              <a:rPr lang="en-US" sz="1334" b="1">
                <a:solidFill>
                  <a:srgbClr val="FFFFFF"/>
                </a:solidFill>
                <a:latin typeface="Telegraf Bold"/>
                <a:ea typeface="Telegraf Bold"/>
                <a:cs typeface="Telegraf Bold"/>
                <a:sym typeface="Telegraf Bold"/>
              </a:rPr>
              <a:t>BU OKULU NEDEN TERCİH ETMELİSİNİZ?</a:t>
            </a:r>
          </a:p>
        </p:txBody>
      </p:sp>
      <p:sp>
        <p:nvSpPr>
          <p:cNvPr id="37" name="TextBox 37"/>
          <p:cNvSpPr txBox="1"/>
          <p:nvPr/>
        </p:nvSpPr>
        <p:spPr>
          <a:xfrm>
            <a:off x="2334830" y="8523303"/>
            <a:ext cx="3467240" cy="1087566"/>
          </a:xfrm>
          <a:prstGeom prst="rect">
            <a:avLst/>
          </a:prstGeom>
        </p:spPr>
        <p:txBody>
          <a:bodyPr lIns="0" tIns="0" rIns="0" bIns="0" rtlCol="0" anchor="t">
            <a:spAutoFit/>
          </a:bodyPr>
          <a:lstStyle/>
          <a:p>
            <a:pPr algn="l">
              <a:lnSpc>
                <a:spcPts val="1480"/>
              </a:lnSpc>
            </a:pPr>
            <a:r>
              <a:rPr lang="en-US" sz="1057" b="1" spc="15">
                <a:solidFill>
                  <a:srgbClr val="000000"/>
                </a:solidFill>
                <a:latin typeface="Telegraf Bold"/>
                <a:ea typeface="Telegraf Bold"/>
                <a:cs typeface="Telegraf Bold"/>
                <a:sym typeface="Telegraf Bold"/>
              </a:rPr>
              <a:t>Adres: </a:t>
            </a:r>
            <a:r>
              <a:rPr lang="en-US" sz="1057" spc="15">
                <a:solidFill>
                  <a:srgbClr val="000000"/>
                </a:solidFill>
                <a:latin typeface="Telegraf"/>
                <a:ea typeface="Telegraf"/>
                <a:cs typeface="Telegraf"/>
                <a:sym typeface="Telegraf"/>
              </a:rPr>
              <a:t>Sümerler Mahallesi Şükrü Güçlü Caddesi Aalen Meydanı No: 1 DEFNE HATAY</a:t>
            </a:r>
          </a:p>
          <a:p>
            <a:pPr algn="l">
              <a:lnSpc>
                <a:spcPts val="1480"/>
              </a:lnSpc>
            </a:pPr>
            <a:r>
              <a:rPr lang="en-US" sz="1057" b="1" spc="15">
                <a:solidFill>
                  <a:srgbClr val="000000"/>
                </a:solidFill>
                <a:latin typeface="Telegraf Bold"/>
                <a:ea typeface="Telegraf Bold"/>
                <a:cs typeface="Telegraf Bold"/>
                <a:sym typeface="Telegraf Bold"/>
              </a:rPr>
              <a:t>İletişim no: </a:t>
            </a:r>
            <a:r>
              <a:rPr lang="en-US" sz="1057" spc="15">
                <a:solidFill>
                  <a:srgbClr val="000000"/>
                </a:solidFill>
                <a:latin typeface="Telegraf"/>
                <a:ea typeface="Telegraf"/>
                <a:cs typeface="Telegraf"/>
                <a:sym typeface="Telegraf"/>
              </a:rPr>
              <a:t>3262230404</a:t>
            </a:r>
          </a:p>
          <a:p>
            <a:pPr algn="l">
              <a:lnSpc>
                <a:spcPts val="1480"/>
              </a:lnSpc>
            </a:pPr>
            <a:r>
              <a:rPr lang="en-US" sz="1057" b="1" spc="15">
                <a:solidFill>
                  <a:srgbClr val="000000"/>
                </a:solidFill>
                <a:latin typeface="Telegraf Bold"/>
                <a:ea typeface="Telegraf Bold"/>
                <a:cs typeface="Telegraf Bold"/>
                <a:sym typeface="Telegraf Bold"/>
              </a:rPr>
              <a:t>E-posta: </a:t>
            </a:r>
            <a:r>
              <a:rPr lang="en-US" sz="1057" u="sng" spc="15">
                <a:solidFill>
                  <a:srgbClr val="000000"/>
                </a:solidFill>
                <a:latin typeface="Telegraf"/>
                <a:ea typeface="Telegraf"/>
                <a:cs typeface="Telegraf"/>
                <a:sym typeface="Telegraf"/>
                <a:hlinkClick r:id="rId6" tooltip="mailto:756591@meb.k12.tr"/>
              </a:rPr>
              <a:t>756591@meb.k12.tr</a:t>
            </a:r>
          </a:p>
          <a:p>
            <a:pPr algn="l">
              <a:lnSpc>
                <a:spcPts val="1480"/>
              </a:lnSpc>
            </a:pPr>
            <a:r>
              <a:rPr lang="en-US" sz="1057" b="1" spc="15">
                <a:solidFill>
                  <a:srgbClr val="000000"/>
                </a:solidFill>
                <a:latin typeface="Telegraf Bold"/>
                <a:ea typeface="Telegraf Bold"/>
                <a:cs typeface="Telegraf Bold"/>
                <a:sym typeface="Telegraf Bold"/>
              </a:rPr>
              <a:t>Web Adresi: </a:t>
            </a:r>
            <a:r>
              <a:rPr lang="en-US" sz="1057" u="sng" spc="15">
                <a:solidFill>
                  <a:srgbClr val="000000"/>
                </a:solidFill>
                <a:latin typeface="Telegraf"/>
                <a:ea typeface="Telegraf"/>
                <a:cs typeface="Telegraf"/>
                <a:sym typeface="Telegraf"/>
                <a:hlinkClick r:id="rId7" tooltip="https://necmiasfurogluand.meb.k12.tr/"/>
              </a:rPr>
              <a:t>https://necmiasfurogluand.meb.k12.t</a:t>
            </a:r>
            <a:r>
              <a:rPr lang="en-US" sz="1057" b="1" u="sng" spc="15">
                <a:solidFill>
                  <a:srgbClr val="000000"/>
                </a:solidFill>
                <a:latin typeface="Telegraf Bold"/>
                <a:ea typeface="Telegraf Bold"/>
                <a:cs typeface="Telegraf Bold"/>
                <a:sym typeface="Telegraf Bold"/>
                <a:hlinkClick r:id="rId7" tooltip="https://necmiasfurogluand.meb.k12.tr/"/>
              </a:rPr>
              <a:t>r/</a:t>
            </a:r>
            <a:r>
              <a:rPr lang="en-US" sz="1057" b="1" spc="15">
                <a:solidFill>
                  <a:srgbClr val="000000"/>
                </a:solidFill>
                <a:latin typeface="Telegraf Bold"/>
                <a:ea typeface="Telegraf Bold"/>
                <a:cs typeface="Telegraf Bold"/>
                <a:sym typeface="Telegraf Bold"/>
              </a:rPr>
              <a:t> </a:t>
            </a:r>
          </a:p>
          <a:p>
            <a:pPr marL="0" lvl="1" indent="0" algn="l">
              <a:lnSpc>
                <a:spcPts val="1480"/>
              </a:lnSpc>
              <a:spcBef>
                <a:spcPct val="0"/>
              </a:spcBef>
            </a:pPr>
            <a:endParaRPr lang="en-US" sz="1057" b="1" spc="15">
              <a:solidFill>
                <a:srgbClr val="000000"/>
              </a:solidFill>
              <a:latin typeface="Telegraf Bold"/>
              <a:ea typeface="Telegraf Bold"/>
              <a:cs typeface="Telegraf Bold"/>
              <a:sym typeface="Telegraf Bold"/>
            </a:endParaRPr>
          </a:p>
        </p:txBody>
      </p:sp>
      <p:sp>
        <p:nvSpPr>
          <p:cNvPr id="38" name="TextBox 38"/>
          <p:cNvSpPr txBox="1"/>
          <p:nvPr/>
        </p:nvSpPr>
        <p:spPr>
          <a:xfrm>
            <a:off x="5413265" y="3364378"/>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39" name="TextBox 39"/>
          <p:cNvSpPr txBox="1"/>
          <p:nvPr/>
        </p:nvSpPr>
        <p:spPr>
          <a:xfrm>
            <a:off x="3113015" y="3362634"/>
            <a:ext cx="2025685" cy="338206"/>
          </a:xfrm>
          <a:prstGeom prst="rect">
            <a:avLst/>
          </a:prstGeom>
        </p:spPr>
        <p:txBody>
          <a:bodyPr lIns="0" tIns="0" rIns="0" bIns="0" rtlCol="0" anchor="t">
            <a:spAutoFit/>
          </a:bodyPr>
          <a:lstStyle/>
          <a:p>
            <a:pPr algn="ctr">
              <a:lnSpc>
                <a:spcPts val="1308"/>
              </a:lnSpc>
              <a:spcBef>
                <a:spcPct val="0"/>
              </a:spcBef>
            </a:pPr>
            <a:r>
              <a:rPr lang="en-US" sz="934" b="1">
                <a:solidFill>
                  <a:srgbClr val="FFFFFF"/>
                </a:solidFill>
                <a:latin typeface="Telegraf Bold"/>
                <a:ea typeface="Telegraf Bold"/>
                <a:cs typeface="Telegraf Bold"/>
                <a:sym typeface="Telegraf Bold"/>
              </a:rPr>
              <a:t>OKULUN SINAV/ BÖLÜM BİLGİLERİ</a:t>
            </a:r>
          </a:p>
        </p:txBody>
      </p:sp>
      <p:sp>
        <p:nvSpPr>
          <p:cNvPr id="40" name="TextBox 40"/>
          <p:cNvSpPr txBox="1"/>
          <p:nvPr/>
        </p:nvSpPr>
        <p:spPr>
          <a:xfrm>
            <a:off x="5441840" y="4221624"/>
            <a:ext cx="1998771" cy="735264"/>
          </a:xfrm>
          <a:prstGeom prst="rect">
            <a:avLst/>
          </a:prstGeom>
        </p:spPr>
        <p:txBody>
          <a:bodyPr lIns="0" tIns="0" rIns="0" bIns="0" rtlCol="0" anchor="t">
            <a:spAutoFit/>
          </a:bodyPr>
          <a:lstStyle/>
          <a:p>
            <a:pPr algn="ctr">
              <a:lnSpc>
                <a:spcPts val="1473"/>
              </a:lnSpc>
            </a:pPr>
            <a:r>
              <a:rPr lang="en-US" sz="1052" spc="15">
                <a:solidFill>
                  <a:srgbClr val="000000"/>
                </a:solidFill>
                <a:latin typeface="Telegraf"/>
                <a:ea typeface="Telegraf"/>
                <a:cs typeface="Telegraf"/>
                <a:sym typeface="Telegraf"/>
              </a:rPr>
              <a:t> TÜBİTAK projeleri yapılmaktadır. </a:t>
            </a:r>
          </a:p>
          <a:p>
            <a:pPr algn="ctr">
              <a:lnSpc>
                <a:spcPts val="1473"/>
              </a:lnSpc>
            </a:pPr>
            <a:endParaRPr lang="en-US" sz="1052" spc="15">
              <a:solidFill>
                <a:srgbClr val="000000"/>
              </a:solidFill>
              <a:latin typeface="Telegraf"/>
              <a:ea typeface="Telegraf"/>
              <a:cs typeface="Telegraf"/>
              <a:sym typeface="Telegraf"/>
            </a:endParaRPr>
          </a:p>
          <a:p>
            <a:pPr marL="0" lvl="1" indent="0" algn="ctr">
              <a:lnSpc>
                <a:spcPts val="1473"/>
              </a:lnSpc>
              <a:spcBef>
                <a:spcPct val="0"/>
              </a:spcBef>
            </a:pPr>
            <a:endParaRPr lang="en-US" sz="1052" spc="15">
              <a:solidFill>
                <a:srgbClr val="000000"/>
              </a:solidFill>
              <a:latin typeface="Telegraf"/>
              <a:ea typeface="Telegraf"/>
              <a:cs typeface="Telegraf"/>
              <a:sym typeface="Telegraf"/>
            </a:endParaRPr>
          </a:p>
        </p:txBody>
      </p:sp>
      <p:sp>
        <p:nvSpPr>
          <p:cNvPr id="41" name="TextBox 41"/>
          <p:cNvSpPr txBox="1"/>
          <p:nvPr/>
        </p:nvSpPr>
        <p:spPr>
          <a:xfrm>
            <a:off x="3174621" y="3683855"/>
            <a:ext cx="1902472" cy="2633539"/>
          </a:xfrm>
          <a:prstGeom prst="rect">
            <a:avLst/>
          </a:prstGeom>
        </p:spPr>
        <p:txBody>
          <a:bodyPr lIns="0" tIns="0" rIns="0" bIns="0" rtlCol="0" anchor="t">
            <a:spAutoFit/>
          </a:bodyPr>
          <a:lstStyle/>
          <a:p>
            <a:pPr algn="l">
              <a:lnSpc>
                <a:spcPts val="1562"/>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Almanca</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Sayısal, Eşit Ağırlık, Yabancı Dil</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Yerleştirmeye Esas Puan Türü:</a:t>
            </a:r>
            <a:r>
              <a:rPr lang="en-US" sz="952" spc="14">
                <a:solidFill>
                  <a:srgbClr val="000000"/>
                </a:solidFill>
                <a:latin typeface="Telegraf"/>
                <a:ea typeface="Telegraf"/>
                <a:cs typeface="Telegraf"/>
                <a:sym typeface="Telegraf"/>
              </a:rPr>
              <a:t> Yerel</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93.94</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272</a:t>
            </a:r>
          </a:p>
          <a:p>
            <a:pPr algn="l">
              <a:lnSpc>
                <a:spcPts val="1562"/>
              </a:lnSpc>
            </a:pPr>
            <a:endParaRPr lang="en-US" sz="952" spc="14">
              <a:solidFill>
                <a:srgbClr val="000000"/>
              </a:solidFill>
              <a:latin typeface="Telegraf"/>
              <a:ea typeface="Telegraf"/>
              <a:cs typeface="Telegraf"/>
              <a:sym typeface="Telegraf"/>
            </a:endParaRPr>
          </a:p>
          <a:p>
            <a:pPr marL="0" lvl="1" indent="0" algn="l">
              <a:lnSpc>
                <a:spcPts val="1053"/>
              </a:lnSpc>
              <a:spcBef>
                <a:spcPct val="0"/>
              </a:spcBef>
            </a:pPr>
            <a:endParaRPr lang="en-US" sz="952" spc="14">
              <a:solidFill>
                <a:srgbClr val="000000"/>
              </a:solidFill>
              <a:latin typeface="Telegraf"/>
              <a:ea typeface="Telegraf"/>
              <a:cs typeface="Telegraf"/>
              <a:sym typeface="Telegraf"/>
            </a:endParaRPr>
          </a:p>
        </p:txBody>
      </p:sp>
      <p:sp>
        <p:nvSpPr>
          <p:cNvPr id="42" name="TextBox 42"/>
          <p:cNvSpPr txBox="1"/>
          <p:nvPr/>
        </p:nvSpPr>
        <p:spPr>
          <a:xfrm>
            <a:off x="2405479" y="8268918"/>
            <a:ext cx="320673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İletişim:</a:t>
            </a:r>
          </a:p>
        </p:txBody>
      </p:sp>
      <p:sp>
        <p:nvSpPr>
          <p:cNvPr id="43" name="TextBox 43"/>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96994" y="1127523"/>
            <a:ext cx="2097196" cy="2104582"/>
            <a:chOff x="0" y="0"/>
            <a:chExt cx="2796261" cy="2806109"/>
          </a:xfrm>
        </p:grpSpPr>
        <p:pic>
          <p:nvPicPr>
            <p:cNvPr id="3" name="Picture 3"/>
            <p:cNvPicPr>
              <a:picLocks noChangeAspect="1"/>
            </p:cNvPicPr>
            <p:nvPr/>
          </p:nvPicPr>
          <p:blipFill>
            <a:blip r:embed="rId2"/>
            <a:srcRect l="21973" r="21973"/>
            <a:stretch>
              <a:fillRect/>
            </a:stretch>
          </p:blipFill>
          <p:spPr>
            <a:xfrm>
              <a:off x="0" y="0"/>
              <a:ext cx="2796261" cy="2806109"/>
            </a:xfrm>
            <a:prstGeom prst="rect">
              <a:avLst/>
            </a:prstGeom>
          </p:spPr>
        </p:pic>
      </p:grpSp>
      <p:grpSp>
        <p:nvGrpSpPr>
          <p:cNvPr id="4" name="Group 4"/>
          <p:cNvGrpSpPr/>
          <p:nvPr/>
        </p:nvGrpSpPr>
        <p:grpSpPr>
          <a:xfrm>
            <a:off x="1338942" y="9831340"/>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41400" y="-1422400"/>
            <a:ext cx="5689600" cy="1811174"/>
            <a:chOff x="0" y="0"/>
            <a:chExt cx="2167467" cy="689971"/>
          </a:xfrm>
        </p:grpSpPr>
        <p:sp>
          <p:nvSpPr>
            <p:cNvPr id="8" name="Freeform 8"/>
            <p:cNvSpPr/>
            <p:nvPr/>
          </p:nvSpPr>
          <p:spPr>
            <a:xfrm>
              <a:off x="0" y="0"/>
              <a:ext cx="2167467" cy="689971"/>
            </a:xfrm>
            <a:custGeom>
              <a:avLst/>
              <a:gdLst/>
              <a:ahLst/>
              <a:cxnLst/>
              <a:rect l="l" t="t" r="r" b="b"/>
              <a:pathLst>
                <a:path w="2167467" h="689971">
                  <a:moveTo>
                    <a:pt x="0" y="0"/>
                  </a:moveTo>
                  <a:lnTo>
                    <a:pt x="2167467" y="0"/>
                  </a:lnTo>
                  <a:lnTo>
                    <a:pt x="2167467" y="689971"/>
                  </a:lnTo>
                  <a:lnTo>
                    <a:pt x="0" y="689971"/>
                  </a:lnTo>
                  <a:close/>
                </a:path>
              </a:pathLst>
            </a:custGeom>
            <a:solidFill>
              <a:srgbClr val="678CC1"/>
            </a:solidFill>
          </p:spPr>
        </p:sp>
        <p:sp>
          <p:nvSpPr>
            <p:cNvPr id="9" name="TextBox 9"/>
            <p:cNvSpPr txBox="1"/>
            <p:nvPr/>
          </p:nvSpPr>
          <p:spPr>
            <a:xfrm>
              <a:off x="0" y="-38100"/>
              <a:ext cx="2167467" cy="728071"/>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41400" y="960671"/>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699257" y="3365455"/>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685800" y="6461838"/>
            <a:ext cx="6880115" cy="1349880"/>
            <a:chOff x="0" y="0"/>
            <a:chExt cx="2620996" cy="514240"/>
          </a:xfrm>
        </p:grpSpPr>
        <p:sp>
          <p:nvSpPr>
            <p:cNvPr id="17" name="Freeform 17"/>
            <p:cNvSpPr/>
            <p:nvPr/>
          </p:nvSpPr>
          <p:spPr>
            <a:xfrm>
              <a:off x="0" y="0"/>
              <a:ext cx="2620996" cy="514240"/>
            </a:xfrm>
            <a:custGeom>
              <a:avLst/>
              <a:gdLst/>
              <a:ahLst/>
              <a:cxnLst/>
              <a:rect l="l" t="t" r="r" b="b"/>
              <a:pathLst>
                <a:path w="2620996" h="514240">
                  <a:moveTo>
                    <a:pt x="0" y="0"/>
                  </a:moveTo>
                  <a:lnTo>
                    <a:pt x="2620996" y="0"/>
                  </a:lnTo>
                  <a:lnTo>
                    <a:pt x="2620996" y="514240"/>
                  </a:lnTo>
                  <a:lnTo>
                    <a:pt x="0" y="514240"/>
                  </a:lnTo>
                  <a:close/>
                </a:path>
              </a:pathLst>
            </a:custGeom>
            <a:solidFill>
              <a:srgbClr val="70A684">
                <a:alpha val="58824"/>
              </a:srgbClr>
            </a:solidFill>
          </p:spPr>
        </p:sp>
        <p:sp>
          <p:nvSpPr>
            <p:cNvPr id="18" name="TextBox 18"/>
            <p:cNvSpPr txBox="1"/>
            <p:nvPr/>
          </p:nvSpPr>
          <p:spPr>
            <a:xfrm>
              <a:off x="0" y="-57150"/>
              <a:ext cx="2620996" cy="571390"/>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215623" y="8211768"/>
            <a:ext cx="3586447" cy="1511851"/>
            <a:chOff x="0" y="0"/>
            <a:chExt cx="1366266" cy="575943"/>
          </a:xfrm>
        </p:grpSpPr>
        <p:sp>
          <p:nvSpPr>
            <p:cNvPr id="20" name="Freeform 20"/>
            <p:cNvSpPr/>
            <p:nvPr/>
          </p:nvSpPr>
          <p:spPr>
            <a:xfrm>
              <a:off x="0" y="0"/>
              <a:ext cx="1366266" cy="575943"/>
            </a:xfrm>
            <a:custGeom>
              <a:avLst/>
              <a:gdLst/>
              <a:ahLst/>
              <a:cxnLst/>
              <a:rect l="l" t="t" r="r" b="b"/>
              <a:pathLst>
                <a:path w="1366266" h="575943">
                  <a:moveTo>
                    <a:pt x="0" y="0"/>
                  </a:moveTo>
                  <a:lnTo>
                    <a:pt x="1366266" y="0"/>
                  </a:lnTo>
                  <a:lnTo>
                    <a:pt x="1366266" y="575943"/>
                  </a:lnTo>
                  <a:lnTo>
                    <a:pt x="0" y="575943"/>
                  </a:lnTo>
                  <a:close/>
                </a:path>
              </a:pathLst>
            </a:custGeom>
            <a:solidFill>
              <a:srgbClr val="678CC1">
                <a:alpha val="58824"/>
              </a:srgbClr>
            </a:solidFill>
          </p:spPr>
        </p:sp>
        <p:sp>
          <p:nvSpPr>
            <p:cNvPr id="21" name="TextBox 21"/>
            <p:cNvSpPr txBox="1"/>
            <p:nvPr/>
          </p:nvSpPr>
          <p:spPr>
            <a:xfrm>
              <a:off x="0" y="-38100"/>
              <a:ext cx="1366266" cy="614043"/>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65296" y="3365455"/>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096994" y="3365455"/>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881725" y="6712127"/>
            <a:ext cx="6513586" cy="965769"/>
          </a:xfrm>
          <a:prstGeom prst="rect">
            <a:avLst/>
          </a:prstGeom>
        </p:spPr>
        <p:txBody>
          <a:bodyPr lIns="0" tIns="0" rIns="0" bIns="0" rtlCol="0" anchor="t">
            <a:spAutoFit/>
          </a:bodyPr>
          <a:lstStyle/>
          <a:p>
            <a:pPr marL="0" lvl="1" indent="0" algn="just">
              <a:lnSpc>
                <a:spcPts val="1893"/>
              </a:lnSpc>
              <a:spcBef>
                <a:spcPct val="0"/>
              </a:spcBef>
            </a:pPr>
            <a:r>
              <a:rPr lang="en-US" sz="1352" spc="20">
                <a:solidFill>
                  <a:srgbClr val="000000"/>
                </a:solidFill>
                <a:latin typeface="Telegraf"/>
                <a:ea typeface="Telegraf"/>
                <a:cs typeface="Telegraf"/>
                <a:sym typeface="Telegraf"/>
              </a:rPr>
              <a:t>Okulda dinamik, donanımlı öğretmen kadrosu ve idarecileriyle kaliteli bir eğitim öğretim verilmektedir. Kendi binasına 2024/2025 yılının 2. döneminde taşındığından sosyal, kültürel, sportif faaliyetler önümüzdeki yıllarda artarak devam edecektir. </a:t>
            </a:r>
          </a:p>
        </p:txBody>
      </p:sp>
      <p:sp>
        <p:nvSpPr>
          <p:cNvPr id="29" name="Freeform 29"/>
          <p:cNvSpPr/>
          <p:nvPr/>
        </p:nvSpPr>
        <p:spPr>
          <a:xfrm>
            <a:off x="611197" y="6402356"/>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Freeform 30"/>
          <p:cNvSpPr/>
          <p:nvPr/>
        </p:nvSpPr>
        <p:spPr>
          <a:xfrm rot="-10800000">
            <a:off x="6895549" y="7173188"/>
            <a:ext cx="727745" cy="734422"/>
          </a:xfrm>
          <a:custGeom>
            <a:avLst/>
            <a:gdLst/>
            <a:ahLst/>
            <a:cxnLst/>
            <a:rect l="l" t="t" r="r" b="b"/>
            <a:pathLst>
              <a:path w="727745" h="734422">
                <a:moveTo>
                  <a:pt x="0" y="0"/>
                </a:moveTo>
                <a:lnTo>
                  <a:pt x="727745" y="0"/>
                </a:lnTo>
                <a:lnTo>
                  <a:pt x="727745" y="734422"/>
                </a:lnTo>
                <a:lnTo>
                  <a:pt x="0" y="734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1" name="Group 31"/>
          <p:cNvGrpSpPr/>
          <p:nvPr/>
        </p:nvGrpSpPr>
        <p:grpSpPr>
          <a:xfrm>
            <a:off x="5365296" y="1137048"/>
            <a:ext cx="2188405" cy="2104582"/>
            <a:chOff x="0" y="0"/>
            <a:chExt cx="2917873" cy="2806109"/>
          </a:xfrm>
        </p:grpSpPr>
        <p:pic>
          <p:nvPicPr>
            <p:cNvPr id="32" name="Picture 32"/>
            <p:cNvPicPr>
              <a:picLocks noChangeAspect="1"/>
            </p:cNvPicPr>
            <p:nvPr/>
          </p:nvPicPr>
          <p:blipFill>
            <a:blip r:embed="rId5"/>
            <a:srcRect l="10854" r="10854"/>
            <a:stretch>
              <a:fillRect/>
            </a:stretch>
          </p:blipFill>
          <p:spPr>
            <a:xfrm>
              <a:off x="0" y="0"/>
              <a:ext cx="2917873" cy="2806109"/>
            </a:xfrm>
            <a:prstGeom prst="rect">
              <a:avLst/>
            </a:prstGeom>
          </p:spPr>
        </p:pic>
      </p:grpSp>
      <p:grpSp>
        <p:nvGrpSpPr>
          <p:cNvPr id="33" name="Group 33"/>
          <p:cNvGrpSpPr/>
          <p:nvPr/>
        </p:nvGrpSpPr>
        <p:grpSpPr>
          <a:xfrm>
            <a:off x="693755" y="1119774"/>
            <a:ext cx="2206121" cy="2140906"/>
            <a:chOff x="0" y="0"/>
            <a:chExt cx="2941495" cy="2854542"/>
          </a:xfrm>
        </p:grpSpPr>
        <p:pic>
          <p:nvPicPr>
            <p:cNvPr id="34" name="Picture 34"/>
            <p:cNvPicPr>
              <a:picLocks noChangeAspect="1"/>
            </p:cNvPicPr>
            <p:nvPr/>
          </p:nvPicPr>
          <p:blipFill>
            <a:blip r:embed="rId6"/>
            <a:srcRect t="13467" b="13467"/>
            <a:stretch>
              <a:fillRect/>
            </a:stretch>
          </p:blipFill>
          <p:spPr>
            <a:xfrm>
              <a:off x="0" y="0"/>
              <a:ext cx="2941495" cy="2854542"/>
            </a:xfrm>
            <a:prstGeom prst="rect">
              <a:avLst/>
            </a:prstGeom>
          </p:spPr>
        </p:pic>
      </p:grpSp>
      <p:sp>
        <p:nvSpPr>
          <p:cNvPr id="35" name="TextBox 35"/>
          <p:cNvSpPr txBox="1"/>
          <p:nvPr/>
        </p:nvSpPr>
        <p:spPr>
          <a:xfrm>
            <a:off x="377089" y="449537"/>
            <a:ext cx="7018222" cy="464592"/>
          </a:xfrm>
          <a:prstGeom prst="rect">
            <a:avLst/>
          </a:prstGeom>
        </p:spPr>
        <p:txBody>
          <a:bodyPr lIns="0" tIns="0" rIns="0" bIns="0" rtlCol="0" anchor="t">
            <a:spAutoFit/>
          </a:bodyPr>
          <a:lstStyle/>
          <a:p>
            <a:pPr algn="ctr">
              <a:lnSpc>
                <a:spcPts val="3792"/>
              </a:lnSpc>
            </a:pPr>
            <a:r>
              <a:rPr lang="en-US" sz="2708">
                <a:solidFill>
                  <a:srgbClr val="072B61"/>
                </a:solidFill>
                <a:latin typeface="Archivo Black"/>
                <a:ea typeface="Archivo Black"/>
                <a:cs typeface="Archivo Black"/>
                <a:sym typeface="Archivo Black"/>
              </a:rPr>
              <a:t>NEZAHAT GÜVEN ANADOLU LİSESİ</a:t>
            </a:r>
          </a:p>
        </p:txBody>
      </p:sp>
      <p:sp>
        <p:nvSpPr>
          <p:cNvPr id="36" name="TextBox 36"/>
          <p:cNvSpPr txBox="1"/>
          <p:nvPr/>
        </p:nvSpPr>
        <p:spPr>
          <a:xfrm>
            <a:off x="765266" y="3726052"/>
            <a:ext cx="2025685" cy="2990218"/>
          </a:xfrm>
          <a:prstGeom prst="rect">
            <a:avLst/>
          </a:prstGeom>
        </p:spPr>
        <p:txBody>
          <a:bodyPr lIns="0" tIns="0" rIns="0" bIns="0" rtlCol="0" anchor="t">
            <a:spAutoFit/>
          </a:bodyPr>
          <a:lstStyle/>
          <a:p>
            <a:pPr algn="just">
              <a:lnSpc>
                <a:spcPts val="1412"/>
              </a:lnSpc>
            </a:pPr>
            <a:r>
              <a:rPr lang="en-US" sz="871" b="1" spc="13">
                <a:solidFill>
                  <a:srgbClr val="000000"/>
                </a:solidFill>
                <a:latin typeface="Telegraf Bold"/>
                <a:ea typeface="Telegraf Bold"/>
                <a:cs typeface="Telegraf Bold"/>
                <a:sym typeface="Telegraf Bold"/>
              </a:rPr>
              <a:t>Binanın Durumu: </a:t>
            </a:r>
            <a:r>
              <a:rPr lang="en-US" sz="871" spc="13">
                <a:solidFill>
                  <a:srgbClr val="000000"/>
                </a:solidFill>
                <a:latin typeface="Telegraf"/>
                <a:ea typeface="Telegraf"/>
                <a:cs typeface="Telegraf"/>
                <a:sym typeface="Telegraf"/>
              </a:rPr>
              <a:t>Kendi Binasında</a:t>
            </a:r>
          </a:p>
          <a:p>
            <a:pPr algn="just">
              <a:lnSpc>
                <a:spcPts val="1412"/>
              </a:lnSpc>
            </a:pPr>
            <a:endParaRPr lang="en-US" sz="871" spc="13">
              <a:solidFill>
                <a:srgbClr val="000000"/>
              </a:solidFill>
              <a:latin typeface="Telegraf"/>
              <a:ea typeface="Telegraf"/>
              <a:cs typeface="Telegraf"/>
              <a:sym typeface="Telegraf"/>
            </a:endParaRPr>
          </a:p>
          <a:p>
            <a:pPr algn="just">
              <a:lnSpc>
                <a:spcPts val="1412"/>
              </a:lnSpc>
            </a:pPr>
            <a:r>
              <a:rPr lang="en-US" sz="871" b="1" spc="13">
                <a:solidFill>
                  <a:srgbClr val="000000"/>
                </a:solidFill>
                <a:latin typeface="Telegraf Bold"/>
                <a:ea typeface="Telegraf Bold"/>
                <a:cs typeface="Telegraf Bold"/>
                <a:sym typeface="Telegraf Bold"/>
              </a:rPr>
              <a:t>Öğrenim Şekli:  </a:t>
            </a:r>
            <a:r>
              <a:rPr lang="en-US" sz="871" spc="13">
                <a:solidFill>
                  <a:srgbClr val="000000"/>
                </a:solidFill>
                <a:latin typeface="Telegraf"/>
                <a:ea typeface="Telegraf"/>
                <a:cs typeface="Telegraf"/>
                <a:sym typeface="Telegraf"/>
              </a:rPr>
              <a:t>Tam Gün</a:t>
            </a:r>
          </a:p>
          <a:p>
            <a:pPr algn="just">
              <a:lnSpc>
                <a:spcPts val="1412"/>
              </a:lnSpc>
            </a:pPr>
            <a:endParaRPr lang="en-US" sz="871" spc="13">
              <a:solidFill>
                <a:srgbClr val="000000"/>
              </a:solidFill>
              <a:latin typeface="Telegraf"/>
              <a:ea typeface="Telegraf"/>
              <a:cs typeface="Telegraf"/>
              <a:sym typeface="Telegraf"/>
            </a:endParaRPr>
          </a:p>
          <a:p>
            <a:pPr algn="just">
              <a:lnSpc>
                <a:spcPts val="1412"/>
              </a:lnSpc>
            </a:pPr>
            <a:r>
              <a:rPr lang="en-US" sz="871" b="1" spc="13">
                <a:solidFill>
                  <a:srgbClr val="000000"/>
                </a:solidFill>
                <a:latin typeface="Telegraf Bold"/>
                <a:ea typeface="Telegraf Bold"/>
                <a:cs typeface="Telegraf Bold"/>
                <a:sym typeface="Telegraf Bold"/>
              </a:rPr>
              <a:t>Derslik Sayısı:</a:t>
            </a:r>
            <a:r>
              <a:rPr lang="en-US" sz="871" spc="13">
                <a:solidFill>
                  <a:srgbClr val="000000"/>
                </a:solidFill>
                <a:latin typeface="Telegraf"/>
                <a:ea typeface="Telegraf"/>
                <a:cs typeface="Telegraf"/>
                <a:sym typeface="Telegraf"/>
              </a:rPr>
              <a:t> 30</a:t>
            </a:r>
          </a:p>
          <a:p>
            <a:pPr algn="just">
              <a:lnSpc>
                <a:spcPts val="1412"/>
              </a:lnSpc>
            </a:pPr>
            <a:endParaRPr lang="en-US" sz="871" spc="13">
              <a:solidFill>
                <a:srgbClr val="000000"/>
              </a:solidFill>
              <a:latin typeface="Telegraf"/>
              <a:ea typeface="Telegraf"/>
              <a:cs typeface="Telegraf"/>
              <a:sym typeface="Telegraf"/>
            </a:endParaRPr>
          </a:p>
          <a:p>
            <a:pPr algn="just">
              <a:lnSpc>
                <a:spcPts val="1412"/>
              </a:lnSpc>
            </a:pPr>
            <a:r>
              <a:rPr lang="en-US" sz="871" b="1" spc="13">
                <a:solidFill>
                  <a:srgbClr val="000000"/>
                </a:solidFill>
                <a:latin typeface="Telegraf Bold"/>
                <a:ea typeface="Telegraf Bold"/>
                <a:cs typeface="Telegraf Bold"/>
                <a:sym typeface="Telegraf Bold"/>
              </a:rPr>
              <a:t>Öğretmen Sayısı:  </a:t>
            </a:r>
            <a:r>
              <a:rPr lang="en-US" sz="871" spc="13">
                <a:solidFill>
                  <a:srgbClr val="000000"/>
                </a:solidFill>
                <a:latin typeface="Telegraf"/>
                <a:ea typeface="Telegraf"/>
                <a:cs typeface="Telegraf"/>
                <a:sym typeface="Telegraf"/>
              </a:rPr>
              <a:t>59</a:t>
            </a:r>
          </a:p>
          <a:p>
            <a:pPr algn="just">
              <a:lnSpc>
                <a:spcPts val="1412"/>
              </a:lnSpc>
            </a:pPr>
            <a:endParaRPr lang="en-US" sz="871" spc="13">
              <a:solidFill>
                <a:srgbClr val="000000"/>
              </a:solidFill>
              <a:latin typeface="Telegraf"/>
              <a:ea typeface="Telegraf"/>
              <a:cs typeface="Telegraf"/>
              <a:sym typeface="Telegraf"/>
            </a:endParaRPr>
          </a:p>
          <a:p>
            <a:pPr algn="just">
              <a:lnSpc>
                <a:spcPts val="1412"/>
              </a:lnSpc>
            </a:pPr>
            <a:r>
              <a:rPr lang="en-US" sz="871" b="1" spc="13">
                <a:solidFill>
                  <a:srgbClr val="000000"/>
                </a:solidFill>
                <a:latin typeface="Telegraf Bold"/>
                <a:ea typeface="Telegraf Bold"/>
                <a:cs typeface="Telegraf Bold"/>
                <a:sym typeface="Telegraf Bold"/>
              </a:rPr>
              <a:t>Psikolojik Danışman Normu:</a:t>
            </a:r>
            <a:r>
              <a:rPr lang="en-US" sz="871" spc="13">
                <a:solidFill>
                  <a:srgbClr val="000000"/>
                </a:solidFill>
                <a:latin typeface="Telegraf"/>
                <a:ea typeface="Telegraf"/>
                <a:cs typeface="Telegraf"/>
                <a:sym typeface="Telegraf"/>
              </a:rPr>
              <a:t> Var</a:t>
            </a:r>
          </a:p>
          <a:p>
            <a:pPr algn="just">
              <a:lnSpc>
                <a:spcPts val="1412"/>
              </a:lnSpc>
            </a:pPr>
            <a:endParaRPr lang="en-US" sz="871" spc="13">
              <a:solidFill>
                <a:srgbClr val="000000"/>
              </a:solidFill>
              <a:latin typeface="Telegraf"/>
              <a:ea typeface="Telegraf"/>
              <a:cs typeface="Telegraf"/>
              <a:sym typeface="Telegraf"/>
            </a:endParaRPr>
          </a:p>
          <a:p>
            <a:pPr algn="just">
              <a:lnSpc>
                <a:spcPts val="1412"/>
              </a:lnSpc>
            </a:pPr>
            <a:r>
              <a:rPr lang="en-US" sz="871" b="1" spc="13">
                <a:solidFill>
                  <a:srgbClr val="000000"/>
                </a:solidFill>
                <a:latin typeface="Telegraf Bold"/>
                <a:ea typeface="Telegraf Bold"/>
                <a:cs typeface="Telegraf Bold"/>
                <a:sym typeface="Telegraf Bold"/>
              </a:rPr>
              <a:t>Fiziki İmkanları: </a:t>
            </a:r>
            <a:r>
              <a:rPr lang="en-US" sz="871" spc="13">
                <a:solidFill>
                  <a:srgbClr val="000000"/>
                </a:solidFill>
                <a:latin typeface="Telegraf"/>
                <a:ea typeface="Telegraf"/>
                <a:cs typeface="Telegraf"/>
                <a:sym typeface="Telegraf"/>
              </a:rPr>
              <a:t>Okul bahçesi, kütüphane, konferans salonu</a:t>
            </a:r>
          </a:p>
          <a:p>
            <a:pPr algn="just">
              <a:lnSpc>
                <a:spcPts val="1412"/>
              </a:lnSpc>
            </a:pPr>
            <a:endParaRPr lang="en-US" sz="871" spc="13">
              <a:solidFill>
                <a:srgbClr val="000000"/>
              </a:solidFill>
              <a:latin typeface="Telegraf"/>
              <a:ea typeface="Telegraf"/>
              <a:cs typeface="Telegraf"/>
              <a:sym typeface="Telegraf"/>
            </a:endParaRPr>
          </a:p>
          <a:p>
            <a:pPr algn="just">
              <a:lnSpc>
                <a:spcPts val="1412"/>
              </a:lnSpc>
            </a:pPr>
            <a:r>
              <a:rPr lang="en-US" sz="871" b="1" spc="13">
                <a:solidFill>
                  <a:srgbClr val="000000"/>
                </a:solidFill>
                <a:latin typeface="Telegraf Bold"/>
                <a:ea typeface="Telegraf Bold"/>
                <a:cs typeface="Telegraf Bold"/>
                <a:sym typeface="Telegraf Bold"/>
              </a:rPr>
              <a:t>Ulaşım: </a:t>
            </a:r>
            <a:r>
              <a:rPr lang="en-US" sz="871" spc="13">
                <a:solidFill>
                  <a:srgbClr val="000000"/>
                </a:solidFill>
                <a:latin typeface="Telegraf"/>
                <a:ea typeface="Telegraf"/>
                <a:cs typeface="Telegraf"/>
                <a:sym typeface="Telegraf"/>
              </a:rPr>
              <a:t>Okul servisleri ve toplu taşıma araçları</a:t>
            </a:r>
          </a:p>
          <a:p>
            <a:pPr algn="just">
              <a:lnSpc>
                <a:spcPts val="1412"/>
              </a:lnSpc>
            </a:pPr>
            <a:endParaRPr lang="en-US" sz="871" spc="13">
              <a:solidFill>
                <a:srgbClr val="000000"/>
              </a:solidFill>
              <a:latin typeface="Telegraf"/>
              <a:ea typeface="Telegraf"/>
              <a:cs typeface="Telegraf"/>
              <a:sym typeface="Telegraf"/>
            </a:endParaRPr>
          </a:p>
          <a:p>
            <a:pPr marL="0" lvl="1" indent="0" algn="just">
              <a:lnSpc>
                <a:spcPts val="1412"/>
              </a:lnSpc>
            </a:pPr>
            <a:endParaRPr lang="en-US" sz="871" spc="13">
              <a:solidFill>
                <a:srgbClr val="000000"/>
              </a:solidFill>
              <a:latin typeface="Telegraf"/>
              <a:ea typeface="Telegraf"/>
              <a:cs typeface="Telegraf"/>
              <a:sym typeface="Telegraf"/>
            </a:endParaRPr>
          </a:p>
        </p:txBody>
      </p:sp>
      <p:sp>
        <p:nvSpPr>
          <p:cNvPr id="37" name="TextBox 37"/>
          <p:cNvSpPr txBox="1"/>
          <p:nvPr/>
        </p:nvSpPr>
        <p:spPr>
          <a:xfrm>
            <a:off x="826679" y="3377520"/>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38" name="TextBox 38"/>
          <p:cNvSpPr txBox="1"/>
          <p:nvPr/>
        </p:nvSpPr>
        <p:spPr>
          <a:xfrm>
            <a:off x="1863122" y="6461025"/>
            <a:ext cx="4442320" cy="275341"/>
          </a:xfrm>
          <a:prstGeom prst="rect">
            <a:avLst/>
          </a:prstGeom>
        </p:spPr>
        <p:txBody>
          <a:bodyPr lIns="0" tIns="0" rIns="0" bIns="0" rtlCol="0" anchor="t">
            <a:spAutoFit/>
          </a:bodyPr>
          <a:lstStyle/>
          <a:p>
            <a:pPr algn="ctr">
              <a:lnSpc>
                <a:spcPts val="2148"/>
              </a:lnSpc>
              <a:spcBef>
                <a:spcPct val="0"/>
              </a:spcBef>
            </a:pPr>
            <a:r>
              <a:rPr lang="en-US" sz="1534" b="1">
                <a:solidFill>
                  <a:srgbClr val="FFFFFF"/>
                </a:solidFill>
                <a:latin typeface="Telegraf Bold"/>
                <a:ea typeface="Telegraf Bold"/>
                <a:cs typeface="Telegraf Bold"/>
                <a:sym typeface="Telegraf Bold"/>
              </a:rPr>
              <a:t>BU OKULU NEDEN TERCİH ETMELİSİNİZ?</a:t>
            </a:r>
          </a:p>
        </p:txBody>
      </p:sp>
      <p:sp>
        <p:nvSpPr>
          <p:cNvPr id="39" name="TextBox 39"/>
          <p:cNvSpPr txBox="1"/>
          <p:nvPr/>
        </p:nvSpPr>
        <p:spPr>
          <a:xfrm>
            <a:off x="2311657" y="8414438"/>
            <a:ext cx="3591502" cy="1384300"/>
          </a:xfrm>
          <a:prstGeom prst="rect">
            <a:avLst/>
          </a:prstGeom>
        </p:spPr>
        <p:txBody>
          <a:bodyPr lIns="0" tIns="0" rIns="0" bIns="0" rtlCol="0" anchor="t">
            <a:spAutoFit/>
          </a:bodyPr>
          <a:lstStyle/>
          <a:p>
            <a:pPr algn="l">
              <a:lnSpc>
                <a:spcPts val="1399"/>
              </a:lnSpc>
            </a:pPr>
            <a:r>
              <a:rPr lang="en-US" sz="999" b="1" spc="14">
                <a:solidFill>
                  <a:srgbClr val="000000"/>
                </a:solidFill>
                <a:latin typeface="Telegraf Bold"/>
                <a:ea typeface="Telegraf Bold"/>
                <a:cs typeface="Telegraf Bold"/>
                <a:sym typeface="Telegraf Bold"/>
              </a:rPr>
              <a:t>Adres: </a:t>
            </a:r>
            <a:r>
              <a:rPr lang="en-US" sz="999" spc="14">
                <a:solidFill>
                  <a:srgbClr val="000000"/>
                </a:solidFill>
                <a:latin typeface="Telegraf"/>
                <a:ea typeface="Telegraf"/>
                <a:cs typeface="Telegraf"/>
                <a:sym typeface="Telegraf"/>
              </a:rPr>
              <a:t> Dursunlu MH. 40. sk. no:11 31000 Defne HATAY</a:t>
            </a:r>
          </a:p>
          <a:p>
            <a:pPr algn="l">
              <a:lnSpc>
                <a:spcPts val="1399"/>
              </a:lnSpc>
            </a:pPr>
            <a:endParaRPr lang="en-US" sz="999" spc="14">
              <a:solidFill>
                <a:srgbClr val="000000"/>
              </a:solidFill>
              <a:latin typeface="Telegraf"/>
              <a:ea typeface="Telegraf"/>
              <a:cs typeface="Telegraf"/>
              <a:sym typeface="Telegraf"/>
            </a:endParaRPr>
          </a:p>
          <a:p>
            <a:pPr algn="l">
              <a:lnSpc>
                <a:spcPts val="1399"/>
              </a:lnSpc>
            </a:pPr>
            <a:r>
              <a:rPr lang="en-US" sz="999" b="1" spc="14">
                <a:solidFill>
                  <a:srgbClr val="000000"/>
                </a:solidFill>
                <a:latin typeface="Telegraf Bold"/>
                <a:ea typeface="Telegraf Bold"/>
                <a:cs typeface="Telegraf Bold"/>
                <a:sym typeface="Telegraf Bold"/>
              </a:rPr>
              <a:t>İletişim no: </a:t>
            </a:r>
            <a:r>
              <a:rPr lang="en-US" sz="999" spc="14">
                <a:solidFill>
                  <a:srgbClr val="000000"/>
                </a:solidFill>
                <a:latin typeface="Telegraf"/>
                <a:ea typeface="Telegraf"/>
                <a:cs typeface="Telegraf"/>
                <a:sym typeface="Telegraf"/>
              </a:rPr>
              <a:t>-</a:t>
            </a:r>
          </a:p>
          <a:p>
            <a:pPr algn="l">
              <a:lnSpc>
                <a:spcPts val="1399"/>
              </a:lnSpc>
            </a:pPr>
            <a:endParaRPr lang="en-US" sz="999" spc="14">
              <a:solidFill>
                <a:srgbClr val="000000"/>
              </a:solidFill>
              <a:latin typeface="Telegraf"/>
              <a:ea typeface="Telegraf"/>
              <a:cs typeface="Telegraf"/>
              <a:sym typeface="Telegraf"/>
            </a:endParaRPr>
          </a:p>
          <a:p>
            <a:pPr algn="l">
              <a:lnSpc>
                <a:spcPts val="1399"/>
              </a:lnSpc>
            </a:pPr>
            <a:r>
              <a:rPr lang="en-US" sz="999" b="1" spc="14">
                <a:solidFill>
                  <a:srgbClr val="000000"/>
                </a:solidFill>
                <a:latin typeface="Telegraf Bold"/>
                <a:ea typeface="Telegraf Bold"/>
                <a:cs typeface="Telegraf Bold"/>
                <a:sym typeface="Telegraf Bold"/>
              </a:rPr>
              <a:t>E-posta: </a:t>
            </a:r>
            <a:r>
              <a:rPr lang="en-US" sz="999" spc="14">
                <a:solidFill>
                  <a:srgbClr val="000000"/>
                </a:solidFill>
                <a:latin typeface="Telegraf"/>
                <a:ea typeface="Telegraf"/>
                <a:cs typeface="Telegraf"/>
                <a:sym typeface="Telegraf"/>
              </a:rPr>
              <a:t>763603@mebk12.tr</a:t>
            </a:r>
          </a:p>
          <a:p>
            <a:pPr algn="l">
              <a:lnSpc>
                <a:spcPts val="1399"/>
              </a:lnSpc>
            </a:pPr>
            <a:endParaRPr lang="en-US" sz="999" spc="14">
              <a:solidFill>
                <a:srgbClr val="000000"/>
              </a:solidFill>
              <a:latin typeface="Telegraf"/>
              <a:ea typeface="Telegraf"/>
              <a:cs typeface="Telegraf"/>
              <a:sym typeface="Telegraf"/>
            </a:endParaRPr>
          </a:p>
          <a:p>
            <a:pPr algn="l">
              <a:lnSpc>
                <a:spcPts val="1399"/>
              </a:lnSpc>
            </a:pPr>
            <a:r>
              <a:rPr lang="en-US" sz="999" b="1" spc="14">
                <a:solidFill>
                  <a:srgbClr val="000000"/>
                </a:solidFill>
                <a:latin typeface="Telegraf Bold"/>
                <a:ea typeface="Telegraf Bold"/>
                <a:cs typeface="Telegraf Bold"/>
                <a:sym typeface="Telegraf Bold"/>
              </a:rPr>
              <a:t>Web Adresi: </a:t>
            </a:r>
            <a:r>
              <a:rPr lang="en-US" sz="999" spc="14">
                <a:solidFill>
                  <a:srgbClr val="000000"/>
                </a:solidFill>
                <a:latin typeface="Telegraf"/>
                <a:ea typeface="Telegraf"/>
                <a:cs typeface="Telegraf"/>
                <a:sym typeface="Telegraf"/>
              </a:rPr>
              <a:t>http://nezahatguvenanadolulisesi.meb.k12.tr </a:t>
            </a:r>
          </a:p>
          <a:p>
            <a:pPr marL="0" lvl="1" indent="0" algn="l">
              <a:lnSpc>
                <a:spcPts val="1399"/>
              </a:lnSpc>
              <a:spcBef>
                <a:spcPct val="0"/>
              </a:spcBef>
            </a:pPr>
            <a:endParaRPr lang="en-US" sz="999" spc="14">
              <a:solidFill>
                <a:srgbClr val="000000"/>
              </a:solidFill>
              <a:latin typeface="Telegraf"/>
              <a:ea typeface="Telegraf"/>
              <a:cs typeface="Telegraf"/>
              <a:sym typeface="Telegraf"/>
            </a:endParaRPr>
          </a:p>
        </p:txBody>
      </p:sp>
      <p:sp>
        <p:nvSpPr>
          <p:cNvPr id="40" name="TextBox 40"/>
          <p:cNvSpPr txBox="1"/>
          <p:nvPr/>
        </p:nvSpPr>
        <p:spPr>
          <a:xfrm>
            <a:off x="5413265" y="3364378"/>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1" name="TextBox 41"/>
          <p:cNvSpPr txBox="1"/>
          <p:nvPr/>
        </p:nvSpPr>
        <p:spPr>
          <a:xfrm>
            <a:off x="3071440" y="3377520"/>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OKULUN SINAV/ BÖLÜM BİLGİLERİ</a:t>
            </a:r>
          </a:p>
        </p:txBody>
      </p:sp>
      <p:sp>
        <p:nvSpPr>
          <p:cNvPr id="42" name="TextBox 42"/>
          <p:cNvSpPr txBox="1"/>
          <p:nvPr/>
        </p:nvSpPr>
        <p:spPr>
          <a:xfrm>
            <a:off x="5413265" y="4681373"/>
            <a:ext cx="1998771" cy="892109"/>
          </a:xfrm>
          <a:prstGeom prst="rect">
            <a:avLst/>
          </a:prstGeom>
        </p:spPr>
        <p:txBody>
          <a:bodyPr lIns="0" tIns="0" rIns="0" bIns="0" rtlCol="0" anchor="t">
            <a:spAutoFit/>
          </a:bodyPr>
          <a:lstStyle/>
          <a:p>
            <a:pPr algn="ctr">
              <a:lnSpc>
                <a:spcPts val="1753"/>
              </a:lnSpc>
            </a:pPr>
            <a:r>
              <a:rPr lang="en-US" sz="1252" spc="18">
                <a:solidFill>
                  <a:srgbClr val="000000"/>
                </a:solidFill>
                <a:latin typeface="Telegraf"/>
                <a:ea typeface="Telegraf"/>
                <a:cs typeface="Telegraf"/>
                <a:sym typeface="Telegraf"/>
              </a:rPr>
              <a:t>Erasmus  projeleri yapılmaktadır. </a:t>
            </a:r>
          </a:p>
          <a:p>
            <a:pPr algn="ctr">
              <a:lnSpc>
                <a:spcPts val="1753"/>
              </a:lnSpc>
            </a:pPr>
            <a:endParaRPr lang="en-US" sz="1252" spc="18">
              <a:solidFill>
                <a:srgbClr val="000000"/>
              </a:solidFill>
              <a:latin typeface="Telegraf"/>
              <a:ea typeface="Telegraf"/>
              <a:cs typeface="Telegraf"/>
              <a:sym typeface="Telegraf"/>
            </a:endParaRPr>
          </a:p>
          <a:p>
            <a:pPr marL="0" lvl="1" indent="0" algn="ctr">
              <a:lnSpc>
                <a:spcPts val="1753"/>
              </a:lnSpc>
              <a:spcBef>
                <a:spcPct val="0"/>
              </a:spcBef>
            </a:pPr>
            <a:endParaRPr lang="en-US" sz="1252" spc="18">
              <a:solidFill>
                <a:srgbClr val="000000"/>
              </a:solidFill>
              <a:latin typeface="Telegraf"/>
              <a:ea typeface="Telegraf"/>
              <a:cs typeface="Telegraf"/>
              <a:sym typeface="Telegraf"/>
            </a:endParaRPr>
          </a:p>
        </p:txBody>
      </p:sp>
      <p:sp>
        <p:nvSpPr>
          <p:cNvPr id="43" name="TextBox 43"/>
          <p:cNvSpPr txBox="1"/>
          <p:nvPr/>
        </p:nvSpPr>
        <p:spPr>
          <a:xfrm>
            <a:off x="3233252" y="3732235"/>
            <a:ext cx="1902472" cy="2633539"/>
          </a:xfrm>
          <a:prstGeom prst="rect">
            <a:avLst/>
          </a:prstGeom>
        </p:spPr>
        <p:txBody>
          <a:bodyPr lIns="0" tIns="0" rIns="0" bIns="0" rtlCol="0" anchor="t">
            <a:spAutoFit/>
          </a:bodyPr>
          <a:lstStyle/>
          <a:p>
            <a:pPr algn="l">
              <a:lnSpc>
                <a:spcPts val="1562"/>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Almanca</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Sayısal, Eşit Ağırlık, Yabancı Dil</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Yerleştirmeye Esas Puan Türü:</a:t>
            </a:r>
            <a:r>
              <a:rPr lang="en-US" sz="952" spc="14">
                <a:solidFill>
                  <a:srgbClr val="000000"/>
                </a:solidFill>
                <a:latin typeface="Telegraf"/>
                <a:ea typeface="Telegraf"/>
                <a:cs typeface="Telegraf"/>
                <a:sym typeface="Telegraf"/>
              </a:rPr>
              <a:t> Yerel</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88.71</a:t>
            </a:r>
          </a:p>
          <a:p>
            <a:pPr algn="l">
              <a:lnSpc>
                <a:spcPts val="1562"/>
              </a:lnSpc>
            </a:pPr>
            <a:endParaRPr lang="en-US" sz="952" spc="14">
              <a:solidFill>
                <a:srgbClr val="000000"/>
              </a:solidFill>
              <a:latin typeface="Telegraf"/>
              <a:ea typeface="Telegraf"/>
              <a:cs typeface="Telegraf"/>
              <a:sym typeface="Telegraf"/>
            </a:endParaRPr>
          </a:p>
          <a:p>
            <a:pPr algn="l">
              <a:lnSpc>
                <a:spcPts val="1562"/>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170</a:t>
            </a:r>
          </a:p>
          <a:p>
            <a:pPr algn="l">
              <a:lnSpc>
                <a:spcPts val="1562"/>
              </a:lnSpc>
            </a:pPr>
            <a:endParaRPr lang="en-US" sz="952" spc="14">
              <a:solidFill>
                <a:srgbClr val="000000"/>
              </a:solidFill>
              <a:latin typeface="Telegraf"/>
              <a:ea typeface="Telegraf"/>
              <a:cs typeface="Telegraf"/>
              <a:sym typeface="Telegraf"/>
            </a:endParaRPr>
          </a:p>
          <a:p>
            <a:pPr marL="0" lvl="1" indent="0" algn="l">
              <a:lnSpc>
                <a:spcPts val="1053"/>
              </a:lnSpc>
              <a:spcBef>
                <a:spcPct val="0"/>
              </a:spcBef>
            </a:pPr>
            <a:endParaRPr lang="en-US" sz="952" spc="14">
              <a:solidFill>
                <a:srgbClr val="000000"/>
              </a:solidFill>
              <a:latin typeface="Telegraf"/>
              <a:ea typeface="Telegraf"/>
              <a:cs typeface="Telegraf"/>
              <a:sym typeface="Telegraf"/>
            </a:endParaRPr>
          </a:p>
        </p:txBody>
      </p:sp>
      <p:sp>
        <p:nvSpPr>
          <p:cNvPr id="44" name="TextBox 44"/>
          <p:cNvSpPr txBox="1"/>
          <p:nvPr/>
        </p:nvSpPr>
        <p:spPr>
          <a:xfrm>
            <a:off x="2405479" y="8217202"/>
            <a:ext cx="3206735"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İletişim:</a:t>
            </a:r>
          </a:p>
        </p:txBody>
      </p:sp>
      <p:sp>
        <p:nvSpPr>
          <p:cNvPr id="45" name="TextBox 45"/>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01684" y="1370233"/>
            <a:ext cx="2120582" cy="1862371"/>
            <a:chOff x="0" y="0"/>
            <a:chExt cx="2827442" cy="2483162"/>
          </a:xfrm>
        </p:grpSpPr>
        <p:pic>
          <p:nvPicPr>
            <p:cNvPr id="3" name="Picture 3"/>
            <p:cNvPicPr>
              <a:picLocks noChangeAspect="1"/>
            </p:cNvPicPr>
            <p:nvPr/>
          </p:nvPicPr>
          <p:blipFill>
            <a:blip r:embed="rId2"/>
            <a:srcRect l="7300" r="7300"/>
            <a:stretch>
              <a:fillRect/>
            </a:stretch>
          </p:blipFill>
          <p:spPr>
            <a:xfrm>
              <a:off x="0" y="0"/>
              <a:ext cx="2827442" cy="2483162"/>
            </a:xfrm>
            <a:prstGeom prst="rect">
              <a:avLst/>
            </a:prstGeom>
          </p:spPr>
        </p:pic>
      </p:grpSp>
      <p:grpSp>
        <p:nvGrpSpPr>
          <p:cNvPr id="4" name="Group 4"/>
          <p:cNvGrpSpPr/>
          <p:nvPr/>
        </p:nvGrpSpPr>
        <p:grpSpPr>
          <a:xfrm>
            <a:off x="1367018" y="9803265"/>
            <a:ext cx="5134100" cy="1128665"/>
            <a:chOff x="0" y="0"/>
            <a:chExt cx="1955848" cy="429968"/>
          </a:xfrm>
        </p:grpSpPr>
        <p:sp>
          <p:nvSpPr>
            <p:cNvPr id="5" name="Freeform 5"/>
            <p:cNvSpPr/>
            <p:nvPr/>
          </p:nvSpPr>
          <p:spPr>
            <a:xfrm>
              <a:off x="0" y="0"/>
              <a:ext cx="1955848" cy="429968"/>
            </a:xfrm>
            <a:custGeom>
              <a:avLst/>
              <a:gdLst/>
              <a:ahLst/>
              <a:cxnLst/>
              <a:rect l="l" t="t" r="r" b="b"/>
              <a:pathLst>
                <a:path w="1955848" h="429968">
                  <a:moveTo>
                    <a:pt x="0" y="0"/>
                  </a:moveTo>
                  <a:lnTo>
                    <a:pt x="1955848" y="0"/>
                  </a:lnTo>
                  <a:lnTo>
                    <a:pt x="1955848" y="429968"/>
                  </a:lnTo>
                  <a:lnTo>
                    <a:pt x="0" y="429968"/>
                  </a:lnTo>
                  <a:close/>
                </a:path>
              </a:pathLst>
            </a:custGeom>
            <a:solidFill>
              <a:srgbClr val="678CC1"/>
            </a:solidFill>
          </p:spPr>
        </p:sp>
        <p:sp>
          <p:nvSpPr>
            <p:cNvPr id="6" name="TextBox 6"/>
            <p:cNvSpPr txBox="1"/>
            <p:nvPr/>
          </p:nvSpPr>
          <p:spPr>
            <a:xfrm>
              <a:off x="0" y="-57150"/>
              <a:ext cx="1955848" cy="487118"/>
            </a:xfrm>
            <a:prstGeom prst="rect">
              <a:avLst/>
            </a:prstGeom>
          </p:spPr>
          <p:txBody>
            <a:bodyPr lIns="47790" tIns="47790" rIns="47790" bIns="47790" rtlCol="0" anchor="ctr"/>
            <a:lstStyle/>
            <a:p>
              <a:pPr algn="ctr">
                <a:lnSpc>
                  <a:spcPts val="1843"/>
                </a:lnSpc>
                <a:spcBef>
                  <a:spcPct val="0"/>
                </a:spcBef>
              </a:pPr>
              <a:endParaRPr/>
            </a:p>
          </p:txBody>
        </p:sp>
      </p:grpSp>
      <p:grpSp>
        <p:nvGrpSpPr>
          <p:cNvPr id="7" name="Group 7"/>
          <p:cNvGrpSpPr/>
          <p:nvPr/>
        </p:nvGrpSpPr>
        <p:grpSpPr>
          <a:xfrm>
            <a:off x="1069475" y="-1450475"/>
            <a:ext cx="5689600" cy="1725449"/>
            <a:chOff x="0" y="0"/>
            <a:chExt cx="2167467" cy="657314"/>
          </a:xfrm>
        </p:grpSpPr>
        <p:sp>
          <p:nvSpPr>
            <p:cNvPr id="8" name="Freeform 8"/>
            <p:cNvSpPr/>
            <p:nvPr/>
          </p:nvSpPr>
          <p:spPr>
            <a:xfrm>
              <a:off x="0" y="0"/>
              <a:ext cx="2167467" cy="657314"/>
            </a:xfrm>
            <a:custGeom>
              <a:avLst/>
              <a:gdLst/>
              <a:ahLst/>
              <a:cxnLst/>
              <a:rect l="l" t="t" r="r" b="b"/>
              <a:pathLst>
                <a:path w="2167467" h="657314">
                  <a:moveTo>
                    <a:pt x="0" y="0"/>
                  </a:moveTo>
                  <a:lnTo>
                    <a:pt x="2167467" y="0"/>
                  </a:lnTo>
                  <a:lnTo>
                    <a:pt x="2167467" y="657314"/>
                  </a:lnTo>
                  <a:lnTo>
                    <a:pt x="0" y="657314"/>
                  </a:lnTo>
                  <a:close/>
                </a:path>
              </a:pathLst>
            </a:custGeom>
            <a:solidFill>
              <a:srgbClr val="678CC1"/>
            </a:solidFill>
          </p:spPr>
        </p:sp>
        <p:sp>
          <p:nvSpPr>
            <p:cNvPr id="9" name="TextBox 9"/>
            <p:cNvSpPr txBox="1"/>
            <p:nvPr/>
          </p:nvSpPr>
          <p:spPr>
            <a:xfrm>
              <a:off x="0" y="-38100"/>
              <a:ext cx="2167467" cy="695414"/>
            </a:xfrm>
            <a:prstGeom prst="rect">
              <a:avLst/>
            </a:prstGeom>
          </p:spPr>
          <p:txBody>
            <a:bodyPr lIns="47790" tIns="47790" rIns="47790" bIns="47790" rtlCol="0" anchor="ctr"/>
            <a:lstStyle/>
            <a:p>
              <a:pPr algn="ctr">
                <a:lnSpc>
                  <a:spcPts val="1448"/>
                </a:lnSpc>
              </a:pPr>
              <a:endParaRPr/>
            </a:p>
          </p:txBody>
        </p:sp>
      </p:grpSp>
      <p:grpSp>
        <p:nvGrpSpPr>
          <p:cNvPr id="10" name="Group 10"/>
          <p:cNvGrpSpPr/>
          <p:nvPr/>
        </p:nvGrpSpPr>
        <p:grpSpPr>
          <a:xfrm>
            <a:off x="1069475" y="1135430"/>
            <a:ext cx="5689600" cy="44803"/>
            <a:chOff x="0" y="0"/>
            <a:chExt cx="2167467" cy="17068"/>
          </a:xfrm>
        </p:grpSpPr>
        <p:sp>
          <p:nvSpPr>
            <p:cNvPr id="11" name="Freeform 11"/>
            <p:cNvSpPr/>
            <p:nvPr/>
          </p:nvSpPr>
          <p:spPr>
            <a:xfrm>
              <a:off x="0" y="0"/>
              <a:ext cx="2167467" cy="17068"/>
            </a:xfrm>
            <a:custGeom>
              <a:avLst/>
              <a:gdLst/>
              <a:ahLst/>
              <a:cxnLst/>
              <a:rect l="l" t="t" r="r" b="b"/>
              <a:pathLst>
                <a:path w="2167467" h="17068">
                  <a:moveTo>
                    <a:pt x="0" y="0"/>
                  </a:moveTo>
                  <a:lnTo>
                    <a:pt x="2167467" y="0"/>
                  </a:lnTo>
                  <a:lnTo>
                    <a:pt x="2167467" y="17068"/>
                  </a:lnTo>
                  <a:lnTo>
                    <a:pt x="0" y="17068"/>
                  </a:lnTo>
                  <a:close/>
                </a:path>
              </a:pathLst>
            </a:custGeom>
            <a:solidFill>
              <a:srgbClr val="678CC1"/>
            </a:solidFill>
          </p:spPr>
        </p:sp>
        <p:sp>
          <p:nvSpPr>
            <p:cNvPr id="12" name="TextBox 12"/>
            <p:cNvSpPr txBox="1"/>
            <p:nvPr/>
          </p:nvSpPr>
          <p:spPr>
            <a:xfrm>
              <a:off x="0" y="-38100"/>
              <a:ext cx="2167467" cy="55168"/>
            </a:xfrm>
            <a:prstGeom prst="rect">
              <a:avLst/>
            </a:prstGeom>
          </p:spPr>
          <p:txBody>
            <a:bodyPr lIns="47790" tIns="47790" rIns="47790" bIns="47790" rtlCol="0" anchor="ctr"/>
            <a:lstStyle/>
            <a:p>
              <a:pPr algn="ctr">
                <a:lnSpc>
                  <a:spcPts val="1448"/>
                </a:lnSpc>
              </a:pPr>
              <a:endParaRPr/>
            </a:p>
          </p:txBody>
        </p:sp>
      </p:grpSp>
      <p:grpSp>
        <p:nvGrpSpPr>
          <p:cNvPr id="13" name="Group 13"/>
          <p:cNvGrpSpPr/>
          <p:nvPr/>
        </p:nvGrpSpPr>
        <p:grpSpPr>
          <a:xfrm>
            <a:off x="727333" y="3337380"/>
            <a:ext cx="2200619" cy="2991608"/>
            <a:chOff x="0" y="0"/>
            <a:chExt cx="838331" cy="1139660"/>
          </a:xfrm>
        </p:grpSpPr>
        <p:sp>
          <p:nvSpPr>
            <p:cNvPr id="14" name="Freeform 14"/>
            <p:cNvSpPr/>
            <p:nvPr/>
          </p:nvSpPr>
          <p:spPr>
            <a:xfrm>
              <a:off x="0" y="0"/>
              <a:ext cx="838331" cy="1139660"/>
            </a:xfrm>
            <a:custGeom>
              <a:avLst/>
              <a:gdLst/>
              <a:ahLst/>
              <a:cxnLst/>
              <a:rect l="l" t="t" r="r" b="b"/>
              <a:pathLst>
                <a:path w="838331" h="1139660">
                  <a:moveTo>
                    <a:pt x="0" y="0"/>
                  </a:moveTo>
                  <a:lnTo>
                    <a:pt x="838331" y="0"/>
                  </a:lnTo>
                  <a:lnTo>
                    <a:pt x="838331" y="1139660"/>
                  </a:lnTo>
                  <a:lnTo>
                    <a:pt x="0" y="1139660"/>
                  </a:lnTo>
                  <a:close/>
                </a:path>
              </a:pathLst>
            </a:custGeom>
            <a:solidFill>
              <a:srgbClr val="678CC1">
                <a:alpha val="58824"/>
              </a:srgbClr>
            </a:solidFill>
          </p:spPr>
        </p:sp>
        <p:sp>
          <p:nvSpPr>
            <p:cNvPr id="15" name="TextBox 15"/>
            <p:cNvSpPr txBox="1"/>
            <p:nvPr/>
          </p:nvSpPr>
          <p:spPr>
            <a:xfrm>
              <a:off x="0" y="-38100"/>
              <a:ext cx="838331" cy="1177760"/>
            </a:xfrm>
            <a:prstGeom prst="rect">
              <a:avLst/>
            </a:prstGeom>
          </p:spPr>
          <p:txBody>
            <a:bodyPr lIns="47790" tIns="47790" rIns="47790" bIns="47790" rtlCol="0" anchor="ctr"/>
            <a:lstStyle/>
            <a:p>
              <a:pPr algn="ctr">
                <a:lnSpc>
                  <a:spcPts val="1448"/>
                </a:lnSpc>
              </a:pPr>
              <a:endParaRPr/>
            </a:p>
          </p:txBody>
        </p:sp>
      </p:grpSp>
      <p:grpSp>
        <p:nvGrpSpPr>
          <p:cNvPr id="16" name="Group 16"/>
          <p:cNvGrpSpPr/>
          <p:nvPr/>
        </p:nvGrpSpPr>
        <p:grpSpPr>
          <a:xfrm>
            <a:off x="727333" y="6500926"/>
            <a:ext cx="4494932" cy="1825074"/>
            <a:chOff x="0" y="0"/>
            <a:chExt cx="1712355" cy="695266"/>
          </a:xfrm>
        </p:grpSpPr>
        <p:sp>
          <p:nvSpPr>
            <p:cNvPr id="17" name="Freeform 17"/>
            <p:cNvSpPr/>
            <p:nvPr/>
          </p:nvSpPr>
          <p:spPr>
            <a:xfrm>
              <a:off x="0" y="0"/>
              <a:ext cx="1712355" cy="695266"/>
            </a:xfrm>
            <a:custGeom>
              <a:avLst/>
              <a:gdLst/>
              <a:ahLst/>
              <a:cxnLst/>
              <a:rect l="l" t="t" r="r" b="b"/>
              <a:pathLst>
                <a:path w="1712355" h="695266">
                  <a:moveTo>
                    <a:pt x="0" y="0"/>
                  </a:moveTo>
                  <a:lnTo>
                    <a:pt x="1712355" y="0"/>
                  </a:lnTo>
                  <a:lnTo>
                    <a:pt x="1712355" y="695266"/>
                  </a:lnTo>
                  <a:lnTo>
                    <a:pt x="0" y="695266"/>
                  </a:lnTo>
                  <a:close/>
                </a:path>
              </a:pathLst>
            </a:custGeom>
            <a:solidFill>
              <a:srgbClr val="70A684">
                <a:alpha val="58824"/>
              </a:srgbClr>
            </a:solidFill>
          </p:spPr>
        </p:sp>
        <p:sp>
          <p:nvSpPr>
            <p:cNvPr id="18" name="TextBox 18"/>
            <p:cNvSpPr txBox="1"/>
            <p:nvPr/>
          </p:nvSpPr>
          <p:spPr>
            <a:xfrm>
              <a:off x="0" y="-57150"/>
              <a:ext cx="1712355" cy="752416"/>
            </a:xfrm>
            <a:prstGeom prst="rect">
              <a:avLst/>
            </a:prstGeom>
          </p:spPr>
          <p:txBody>
            <a:bodyPr lIns="47790" tIns="47790" rIns="47790" bIns="47790" rtlCol="0" anchor="ctr"/>
            <a:lstStyle/>
            <a:p>
              <a:pPr algn="ctr">
                <a:lnSpc>
                  <a:spcPts val="1843"/>
                </a:lnSpc>
                <a:spcBef>
                  <a:spcPct val="0"/>
                </a:spcBef>
              </a:pPr>
              <a:endParaRPr/>
            </a:p>
          </p:txBody>
        </p:sp>
      </p:grpSp>
      <p:grpSp>
        <p:nvGrpSpPr>
          <p:cNvPr id="19" name="Group 19"/>
          <p:cNvGrpSpPr/>
          <p:nvPr/>
        </p:nvGrpSpPr>
        <p:grpSpPr>
          <a:xfrm>
            <a:off x="2150357" y="8451298"/>
            <a:ext cx="3527838" cy="1226668"/>
            <a:chOff x="0" y="0"/>
            <a:chExt cx="1343938" cy="467302"/>
          </a:xfrm>
        </p:grpSpPr>
        <p:sp>
          <p:nvSpPr>
            <p:cNvPr id="20" name="Freeform 20"/>
            <p:cNvSpPr/>
            <p:nvPr/>
          </p:nvSpPr>
          <p:spPr>
            <a:xfrm>
              <a:off x="0" y="0"/>
              <a:ext cx="1343938" cy="467302"/>
            </a:xfrm>
            <a:custGeom>
              <a:avLst/>
              <a:gdLst/>
              <a:ahLst/>
              <a:cxnLst/>
              <a:rect l="l" t="t" r="r" b="b"/>
              <a:pathLst>
                <a:path w="1343938" h="467302">
                  <a:moveTo>
                    <a:pt x="0" y="0"/>
                  </a:moveTo>
                  <a:lnTo>
                    <a:pt x="1343938" y="0"/>
                  </a:lnTo>
                  <a:lnTo>
                    <a:pt x="1343938" y="467302"/>
                  </a:lnTo>
                  <a:lnTo>
                    <a:pt x="0" y="467302"/>
                  </a:lnTo>
                  <a:close/>
                </a:path>
              </a:pathLst>
            </a:custGeom>
            <a:solidFill>
              <a:srgbClr val="678CC1">
                <a:alpha val="58824"/>
              </a:srgbClr>
            </a:solidFill>
          </p:spPr>
        </p:sp>
        <p:sp>
          <p:nvSpPr>
            <p:cNvPr id="21" name="TextBox 21"/>
            <p:cNvSpPr txBox="1"/>
            <p:nvPr/>
          </p:nvSpPr>
          <p:spPr>
            <a:xfrm>
              <a:off x="0" y="-38100"/>
              <a:ext cx="1343938" cy="505402"/>
            </a:xfrm>
            <a:prstGeom prst="rect">
              <a:avLst/>
            </a:prstGeom>
          </p:spPr>
          <p:txBody>
            <a:bodyPr lIns="47790" tIns="47790" rIns="47790" bIns="47790" rtlCol="0" anchor="ctr"/>
            <a:lstStyle/>
            <a:p>
              <a:pPr algn="ctr">
                <a:lnSpc>
                  <a:spcPts val="1448"/>
                </a:lnSpc>
              </a:pPr>
              <a:endParaRPr/>
            </a:p>
          </p:txBody>
        </p:sp>
      </p:grpSp>
      <p:grpSp>
        <p:nvGrpSpPr>
          <p:cNvPr id="22" name="Group 22"/>
          <p:cNvGrpSpPr/>
          <p:nvPr/>
        </p:nvGrpSpPr>
        <p:grpSpPr>
          <a:xfrm>
            <a:off x="5393371" y="3337380"/>
            <a:ext cx="2200619" cy="2972558"/>
            <a:chOff x="0" y="0"/>
            <a:chExt cx="838331" cy="1132403"/>
          </a:xfrm>
        </p:grpSpPr>
        <p:sp>
          <p:nvSpPr>
            <p:cNvPr id="23" name="Freeform 23"/>
            <p:cNvSpPr/>
            <p:nvPr/>
          </p:nvSpPr>
          <p:spPr>
            <a:xfrm>
              <a:off x="0" y="0"/>
              <a:ext cx="838331" cy="1132403"/>
            </a:xfrm>
            <a:custGeom>
              <a:avLst/>
              <a:gdLst/>
              <a:ahLst/>
              <a:cxnLst/>
              <a:rect l="l" t="t" r="r" b="b"/>
              <a:pathLst>
                <a:path w="838331" h="1132403">
                  <a:moveTo>
                    <a:pt x="0" y="0"/>
                  </a:moveTo>
                  <a:lnTo>
                    <a:pt x="838331" y="0"/>
                  </a:lnTo>
                  <a:lnTo>
                    <a:pt x="838331" y="1132403"/>
                  </a:lnTo>
                  <a:lnTo>
                    <a:pt x="0" y="1132403"/>
                  </a:lnTo>
                  <a:close/>
                </a:path>
              </a:pathLst>
            </a:custGeom>
            <a:solidFill>
              <a:srgbClr val="678CC1">
                <a:alpha val="58824"/>
              </a:srgbClr>
            </a:solidFill>
          </p:spPr>
        </p:sp>
        <p:sp>
          <p:nvSpPr>
            <p:cNvPr id="24" name="TextBox 24"/>
            <p:cNvSpPr txBox="1"/>
            <p:nvPr/>
          </p:nvSpPr>
          <p:spPr>
            <a:xfrm>
              <a:off x="0" y="-38100"/>
              <a:ext cx="838331" cy="1170503"/>
            </a:xfrm>
            <a:prstGeom prst="rect">
              <a:avLst/>
            </a:prstGeom>
          </p:spPr>
          <p:txBody>
            <a:bodyPr lIns="47790" tIns="47790" rIns="47790" bIns="47790" rtlCol="0" anchor="ctr"/>
            <a:lstStyle/>
            <a:p>
              <a:pPr algn="ctr">
                <a:lnSpc>
                  <a:spcPts val="1448"/>
                </a:lnSpc>
              </a:pPr>
              <a:endParaRPr/>
            </a:p>
          </p:txBody>
        </p:sp>
      </p:grpSp>
      <p:grpSp>
        <p:nvGrpSpPr>
          <p:cNvPr id="25" name="Group 25"/>
          <p:cNvGrpSpPr/>
          <p:nvPr/>
        </p:nvGrpSpPr>
        <p:grpSpPr>
          <a:xfrm>
            <a:off x="3125069" y="3337380"/>
            <a:ext cx="2097196" cy="2991608"/>
            <a:chOff x="0" y="0"/>
            <a:chExt cx="798932" cy="1139660"/>
          </a:xfrm>
        </p:grpSpPr>
        <p:sp>
          <p:nvSpPr>
            <p:cNvPr id="26" name="Freeform 26"/>
            <p:cNvSpPr/>
            <p:nvPr/>
          </p:nvSpPr>
          <p:spPr>
            <a:xfrm>
              <a:off x="0" y="0"/>
              <a:ext cx="798932" cy="1139660"/>
            </a:xfrm>
            <a:custGeom>
              <a:avLst/>
              <a:gdLst/>
              <a:ahLst/>
              <a:cxnLst/>
              <a:rect l="l" t="t" r="r" b="b"/>
              <a:pathLst>
                <a:path w="798932" h="1139660">
                  <a:moveTo>
                    <a:pt x="0" y="0"/>
                  </a:moveTo>
                  <a:lnTo>
                    <a:pt x="798932" y="0"/>
                  </a:lnTo>
                  <a:lnTo>
                    <a:pt x="798932" y="1139660"/>
                  </a:lnTo>
                  <a:lnTo>
                    <a:pt x="0" y="1139660"/>
                  </a:lnTo>
                  <a:close/>
                </a:path>
              </a:pathLst>
            </a:custGeom>
            <a:solidFill>
              <a:srgbClr val="678CC1">
                <a:alpha val="85882"/>
              </a:srgbClr>
            </a:solidFill>
          </p:spPr>
        </p:sp>
        <p:sp>
          <p:nvSpPr>
            <p:cNvPr id="27" name="TextBox 27"/>
            <p:cNvSpPr txBox="1"/>
            <p:nvPr/>
          </p:nvSpPr>
          <p:spPr>
            <a:xfrm>
              <a:off x="0" y="-38100"/>
              <a:ext cx="798932" cy="1177760"/>
            </a:xfrm>
            <a:prstGeom prst="rect">
              <a:avLst/>
            </a:prstGeom>
          </p:spPr>
          <p:txBody>
            <a:bodyPr lIns="47790" tIns="47790" rIns="47790" bIns="47790" rtlCol="0" anchor="ctr"/>
            <a:lstStyle/>
            <a:p>
              <a:pPr algn="ctr">
                <a:lnSpc>
                  <a:spcPts val="1448"/>
                </a:lnSpc>
              </a:pPr>
              <a:endParaRPr/>
            </a:p>
          </p:txBody>
        </p:sp>
      </p:grpSp>
      <p:sp>
        <p:nvSpPr>
          <p:cNvPr id="28" name="TextBox 28"/>
          <p:cNvSpPr txBox="1"/>
          <p:nvPr/>
        </p:nvSpPr>
        <p:spPr>
          <a:xfrm>
            <a:off x="405164" y="313073"/>
            <a:ext cx="7018222" cy="1251439"/>
          </a:xfrm>
          <a:prstGeom prst="rect">
            <a:avLst/>
          </a:prstGeom>
        </p:spPr>
        <p:txBody>
          <a:bodyPr lIns="0" tIns="0" rIns="0" bIns="0" rtlCol="0" anchor="t">
            <a:spAutoFit/>
          </a:bodyPr>
          <a:lstStyle/>
          <a:p>
            <a:pPr algn="ctr">
              <a:lnSpc>
                <a:spcPts val="3092"/>
              </a:lnSpc>
            </a:pPr>
            <a:r>
              <a:rPr lang="en-US" sz="2208">
                <a:solidFill>
                  <a:srgbClr val="072B61"/>
                </a:solidFill>
                <a:latin typeface="Archivo Black"/>
                <a:ea typeface="Archivo Black"/>
                <a:cs typeface="Archivo Black"/>
                <a:sym typeface="Archivo Black"/>
              </a:rPr>
              <a:t>NİMET FAHRİ ÖKSÜZ MESLEKİ VE TEKNİK ANADOLU LİSESİ</a:t>
            </a:r>
          </a:p>
          <a:p>
            <a:pPr algn="ctr">
              <a:lnSpc>
                <a:spcPts val="3853"/>
              </a:lnSpc>
            </a:pPr>
            <a:endParaRPr lang="en-US" sz="2208">
              <a:solidFill>
                <a:srgbClr val="072B61"/>
              </a:solidFill>
              <a:latin typeface="Archivo Black"/>
              <a:ea typeface="Archivo Black"/>
              <a:cs typeface="Archivo Black"/>
              <a:sym typeface="Archivo Black"/>
            </a:endParaRPr>
          </a:p>
        </p:txBody>
      </p:sp>
      <p:grpSp>
        <p:nvGrpSpPr>
          <p:cNvPr id="29" name="Group 29"/>
          <p:cNvGrpSpPr/>
          <p:nvPr/>
        </p:nvGrpSpPr>
        <p:grpSpPr>
          <a:xfrm>
            <a:off x="727333" y="1370233"/>
            <a:ext cx="2200619" cy="1882713"/>
            <a:chOff x="0" y="0"/>
            <a:chExt cx="2934159" cy="2510284"/>
          </a:xfrm>
        </p:grpSpPr>
        <p:pic>
          <p:nvPicPr>
            <p:cNvPr id="30" name="Picture 30"/>
            <p:cNvPicPr>
              <a:picLocks noChangeAspect="1"/>
            </p:cNvPicPr>
            <p:nvPr/>
          </p:nvPicPr>
          <p:blipFill>
            <a:blip r:embed="rId3"/>
            <a:srcRect l="6167" r="6167"/>
            <a:stretch>
              <a:fillRect/>
            </a:stretch>
          </p:blipFill>
          <p:spPr>
            <a:xfrm>
              <a:off x="0" y="0"/>
              <a:ext cx="2934159" cy="2510284"/>
            </a:xfrm>
            <a:prstGeom prst="rect">
              <a:avLst/>
            </a:prstGeom>
          </p:spPr>
        </p:pic>
      </p:grpSp>
      <p:grpSp>
        <p:nvGrpSpPr>
          <p:cNvPr id="31" name="Group 31"/>
          <p:cNvGrpSpPr/>
          <p:nvPr/>
        </p:nvGrpSpPr>
        <p:grpSpPr>
          <a:xfrm>
            <a:off x="5392808" y="1349892"/>
            <a:ext cx="2201182" cy="1882713"/>
            <a:chOff x="0" y="0"/>
            <a:chExt cx="2934910" cy="2510284"/>
          </a:xfrm>
        </p:grpSpPr>
        <p:pic>
          <p:nvPicPr>
            <p:cNvPr id="32" name="Picture 32"/>
            <p:cNvPicPr>
              <a:picLocks noChangeAspect="1"/>
            </p:cNvPicPr>
            <p:nvPr/>
          </p:nvPicPr>
          <p:blipFill>
            <a:blip r:embed="rId4"/>
            <a:srcRect l="6282" r="6282"/>
            <a:stretch>
              <a:fillRect/>
            </a:stretch>
          </p:blipFill>
          <p:spPr>
            <a:xfrm>
              <a:off x="0" y="0"/>
              <a:ext cx="2934910" cy="2510284"/>
            </a:xfrm>
            <a:prstGeom prst="rect">
              <a:avLst/>
            </a:prstGeom>
          </p:spPr>
        </p:pic>
      </p:grpSp>
      <p:grpSp>
        <p:nvGrpSpPr>
          <p:cNvPr id="33" name="Group 33"/>
          <p:cNvGrpSpPr/>
          <p:nvPr/>
        </p:nvGrpSpPr>
        <p:grpSpPr>
          <a:xfrm>
            <a:off x="5400527" y="6500926"/>
            <a:ext cx="2201182" cy="1825074"/>
            <a:chOff x="0" y="0"/>
            <a:chExt cx="2934910" cy="2433432"/>
          </a:xfrm>
        </p:grpSpPr>
        <p:pic>
          <p:nvPicPr>
            <p:cNvPr id="34" name="Picture 34"/>
            <p:cNvPicPr>
              <a:picLocks noChangeAspect="1"/>
            </p:cNvPicPr>
            <p:nvPr/>
          </p:nvPicPr>
          <p:blipFill>
            <a:blip r:embed="rId5"/>
            <a:srcRect l="4772" r="4772"/>
            <a:stretch>
              <a:fillRect/>
            </a:stretch>
          </p:blipFill>
          <p:spPr>
            <a:xfrm>
              <a:off x="0" y="0"/>
              <a:ext cx="2934910" cy="2433432"/>
            </a:xfrm>
            <a:prstGeom prst="rect">
              <a:avLst/>
            </a:prstGeom>
          </p:spPr>
        </p:pic>
      </p:grpSp>
      <p:sp>
        <p:nvSpPr>
          <p:cNvPr id="35" name="TextBox 35"/>
          <p:cNvSpPr txBox="1"/>
          <p:nvPr/>
        </p:nvSpPr>
        <p:spPr>
          <a:xfrm>
            <a:off x="818604" y="3618167"/>
            <a:ext cx="2061837" cy="3298607"/>
          </a:xfrm>
          <a:prstGeom prst="rect">
            <a:avLst/>
          </a:prstGeom>
        </p:spPr>
        <p:txBody>
          <a:bodyPr lIns="0" tIns="0" rIns="0" bIns="0" rtlCol="0" anchor="t">
            <a:spAutoFit/>
          </a:bodyPr>
          <a:lstStyle/>
          <a:p>
            <a:pPr algn="just">
              <a:lnSpc>
                <a:spcPts val="1662"/>
              </a:lnSpc>
            </a:pPr>
            <a:r>
              <a:rPr lang="en-US" sz="848" b="1" spc="12">
                <a:solidFill>
                  <a:srgbClr val="000000"/>
                </a:solidFill>
                <a:latin typeface="Telegraf Bold"/>
                <a:ea typeface="Telegraf Bold"/>
                <a:cs typeface="Telegraf Bold"/>
                <a:sym typeface="Telegraf Bold"/>
              </a:rPr>
              <a:t>Binanın Durumu: </a:t>
            </a:r>
            <a:r>
              <a:rPr lang="en-US" sz="848" spc="12">
                <a:solidFill>
                  <a:srgbClr val="000000"/>
                </a:solidFill>
                <a:latin typeface="Telegraf"/>
                <a:ea typeface="Telegraf"/>
                <a:cs typeface="Telegraf"/>
                <a:sym typeface="Telegraf"/>
              </a:rPr>
              <a:t>Kendi Binasında</a:t>
            </a:r>
          </a:p>
          <a:p>
            <a:pPr algn="just">
              <a:lnSpc>
                <a:spcPts val="1662"/>
              </a:lnSpc>
            </a:pPr>
            <a:r>
              <a:rPr lang="en-US" sz="848" b="1" spc="12">
                <a:solidFill>
                  <a:srgbClr val="000000"/>
                </a:solidFill>
                <a:latin typeface="Telegraf Bold"/>
                <a:ea typeface="Telegraf Bold"/>
                <a:cs typeface="Telegraf Bold"/>
                <a:sym typeface="Telegraf Bold"/>
              </a:rPr>
              <a:t>Öğrenim Şekli: </a:t>
            </a:r>
            <a:r>
              <a:rPr lang="en-US" sz="848" spc="12">
                <a:solidFill>
                  <a:srgbClr val="000000"/>
                </a:solidFill>
                <a:latin typeface="Telegraf"/>
                <a:ea typeface="Telegraf"/>
                <a:cs typeface="Telegraf"/>
                <a:sym typeface="Telegraf"/>
              </a:rPr>
              <a:t>Tam Gün</a:t>
            </a:r>
          </a:p>
          <a:p>
            <a:pPr algn="just">
              <a:lnSpc>
                <a:spcPts val="1662"/>
              </a:lnSpc>
            </a:pPr>
            <a:r>
              <a:rPr lang="en-US" sz="848" b="1" spc="12">
                <a:solidFill>
                  <a:srgbClr val="000000"/>
                </a:solidFill>
                <a:latin typeface="Telegraf Bold"/>
                <a:ea typeface="Telegraf Bold"/>
                <a:cs typeface="Telegraf Bold"/>
                <a:sym typeface="Telegraf Bold"/>
              </a:rPr>
              <a:t>Derslik Sayısı: </a:t>
            </a:r>
            <a:r>
              <a:rPr lang="en-US" sz="848" spc="12">
                <a:solidFill>
                  <a:srgbClr val="000000"/>
                </a:solidFill>
                <a:latin typeface="Telegraf"/>
                <a:ea typeface="Telegraf"/>
                <a:cs typeface="Telegraf"/>
                <a:sym typeface="Telegraf"/>
              </a:rPr>
              <a:t>22</a:t>
            </a:r>
          </a:p>
          <a:p>
            <a:pPr algn="just">
              <a:lnSpc>
                <a:spcPts val="1662"/>
              </a:lnSpc>
            </a:pPr>
            <a:r>
              <a:rPr lang="en-US" sz="848" b="1" spc="12">
                <a:solidFill>
                  <a:srgbClr val="000000"/>
                </a:solidFill>
                <a:latin typeface="Telegraf Bold"/>
                <a:ea typeface="Telegraf Bold"/>
                <a:cs typeface="Telegraf Bold"/>
                <a:sym typeface="Telegraf Bold"/>
              </a:rPr>
              <a:t>Öğretmen Sayısı: 49</a:t>
            </a:r>
          </a:p>
          <a:p>
            <a:pPr algn="just">
              <a:lnSpc>
                <a:spcPts val="1662"/>
              </a:lnSpc>
            </a:pPr>
            <a:r>
              <a:rPr lang="en-US" sz="848" b="1" spc="12">
                <a:solidFill>
                  <a:srgbClr val="000000"/>
                </a:solidFill>
                <a:latin typeface="Telegraf Bold"/>
                <a:ea typeface="Telegraf Bold"/>
                <a:cs typeface="Telegraf Bold"/>
                <a:sym typeface="Telegraf Bold"/>
              </a:rPr>
              <a:t>Psikolojik Danışman Normu:</a:t>
            </a:r>
            <a:r>
              <a:rPr lang="en-US" sz="848" spc="12">
                <a:solidFill>
                  <a:srgbClr val="000000"/>
                </a:solidFill>
                <a:latin typeface="Telegraf"/>
                <a:ea typeface="Telegraf"/>
                <a:cs typeface="Telegraf"/>
                <a:sym typeface="Telegraf"/>
              </a:rPr>
              <a:t> var</a:t>
            </a:r>
          </a:p>
          <a:p>
            <a:pPr algn="just">
              <a:lnSpc>
                <a:spcPts val="1662"/>
              </a:lnSpc>
            </a:pPr>
            <a:r>
              <a:rPr lang="en-US" sz="848" b="1" spc="12">
                <a:solidFill>
                  <a:srgbClr val="000000"/>
                </a:solidFill>
                <a:latin typeface="Telegraf Bold"/>
                <a:ea typeface="Telegraf Bold"/>
                <a:cs typeface="Telegraf Bold"/>
                <a:sym typeface="Telegraf Bold"/>
              </a:rPr>
              <a:t>Fiziki İmkanları: </a:t>
            </a:r>
            <a:r>
              <a:rPr lang="en-US" sz="848" spc="12">
                <a:solidFill>
                  <a:srgbClr val="000000"/>
                </a:solidFill>
                <a:latin typeface="Telegraf"/>
                <a:ea typeface="Telegraf"/>
                <a:cs typeface="Telegraf"/>
                <a:sym typeface="Telegraf"/>
              </a:rPr>
              <a:t>okul bahçesi, kütüphane, konferans salonu, bilgisayar laboratuvarı ve 4 adet mutfak, 1 adet servis, 1 adet ön büro 1 adet kat hizmetleri ve 1 adet çamaşırhane atölyesi bulunmaktadır.</a:t>
            </a:r>
          </a:p>
          <a:p>
            <a:pPr algn="just">
              <a:lnSpc>
                <a:spcPts val="1662"/>
              </a:lnSpc>
            </a:pPr>
            <a:r>
              <a:rPr lang="en-US" sz="848" b="1" spc="12">
                <a:solidFill>
                  <a:srgbClr val="000000"/>
                </a:solidFill>
                <a:latin typeface="Telegraf Bold"/>
                <a:ea typeface="Telegraf Bold"/>
                <a:cs typeface="Telegraf Bold"/>
                <a:sym typeface="Telegraf Bold"/>
              </a:rPr>
              <a:t>Ulaşım: </a:t>
            </a:r>
            <a:r>
              <a:rPr lang="en-US" sz="848" spc="12">
                <a:solidFill>
                  <a:srgbClr val="000000"/>
                </a:solidFill>
                <a:latin typeface="Telegraf"/>
                <a:ea typeface="Telegraf"/>
                <a:cs typeface="Telegraf"/>
                <a:sym typeface="Telegraf"/>
              </a:rPr>
              <a:t>Şehir içi otobüsler ya da yaya olarak ulaşım sağlanabilmektedir.</a:t>
            </a:r>
          </a:p>
          <a:p>
            <a:pPr algn="just">
              <a:lnSpc>
                <a:spcPts val="1662"/>
              </a:lnSpc>
            </a:pPr>
            <a:endParaRPr lang="en-US" sz="848" spc="12">
              <a:solidFill>
                <a:srgbClr val="000000"/>
              </a:solidFill>
              <a:latin typeface="Telegraf"/>
              <a:ea typeface="Telegraf"/>
              <a:cs typeface="Telegraf"/>
              <a:sym typeface="Telegraf"/>
            </a:endParaRPr>
          </a:p>
          <a:p>
            <a:pPr algn="just">
              <a:lnSpc>
                <a:spcPts val="1662"/>
              </a:lnSpc>
            </a:pPr>
            <a:endParaRPr lang="en-US" sz="848" spc="12">
              <a:solidFill>
                <a:srgbClr val="000000"/>
              </a:solidFill>
              <a:latin typeface="Telegraf"/>
              <a:ea typeface="Telegraf"/>
              <a:cs typeface="Telegraf"/>
              <a:sym typeface="Telegraf"/>
            </a:endParaRPr>
          </a:p>
          <a:p>
            <a:pPr marL="0" lvl="1" indent="0" algn="just">
              <a:lnSpc>
                <a:spcPts val="1662"/>
              </a:lnSpc>
            </a:pPr>
            <a:endParaRPr lang="en-US" sz="848" spc="12">
              <a:solidFill>
                <a:srgbClr val="000000"/>
              </a:solidFill>
              <a:latin typeface="Telegraf"/>
              <a:ea typeface="Telegraf"/>
              <a:cs typeface="Telegraf"/>
              <a:sym typeface="Telegraf"/>
            </a:endParaRPr>
          </a:p>
        </p:txBody>
      </p:sp>
      <p:sp>
        <p:nvSpPr>
          <p:cNvPr id="36" name="TextBox 36"/>
          <p:cNvSpPr txBox="1"/>
          <p:nvPr/>
        </p:nvSpPr>
        <p:spPr>
          <a:xfrm>
            <a:off x="804070" y="6824476"/>
            <a:ext cx="4341457" cy="1343059"/>
          </a:xfrm>
          <a:prstGeom prst="rect">
            <a:avLst/>
          </a:prstGeom>
        </p:spPr>
        <p:txBody>
          <a:bodyPr lIns="0" tIns="0" rIns="0" bIns="0" rtlCol="0" anchor="t">
            <a:spAutoFit/>
          </a:bodyPr>
          <a:lstStyle/>
          <a:p>
            <a:pPr marL="0" lvl="1" indent="0" algn="just">
              <a:lnSpc>
                <a:spcPts val="1573"/>
              </a:lnSpc>
              <a:spcBef>
                <a:spcPct val="0"/>
              </a:spcBef>
            </a:pPr>
            <a:r>
              <a:rPr lang="en-US" sz="1123" spc="16">
                <a:solidFill>
                  <a:srgbClr val="000000"/>
                </a:solidFill>
                <a:latin typeface="Telegraf"/>
                <a:ea typeface="Telegraf"/>
                <a:cs typeface="Telegraf"/>
                <a:sym typeface="Telegraf"/>
              </a:rPr>
              <a:t>İstihdam olanaklarının yüksek olması, yoğun dil eğitimi (3 yabancı dil), mezuniyetle birlikte verilen; iş yeri açma belgesi, Euro Pass belgesi ve ustalık belgesine denk gelen Meslek Lisesi Diploması, alanında uygulamaların yoğun olduğu eğitim veriliyor olması; gerek il içinde gerekse il dışında öğrencilere kaliteli ve kendilerini geliştirmelerine olanak sağlayan kaliteli işletmelerde staj imkanı sunulması nedeniyle bu okulu tercih edebilirsiniz.</a:t>
            </a:r>
          </a:p>
        </p:txBody>
      </p:sp>
      <p:sp>
        <p:nvSpPr>
          <p:cNvPr id="37" name="TextBox 37"/>
          <p:cNvSpPr txBox="1"/>
          <p:nvPr/>
        </p:nvSpPr>
        <p:spPr>
          <a:xfrm>
            <a:off x="1058929" y="6486956"/>
            <a:ext cx="3831740" cy="235336"/>
          </a:xfrm>
          <a:prstGeom prst="rect">
            <a:avLst/>
          </a:prstGeom>
        </p:spPr>
        <p:txBody>
          <a:bodyPr lIns="0" tIns="0" rIns="0" bIns="0" rtlCol="0" anchor="t">
            <a:spAutoFit/>
          </a:bodyPr>
          <a:lstStyle/>
          <a:p>
            <a:pPr algn="ctr">
              <a:lnSpc>
                <a:spcPts val="1728"/>
              </a:lnSpc>
              <a:spcBef>
                <a:spcPct val="0"/>
              </a:spcBef>
            </a:pPr>
            <a:r>
              <a:rPr lang="en-US" sz="1234" b="1">
                <a:solidFill>
                  <a:srgbClr val="FFFFFF"/>
                </a:solidFill>
                <a:latin typeface="Telegraf Bold"/>
                <a:ea typeface="Telegraf Bold"/>
                <a:cs typeface="Telegraf Bold"/>
                <a:sym typeface="Telegraf Bold"/>
              </a:rPr>
              <a:t>BU OKULU NEDEN TERCİH ETMELİSİNİZ?</a:t>
            </a:r>
          </a:p>
        </p:txBody>
      </p:sp>
      <p:sp>
        <p:nvSpPr>
          <p:cNvPr id="38" name="Freeform 38"/>
          <p:cNvSpPr/>
          <p:nvPr/>
        </p:nvSpPr>
        <p:spPr>
          <a:xfrm>
            <a:off x="655148" y="6443287"/>
            <a:ext cx="559190" cy="564320"/>
          </a:xfrm>
          <a:custGeom>
            <a:avLst/>
            <a:gdLst/>
            <a:ahLst/>
            <a:cxnLst/>
            <a:rect l="l" t="t" r="r" b="b"/>
            <a:pathLst>
              <a:path w="559190" h="564320">
                <a:moveTo>
                  <a:pt x="0" y="0"/>
                </a:moveTo>
                <a:lnTo>
                  <a:pt x="559190" y="0"/>
                </a:lnTo>
                <a:lnTo>
                  <a:pt x="559190" y="564321"/>
                </a:lnTo>
                <a:lnTo>
                  <a:pt x="0" y="5643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rot="-10800000">
            <a:off x="4719355" y="7805853"/>
            <a:ext cx="582948" cy="588296"/>
          </a:xfrm>
          <a:custGeom>
            <a:avLst/>
            <a:gdLst/>
            <a:ahLst/>
            <a:cxnLst/>
            <a:rect l="l" t="t" r="r" b="b"/>
            <a:pathLst>
              <a:path w="582948" h="588296">
                <a:moveTo>
                  <a:pt x="0" y="0"/>
                </a:moveTo>
                <a:lnTo>
                  <a:pt x="582948" y="0"/>
                </a:lnTo>
                <a:lnTo>
                  <a:pt x="582948" y="588295"/>
                </a:lnTo>
                <a:lnTo>
                  <a:pt x="0" y="588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TextBox 40"/>
          <p:cNvSpPr txBox="1"/>
          <p:nvPr/>
        </p:nvSpPr>
        <p:spPr>
          <a:xfrm>
            <a:off x="854755" y="3349445"/>
            <a:ext cx="2025685" cy="192791"/>
          </a:xfrm>
          <a:prstGeom prst="rect">
            <a:avLst/>
          </a:prstGeom>
        </p:spPr>
        <p:txBody>
          <a:bodyPr lIns="0" tIns="0" rIns="0" bIns="0" rtlCol="0" anchor="t">
            <a:spAutoFit/>
          </a:bodyPr>
          <a:lstStyle/>
          <a:p>
            <a:pPr algn="ctr">
              <a:lnSpc>
                <a:spcPts val="1448"/>
              </a:lnSpc>
            </a:pPr>
            <a:r>
              <a:rPr lang="en-US" sz="1034" b="1">
                <a:solidFill>
                  <a:srgbClr val="FFFFFF"/>
                </a:solidFill>
                <a:latin typeface="Telegraf Bold"/>
                <a:ea typeface="Telegraf Bold"/>
                <a:cs typeface="Telegraf Bold"/>
                <a:sym typeface="Telegraf Bold"/>
              </a:rPr>
              <a:t>OKULUN FİZİKİ KOŞULLARI</a:t>
            </a:r>
          </a:p>
        </p:txBody>
      </p:sp>
      <p:sp>
        <p:nvSpPr>
          <p:cNvPr id="41" name="TextBox 41"/>
          <p:cNvSpPr txBox="1"/>
          <p:nvPr/>
        </p:nvSpPr>
        <p:spPr>
          <a:xfrm>
            <a:off x="2191958" y="8652464"/>
            <a:ext cx="3486236" cy="1472320"/>
          </a:xfrm>
          <a:prstGeom prst="rect">
            <a:avLst/>
          </a:prstGeom>
        </p:spPr>
        <p:txBody>
          <a:bodyPr lIns="0" tIns="0" rIns="0" bIns="0" rtlCol="0" anchor="t">
            <a:spAutoFit/>
          </a:bodyPr>
          <a:lstStyle/>
          <a:p>
            <a:pPr algn="l">
              <a:lnSpc>
                <a:spcPts val="2001"/>
              </a:lnSpc>
            </a:pPr>
            <a:r>
              <a:rPr lang="en-US" sz="957" b="1" spc="14">
                <a:solidFill>
                  <a:srgbClr val="000000"/>
                </a:solidFill>
                <a:latin typeface="Telegraf Bold"/>
                <a:ea typeface="Telegraf Bold"/>
                <a:cs typeface="Telegraf Bold"/>
                <a:sym typeface="Telegraf Bold"/>
              </a:rPr>
              <a:t>Adres: </a:t>
            </a:r>
            <a:r>
              <a:rPr lang="en-US" sz="957" spc="14">
                <a:solidFill>
                  <a:srgbClr val="000000"/>
                </a:solidFill>
                <a:latin typeface="Telegraf"/>
                <a:ea typeface="Telegraf"/>
                <a:cs typeface="Telegraf"/>
                <a:sym typeface="Telegraf"/>
              </a:rPr>
              <a:t>Sümerler mah. Harbiye bulvarı no : 24 Defne/HATAY</a:t>
            </a:r>
          </a:p>
          <a:p>
            <a:pPr algn="l">
              <a:lnSpc>
                <a:spcPts val="2001"/>
              </a:lnSpc>
            </a:pPr>
            <a:r>
              <a:rPr lang="en-US" sz="957" b="1" spc="14">
                <a:solidFill>
                  <a:srgbClr val="000000"/>
                </a:solidFill>
                <a:latin typeface="Telegraf Bold"/>
                <a:ea typeface="Telegraf Bold"/>
                <a:cs typeface="Telegraf Bold"/>
                <a:sym typeface="Telegraf Bold"/>
              </a:rPr>
              <a:t>İletişim no: </a:t>
            </a:r>
            <a:r>
              <a:rPr lang="en-US" sz="957" spc="14">
                <a:solidFill>
                  <a:srgbClr val="000000"/>
                </a:solidFill>
                <a:latin typeface="Telegraf"/>
                <a:ea typeface="Telegraf"/>
                <a:cs typeface="Telegraf"/>
                <a:sym typeface="Telegraf"/>
              </a:rPr>
              <a:t>0(326) 223 02 20</a:t>
            </a:r>
          </a:p>
          <a:p>
            <a:pPr algn="l">
              <a:lnSpc>
                <a:spcPts val="2001"/>
              </a:lnSpc>
            </a:pPr>
            <a:r>
              <a:rPr lang="en-US" sz="957" b="1" spc="14">
                <a:solidFill>
                  <a:srgbClr val="000000"/>
                </a:solidFill>
                <a:latin typeface="Telegraf Bold"/>
                <a:ea typeface="Telegraf Bold"/>
                <a:cs typeface="Telegraf Bold"/>
                <a:sym typeface="Telegraf Bold"/>
              </a:rPr>
              <a:t>E-posta: </a:t>
            </a:r>
            <a:r>
              <a:rPr lang="en-US" sz="957" u="sng" spc="14">
                <a:solidFill>
                  <a:srgbClr val="000000"/>
                </a:solidFill>
                <a:latin typeface="Telegraf"/>
                <a:ea typeface="Telegraf"/>
                <a:cs typeface="Telegraf"/>
                <a:sym typeface="Telegraf"/>
                <a:hlinkClick r:id="rId8" tooltip="mailto:756562@meb.k12.tr"/>
              </a:rPr>
              <a:t>756562@meb.k12.tr</a:t>
            </a:r>
            <a:r>
              <a:rPr lang="en-US" sz="957" spc="14">
                <a:solidFill>
                  <a:srgbClr val="000000"/>
                </a:solidFill>
                <a:latin typeface="Telegraf"/>
                <a:ea typeface="Telegraf"/>
                <a:cs typeface="Telegraf"/>
                <a:sym typeface="Telegraf"/>
              </a:rPr>
              <a:t> </a:t>
            </a:r>
          </a:p>
          <a:p>
            <a:pPr algn="l">
              <a:lnSpc>
                <a:spcPts val="2001"/>
              </a:lnSpc>
            </a:pPr>
            <a:r>
              <a:rPr lang="en-US" sz="957" b="1" spc="14">
                <a:solidFill>
                  <a:srgbClr val="000000"/>
                </a:solidFill>
                <a:latin typeface="Telegraf Bold"/>
                <a:ea typeface="Telegraf Bold"/>
                <a:cs typeface="Telegraf Bold"/>
                <a:sym typeface="Telegraf Bold"/>
              </a:rPr>
              <a:t>WEB Adresi: </a:t>
            </a:r>
            <a:r>
              <a:rPr lang="en-US" sz="957" u="sng" spc="14">
                <a:solidFill>
                  <a:srgbClr val="000000"/>
                </a:solidFill>
                <a:latin typeface="Telegraf"/>
                <a:ea typeface="Telegraf"/>
                <a:cs typeface="Telegraf"/>
                <a:sym typeface="Telegraf"/>
                <a:hlinkClick r:id="rId9" tooltip="https://nimetfahrioksuzmtal.meb.k12.tr/"/>
              </a:rPr>
              <a:t>https://nimetfahrioksuzmtal.meb.k12.tr/</a:t>
            </a:r>
            <a:r>
              <a:rPr lang="en-US" sz="957" spc="14">
                <a:solidFill>
                  <a:srgbClr val="000000"/>
                </a:solidFill>
                <a:latin typeface="Telegraf"/>
                <a:ea typeface="Telegraf"/>
                <a:cs typeface="Telegraf"/>
                <a:sym typeface="Telegraf"/>
              </a:rPr>
              <a:t> </a:t>
            </a:r>
          </a:p>
          <a:p>
            <a:pPr algn="l">
              <a:lnSpc>
                <a:spcPts val="1792"/>
              </a:lnSpc>
            </a:pPr>
            <a:endParaRPr lang="en-US" sz="957" spc="14">
              <a:solidFill>
                <a:srgbClr val="000000"/>
              </a:solidFill>
              <a:latin typeface="Telegraf"/>
              <a:ea typeface="Telegraf"/>
              <a:cs typeface="Telegraf"/>
              <a:sym typeface="Telegraf"/>
            </a:endParaRPr>
          </a:p>
          <a:p>
            <a:pPr marL="0" lvl="1" indent="0" algn="l">
              <a:lnSpc>
                <a:spcPts val="1792"/>
              </a:lnSpc>
            </a:pPr>
            <a:endParaRPr lang="en-US" sz="957" spc="14">
              <a:solidFill>
                <a:srgbClr val="000000"/>
              </a:solidFill>
              <a:latin typeface="Telegraf"/>
              <a:ea typeface="Telegraf"/>
              <a:cs typeface="Telegraf"/>
              <a:sym typeface="Telegraf"/>
            </a:endParaRPr>
          </a:p>
        </p:txBody>
      </p:sp>
      <p:sp>
        <p:nvSpPr>
          <p:cNvPr id="42" name="TextBox 42"/>
          <p:cNvSpPr txBox="1"/>
          <p:nvPr/>
        </p:nvSpPr>
        <p:spPr>
          <a:xfrm>
            <a:off x="5441340" y="3336302"/>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OKULDA YAPILAN ÇALIŞMALAR/ETKİNLİKLER</a:t>
            </a:r>
          </a:p>
        </p:txBody>
      </p:sp>
      <p:sp>
        <p:nvSpPr>
          <p:cNvPr id="43" name="TextBox 43"/>
          <p:cNvSpPr txBox="1"/>
          <p:nvPr/>
        </p:nvSpPr>
        <p:spPr>
          <a:xfrm>
            <a:off x="3099515" y="3349445"/>
            <a:ext cx="2025685" cy="373766"/>
          </a:xfrm>
          <a:prstGeom prst="rect">
            <a:avLst/>
          </a:prstGeom>
        </p:spPr>
        <p:txBody>
          <a:bodyPr lIns="0" tIns="0" rIns="0" bIns="0" rtlCol="0" anchor="t">
            <a:spAutoFit/>
          </a:bodyPr>
          <a:lstStyle/>
          <a:p>
            <a:pPr algn="ctr">
              <a:lnSpc>
                <a:spcPts val="1448"/>
              </a:lnSpc>
              <a:spcBef>
                <a:spcPct val="0"/>
              </a:spcBef>
            </a:pPr>
            <a:r>
              <a:rPr lang="en-US" sz="1034" b="1">
                <a:solidFill>
                  <a:srgbClr val="FFFFFF"/>
                </a:solidFill>
                <a:latin typeface="Telegraf Bold"/>
                <a:ea typeface="Telegraf Bold"/>
                <a:cs typeface="Telegraf Bold"/>
                <a:sym typeface="Telegraf Bold"/>
              </a:rPr>
              <a:t>OKULUN SINAV/ BÖLÜM BİLGİLERİ</a:t>
            </a:r>
          </a:p>
        </p:txBody>
      </p:sp>
      <p:sp>
        <p:nvSpPr>
          <p:cNvPr id="44" name="TextBox 44"/>
          <p:cNvSpPr txBox="1"/>
          <p:nvPr/>
        </p:nvSpPr>
        <p:spPr>
          <a:xfrm>
            <a:off x="5441340" y="3828477"/>
            <a:ext cx="1998771" cy="2420691"/>
          </a:xfrm>
          <a:prstGeom prst="rect">
            <a:avLst/>
          </a:prstGeom>
        </p:spPr>
        <p:txBody>
          <a:bodyPr lIns="0" tIns="0" rIns="0" bIns="0" rtlCol="0" anchor="t">
            <a:spAutoFit/>
          </a:bodyPr>
          <a:lstStyle/>
          <a:p>
            <a:pPr marL="227257" lvl="1" indent="-113628" algn="just">
              <a:lnSpc>
                <a:spcPts val="2452"/>
              </a:lnSpc>
              <a:buFont typeface="Arial"/>
              <a:buChar char="•"/>
            </a:pPr>
            <a:r>
              <a:rPr lang="en-US" sz="1052" spc="15">
                <a:solidFill>
                  <a:srgbClr val="000000"/>
                </a:solidFill>
                <a:latin typeface="Telegraf"/>
                <a:ea typeface="Telegraf"/>
                <a:cs typeface="Telegraf"/>
                <a:sym typeface="Telegraf"/>
              </a:rPr>
              <a:t>e-TWİNNİNG, </a:t>
            </a:r>
          </a:p>
          <a:p>
            <a:pPr marL="227257" lvl="1" indent="-113628" algn="just">
              <a:lnSpc>
                <a:spcPts val="2452"/>
              </a:lnSpc>
              <a:buFont typeface="Arial"/>
              <a:buChar char="•"/>
            </a:pPr>
            <a:r>
              <a:rPr lang="en-US" sz="1052" spc="15">
                <a:solidFill>
                  <a:srgbClr val="000000"/>
                </a:solidFill>
                <a:latin typeface="Telegraf"/>
                <a:ea typeface="Telegraf"/>
                <a:cs typeface="Telegraf"/>
                <a:sym typeface="Telegraf"/>
              </a:rPr>
              <a:t>Erasmus, </a:t>
            </a:r>
          </a:p>
          <a:p>
            <a:pPr marL="227257" lvl="1" indent="-113628" algn="just">
              <a:lnSpc>
                <a:spcPts val="2452"/>
              </a:lnSpc>
              <a:buFont typeface="Arial"/>
              <a:buChar char="•"/>
            </a:pPr>
            <a:r>
              <a:rPr lang="en-US" sz="1052" spc="15">
                <a:solidFill>
                  <a:srgbClr val="000000"/>
                </a:solidFill>
                <a:latin typeface="Telegraf"/>
                <a:ea typeface="Telegraf"/>
                <a:cs typeface="Telegraf"/>
                <a:sym typeface="Telegraf"/>
              </a:rPr>
              <a:t>Ben Her Yerde Varım, </a:t>
            </a:r>
          </a:p>
          <a:p>
            <a:pPr marL="227257" lvl="1" indent="-113628" algn="just">
              <a:lnSpc>
                <a:spcPts val="2452"/>
              </a:lnSpc>
              <a:buFont typeface="Arial"/>
              <a:buChar char="•"/>
            </a:pPr>
            <a:r>
              <a:rPr lang="en-US" sz="1052" spc="15">
                <a:solidFill>
                  <a:srgbClr val="000000"/>
                </a:solidFill>
                <a:latin typeface="Telegraf"/>
                <a:ea typeface="Telegraf"/>
                <a:cs typeface="Telegraf"/>
                <a:sym typeface="Telegraf"/>
              </a:rPr>
              <a:t>Meslek Lisesi Öğrencileri Ailelerle Buluşuyor,</a:t>
            </a:r>
          </a:p>
          <a:p>
            <a:pPr marL="227257" lvl="1" indent="-113628" algn="just">
              <a:lnSpc>
                <a:spcPts val="2452"/>
              </a:lnSpc>
              <a:buFont typeface="Arial"/>
              <a:buChar char="•"/>
            </a:pPr>
            <a:r>
              <a:rPr lang="en-US" sz="1052" spc="15">
                <a:solidFill>
                  <a:srgbClr val="000000"/>
                </a:solidFill>
                <a:latin typeface="Telegraf"/>
                <a:ea typeface="Telegraf"/>
                <a:cs typeface="Telegraf"/>
                <a:sym typeface="Telegraf"/>
              </a:rPr>
              <a:t>Teknofest,</a:t>
            </a:r>
          </a:p>
          <a:p>
            <a:pPr marL="227257" lvl="1" indent="-113628" algn="just">
              <a:lnSpc>
                <a:spcPts val="2452"/>
              </a:lnSpc>
              <a:buFont typeface="Arial"/>
              <a:buChar char="•"/>
            </a:pPr>
            <a:r>
              <a:rPr lang="en-US" sz="1052" spc="15">
                <a:solidFill>
                  <a:srgbClr val="000000"/>
                </a:solidFill>
                <a:latin typeface="Telegraf"/>
                <a:ea typeface="Telegraf"/>
                <a:cs typeface="Telegraf"/>
                <a:sym typeface="Telegraf"/>
              </a:rPr>
              <a:t>Dilimizin Zenginlikleri,</a:t>
            </a:r>
          </a:p>
          <a:p>
            <a:pPr marL="227257" lvl="1" indent="-113628" algn="just">
              <a:lnSpc>
                <a:spcPts val="2452"/>
              </a:lnSpc>
              <a:buFont typeface="Arial"/>
              <a:buChar char="•"/>
            </a:pPr>
            <a:r>
              <a:rPr lang="en-US" sz="1052" spc="15">
                <a:solidFill>
                  <a:srgbClr val="000000"/>
                </a:solidFill>
                <a:latin typeface="Telegraf"/>
                <a:ea typeface="Telegraf"/>
                <a:cs typeface="Telegraf"/>
                <a:sym typeface="Telegraf"/>
              </a:rPr>
              <a:t>Sosyal Sorumluluk Projeleri</a:t>
            </a:r>
          </a:p>
        </p:txBody>
      </p:sp>
      <p:sp>
        <p:nvSpPr>
          <p:cNvPr id="45" name="TextBox 45"/>
          <p:cNvSpPr txBox="1"/>
          <p:nvPr/>
        </p:nvSpPr>
        <p:spPr>
          <a:xfrm>
            <a:off x="3147027" y="3809779"/>
            <a:ext cx="2075238" cy="2603190"/>
          </a:xfrm>
          <a:prstGeom prst="rect">
            <a:avLst/>
          </a:prstGeom>
        </p:spPr>
        <p:txBody>
          <a:bodyPr lIns="0" tIns="0" rIns="0" bIns="0" rtlCol="0" anchor="t">
            <a:spAutoFit/>
          </a:bodyPr>
          <a:lstStyle/>
          <a:p>
            <a:pPr algn="l">
              <a:lnSpc>
                <a:spcPts val="1114"/>
              </a:lnSpc>
            </a:pPr>
            <a:r>
              <a:rPr lang="en-US" sz="952" b="1" spc="14">
                <a:solidFill>
                  <a:srgbClr val="000000"/>
                </a:solidFill>
                <a:latin typeface="Telegraf Bold"/>
                <a:ea typeface="Telegraf Bold"/>
                <a:cs typeface="Telegraf Bold"/>
                <a:sym typeface="Telegraf Bold"/>
              </a:rPr>
              <a:t>Yabancı Dil: </a:t>
            </a:r>
            <a:r>
              <a:rPr lang="en-US" sz="952" spc="14">
                <a:solidFill>
                  <a:srgbClr val="000000"/>
                </a:solidFill>
                <a:latin typeface="Telegraf"/>
                <a:ea typeface="Telegraf"/>
                <a:cs typeface="Telegraf"/>
                <a:sym typeface="Telegraf"/>
              </a:rPr>
              <a:t>İngilizce, Almanca, Rusça</a:t>
            </a:r>
          </a:p>
          <a:p>
            <a:pPr algn="l">
              <a:lnSpc>
                <a:spcPts val="1114"/>
              </a:lnSpc>
            </a:pPr>
            <a:endParaRPr lang="en-US" sz="952" spc="14">
              <a:solidFill>
                <a:srgbClr val="000000"/>
              </a:solidFill>
              <a:latin typeface="Telegraf"/>
              <a:ea typeface="Telegraf"/>
              <a:cs typeface="Telegraf"/>
              <a:sym typeface="Telegraf"/>
            </a:endParaRPr>
          </a:p>
          <a:p>
            <a:pPr algn="l">
              <a:lnSpc>
                <a:spcPts val="1114"/>
              </a:lnSpc>
            </a:pPr>
            <a:r>
              <a:rPr lang="en-US" sz="952" b="1" spc="14">
                <a:solidFill>
                  <a:srgbClr val="000000"/>
                </a:solidFill>
                <a:latin typeface="Telegraf Bold"/>
                <a:ea typeface="Telegraf Bold"/>
                <a:cs typeface="Telegraf Bold"/>
                <a:sym typeface="Telegraf Bold"/>
              </a:rPr>
              <a:t>Bölümler: </a:t>
            </a:r>
            <a:r>
              <a:rPr lang="en-US" sz="952" spc="14">
                <a:solidFill>
                  <a:srgbClr val="000000"/>
                </a:solidFill>
                <a:latin typeface="Telegraf"/>
                <a:ea typeface="Telegraf"/>
                <a:cs typeface="Telegraf"/>
                <a:sym typeface="Telegraf"/>
              </a:rPr>
              <a:t>Konaklama ve Seyahat hizmetleri Alanı / Yiyecek ve İçecek Hizmetleri Alanı</a:t>
            </a:r>
          </a:p>
          <a:p>
            <a:pPr algn="l">
              <a:lnSpc>
                <a:spcPts val="1114"/>
              </a:lnSpc>
            </a:pPr>
            <a:endParaRPr lang="en-US" sz="952" spc="14">
              <a:solidFill>
                <a:srgbClr val="000000"/>
              </a:solidFill>
              <a:latin typeface="Telegraf"/>
              <a:ea typeface="Telegraf"/>
              <a:cs typeface="Telegraf"/>
              <a:sym typeface="Telegraf"/>
            </a:endParaRPr>
          </a:p>
          <a:p>
            <a:pPr algn="l">
              <a:lnSpc>
                <a:spcPts val="1114"/>
              </a:lnSpc>
            </a:pPr>
            <a:r>
              <a:rPr lang="en-US" sz="952" b="1" spc="14">
                <a:solidFill>
                  <a:srgbClr val="000000"/>
                </a:solidFill>
                <a:latin typeface="Telegraf Bold"/>
                <a:ea typeface="Telegraf Bold"/>
                <a:cs typeface="Telegraf Bold"/>
                <a:sym typeface="Telegraf Bold"/>
              </a:rPr>
              <a:t>Yerleştirmeye Esas Puan Türü: </a:t>
            </a:r>
            <a:r>
              <a:rPr lang="en-US" sz="952" spc="14">
                <a:solidFill>
                  <a:srgbClr val="000000"/>
                </a:solidFill>
                <a:latin typeface="Telegraf"/>
                <a:ea typeface="Telegraf"/>
                <a:cs typeface="Telegraf"/>
                <a:sym typeface="Telegraf"/>
              </a:rPr>
              <a:t>Merkezi </a:t>
            </a:r>
          </a:p>
          <a:p>
            <a:pPr algn="l">
              <a:lnSpc>
                <a:spcPts val="1231"/>
              </a:lnSpc>
            </a:pPr>
            <a:endParaRPr lang="en-US" sz="952" spc="14">
              <a:solidFill>
                <a:srgbClr val="000000"/>
              </a:solidFill>
              <a:latin typeface="Telegraf"/>
              <a:ea typeface="Telegraf"/>
              <a:cs typeface="Telegraf"/>
              <a:sym typeface="Telegraf"/>
            </a:endParaRPr>
          </a:p>
          <a:p>
            <a:pPr algn="l">
              <a:lnSpc>
                <a:spcPts val="1114"/>
              </a:lnSpc>
            </a:pPr>
            <a:r>
              <a:rPr lang="en-US" sz="952" b="1" spc="14">
                <a:solidFill>
                  <a:srgbClr val="000000"/>
                </a:solidFill>
                <a:latin typeface="Telegraf Bold"/>
                <a:ea typeface="Telegraf Bold"/>
                <a:cs typeface="Telegraf Bold"/>
                <a:sym typeface="Telegraf Bold"/>
              </a:rPr>
              <a:t>Yerleşen Son Öğrencinin Puanı: </a:t>
            </a:r>
            <a:r>
              <a:rPr lang="en-US" sz="952" spc="14">
                <a:solidFill>
                  <a:srgbClr val="000000"/>
                </a:solidFill>
                <a:latin typeface="Telegraf"/>
                <a:ea typeface="Telegraf"/>
                <a:cs typeface="Telegraf"/>
                <a:sym typeface="Telegraf"/>
              </a:rPr>
              <a:t>Konaklama ve Seyahat Hizmetleri 247.6421 - 60.75</a:t>
            </a:r>
          </a:p>
          <a:p>
            <a:pPr algn="l">
              <a:lnSpc>
                <a:spcPts val="1114"/>
              </a:lnSpc>
            </a:pPr>
            <a:r>
              <a:rPr lang="en-US" sz="952" b="1" spc="14">
                <a:solidFill>
                  <a:srgbClr val="000000"/>
                </a:solidFill>
                <a:latin typeface="Telegraf Bold"/>
                <a:ea typeface="Telegraf Bold"/>
                <a:cs typeface="Telegraf Bold"/>
                <a:sym typeface="Telegraf Bold"/>
              </a:rPr>
              <a:t> </a:t>
            </a:r>
            <a:r>
              <a:rPr lang="en-US" sz="952" spc="14">
                <a:solidFill>
                  <a:srgbClr val="000000"/>
                </a:solidFill>
                <a:latin typeface="Telegraf"/>
                <a:ea typeface="Telegraf"/>
                <a:cs typeface="Telegraf"/>
                <a:sym typeface="Telegraf"/>
              </a:rPr>
              <a:t> / Yiyecek İçecek Hizmetleri- </a:t>
            </a:r>
          </a:p>
          <a:p>
            <a:pPr algn="l">
              <a:lnSpc>
                <a:spcPts val="1114"/>
              </a:lnSpc>
            </a:pPr>
            <a:r>
              <a:rPr lang="en-US" sz="952" spc="14">
                <a:solidFill>
                  <a:srgbClr val="000000"/>
                </a:solidFill>
                <a:latin typeface="Telegraf"/>
                <a:ea typeface="Telegraf"/>
                <a:cs typeface="Telegraf"/>
                <a:sym typeface="Telegraf"/>
              </a:rPr>
              <a:t>216.141 -80.47</a:t>
            </a:r>
          </a:p>
          <a:p>
            <a:pPr algn="l">
              <a:lnSpc>
                <a:spcPts val="1114"/>
              </a:lnSpc>
            </a:pPr>
            <a:endParaRPr lang="en-US" sz="952" spc="14">
              <a:solidFill>
                <a:srgbClr val="000000"/>
              </a:solidFill>
              <a:latin typeface="Telegraf"/>
              <a:ea typeface="Telegraf"/>
              <a:cs typeface="Telegraf"/>
              <a:sym typeface="Telegraf"/>
            </a:endParaRPr>
          </a:p>
          <a:p>
            <a:pPr algn="l">
              <a:lnSpc>
                <a:spcPts val="1114"/>
              </a:lnSpc>
            </a:pPr>
            <a:endParaRPr lang="en-US" sz="952" spc="14">
              <a:solidFill>
                <a:srgbClr val="000000"/>
              </a:solidFill>
              <a:latin typeface="Telegraf"/>
              <a:ea typeface="Telegraf"/>
              <a:cs typeface="Telegraf"/>
              <a:sym typeface="Telegraf"/>
            </a:endParaRPr>
          </a:p>
          <a:p>
            <a:pPr algn="l">
              <a:lnSpc>
                <a:spcPts val="1114"/>
              </a:lnSpc>
            </a:pPr>
            <a:r>
              <a:rPr lang="en-US" sz="952" b="1" spc="14">
                <a:solidFill>
                  <a:srgbClr val="000000"/>
                </a:solidFill>
                <a:latin typeface="Telegraf Bold"/>
                <a:ea typeface="Telegraf Bold"/>
                <a:cs typeface="Telegraf Bold"/>
                <a:sym typeface="Telegraf Bold"/>
              </a:rPr>
              <a:t>Kontenjan: </a:t>
            </a:r>
            <a:r>
              <a:rPr lang="en-US" sz="952" spc="14">
                <a:solidFill>
                  <a:srgbClr val="000000"/>
                </a:solidFill>
                <a:latin typeface="Telegraf"/>
                <a:ea typeface="Telegraf"/>
                <a:cs typeface="Telegraf"/>
                <a:sym typeface="Telegraf"/>
              </a:rPr>
              <a:t>150 </a:t>
            </a:r>
          </a:p>
          <a:p>
            <a:pPr marL="0" lvl="1" indent="0" algn="l">
              <a:lnSpc>
                <a:spcPts val="997"/>
              </a:lnSpc>
            </a:pPr>
            <a:endParaRPr lang="en-US" sz="952" spc="14">
              <a:solidFill>
                <a:srgbClr val="000000"/>
              </a:solidFill>
              <a:latin typeface="Telegraf"/>
              <a:ea typeface="Telegraf"/>
              <a:cs typeface="Telegraf"/>
              <a:sym typeface="Telegraf"/>
            </a:endParaRPr>
          </a:p>
        </p:txBody>
      </p:sp>
      <p:sp>
        <p:nvSpPr>
          <p:cNvPr id="46" name="TextBox 46"/>
          <p:cNvSpPr txBox="1"/>
          <p:nvPr/>
        </p:nvSpPr>
        <p:spPr>
          <a:xfrm>
            <a:off x="2310908" y="8435855"/>
            <a:ext cx="3206735" cy="268356"/>
          </a:xfrm>
          <a:prstGeom prst="rect">
            <a:avLst/>
          </a:prstGeom>
        </p:spPr>
        <p:txBody>
          <a:bodyPr lIns="0" tIns="0" rIns="0" bIns="0" rtlCol="0" anchor="t">
            <a:spAutoFit/>
          </a:bodyPr>
          <a:lstStyle/>
          <a:p>
            <a:pPr algn="ctr">
              <a:lnSpc>
                <a:spcPts val="2008"/>
              </a:lnSpc>
              <a:spcBef>
                <a:spcPct val="0"/>
              </a:spcBef>
            </a:pPr>
            <a:r>
              <a:rPr lang="en-US" sz="1434" b="1">
                <a:solidFill>
                  <a:srgbClr val="FFFFFF"/>
                </a:solidFill>
                <a:latin typeface="Telegraf Bold"/>
                <a:ea typeface="Telegraf Bold"/>
                <a:cs typeface="Telegraf Bold"/>
                <a:sym typeface="Telegraf Bold"/>
              </a:rPr>
              <a:t>İletişim:</a:t>
            </a:r>
          </a:p>
        </p:txBody>
      </p:sp>
      <p:sp>
        <p:nvSpPr>
          <p:cNvPr id="47" name="TextBox 47"/>
          <p:cNvSpPr txBox="1"/>
          <p:nvPr/>
        </p:nvSpPr>
        <p:spPr>
          <a:xfrm rot="-5400000">
            <a:off x="-2110445" y="4688934"/>
            <a:ext cx="4963839" cy="209150"/>
          </a:xfrm>
          <a:prstGeom prst="rect">
            <a:avLst/>
          </a:prstGeom>
        </p:spPr>
        <p:txBody>
          <a:bodyPr lIns="0" tIns="0" rIns="0" bIns="0" rtlCol="0" anchor="t">
            <a:spAutoFit/>
          </a:bodyPr>
          <a:lstStyle/>
          <a:p>
            <a:pPr algn="ctr">
              <a:lnSpc>
                <a:spcPts val="1597"/>
              </a:lnSpc>
              <a:spcBef>
                <a:spcPct val="0"/>
              </a:spcBef>
            </a:pPr>
            <a:r>
              <a:rPr lang="en-US" sz="1140" spc="114">
                <a:solidFill>
                  <a:srgbClr val="000000"/>
                </a:solidFill>
                <a:latin typeface="Telegraf"/>
                <a:ea typeface="Telegraf"/>
                <a:cs typeface="Telegraf"/>
                <a:sym typeface="Telegraf"/>
              </a:rPr>
              <a:t>DEFNE REHBERLIK VE ARAŞTIRMA MERKEZI, 2024-2025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5384</Words>
  <Application>Microsoft Office PowerPoint</Application>
  <PresentationFormat>Özel</PresentationFormat>
  <Paragraphs>825</Paragraphs>
  <Slides>31</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31</vt:i4>
      </vt:variant>
    </vt:vector>
  </HeadingPairs>
  <TitlesOfParts>
    <vt:vector size="39" baseType="lpstr">
      <vt:lpstr>Arial</vt:lpstr>
      <vt:lpstr>Telegraf Bold</vt:lpstr>
      <vt:lpstr>Telegraf</vt:lpstr>
      <vt:lpstr>Montaser Arabic Bold</vt:lpstr>
      <vt:lpstr>Calibri</vt:lpstr>
      <vt:lpstr>Archivo Black</vt:lpstr>
      <vt:lpstr>Abril Fatface</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LİSE TANITIM REHBERİ</dc:title>
  <cp:lastModifiedBy>HP</cp:lastModifiedBy>
  <cp:revision>2</cp:revision>
  <dcterms:created xsi:type="dcterms:W3CDTF">2006-08-16T00:00:00Z</dcterms:created>
  <dcterms:modified xsi:type="dcterms:W3CDTF">2025-04-25T10:33:51Z</dcterms:modified>
  <dc:identifier>DAGDgn6V_zs</dc:identifier>
</cp:coreProperties>
</file>